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257" r:id="rId3"/>
    <p:sldId id="301" r:id="rId4"/>
    <p:sldId id="302" r:id="rId5"/>
    <p:sldId id="303" r:id="rId6"/>
    <p:sldId id="304" r:id="rId7"/>
    <p:sldId id="305" r:id="rId8"/>
    <p:sldId id="307" r:id="rId9"/>
    <p:sldId id="306" r:id="rId10"/>
    <p:sldId id="308" r:id="rId11"/>
    <p:sldId id="309" r:id="rId12"/>
    <p:sldId id="310" r:id="rId13"/>
    <p:sldId id="311" r:id="rId14"/>
    <p:sldId id="312" r:id="rId15"/>
    <p:sldId id="313" r:id="rId16"/>
    <p:sldId id="314" r:id="rId17"/>
    <p:sldId id="315" r:id="rId18"/>
    <p:sldId id="316"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2826" y="-109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4791" y="3560762"/>
            <a:ext cx="5334000" cy="1889125"/>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الدكتور أسامة الفرحان</a:t>
            </a:r>
          </a:p>
          <a:p>
            <a:pPr algn="ct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0574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b="1" spc="-150" smtClean="0">
                <a:solidFill>
                  <a:srgbClr val="376092"/>
                </a:solidFill>
                <a:latin typeface="ae_AlMateen" pitchFamily="2" charset="-78"/>
                <a:cs typeface="ae_AlMateen" pitchFamily="2" charset="-78"/>
              </a:rPr>
              <a:t>المحاضرة التاسعة        </a:t>
            </a:r>
            <a:endParaRPr lang="en-US" sz="6000"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47800" y="36576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5400" b="1" dirty="0" smtClean="0">
                <a:solidFill>
                  <a:srgbClr val="FF0000"/>
                </a:solidFill>
                <a:cs typeface="Arial" pitchFamily="34" charset="0"/>
              </a:rPr>
              <a:t>البنوك الإسلامية   </a:t>
            </a:r>
          </a:p>
          <a:p>
            <a:pPr eaLnBrk="1" hangingPunct="1"/>
            <a:r>
              <a:rPr lang="ar-SA" sz="3600" b="1" dirty="0" smtClean="0">
                <a:solidFill>
                  <a:srgbClr val="00B050"/>
                </a:solidFill>
                <a:cs typeface="Arial" pitchFamily="34" charset="0"/>
              </a:rPr>
              <a:t>الفصل السادس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228600"/>
            <a:ext cx="9448800" cy="62170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r>
              <a:rPr kumimoji="0" lang="ar-SA" sz="5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أولا: </a:t>
            </a:r>
            <a:r>
              <a:rPr kumimoji="0" lang="ar-BH" sz="5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مقدمة</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endPar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algn="justLow"/>
            <a:r>
              <a:rPr lang="ar-SA" sz="4000" b="1" dirty="0" smtClean="0">
                <a:solidFill>
                  <a:srgbClr val="FF0000"/>
                </a:solidFill>
                <a:ea typeface="Times New Roman" pitchFamily="18" charset="0"/>
              </a:rPr>
              <a:t>           </a:t>
            </a:r>
            <a:r>
              <a:rPr lang="ar-BH" sz="4400" dirty="0" smtClean="0">
                <a:ea typeface="Times New Roman" pitchFamily="18" charset="0"/>
              </a:rPr>
              <a:t>ترجع </a:t>
            </a:r>
            <a:r>
              <a:rPr lang="ar-BH" sz="4400" b="1" dirty="0" smtClean="0">
                <a:ea typeface="Times New Roman" pitchFamily="18" charset="0"/>
              </a:rPr>
              <a:t>نشأة البنوك الإسلامية إلى الستينيات من القرن الماضي</a:t>
            </a:r>
            <a:r>
              <a:rPr lang="ar-BH" sz="4400" dirty="0" smtClean="0">
                <a:ea typeface="Times New Roman" pitchFamily="18" charset="0"/>
              </a:rPr>
              <a:t>، حيث تأسس أول بنك للادخار يتعامل وفق الشريعة الإسلامية بمصر عام 1961. وكان </a:t>
            </a:r>
            <a:r>
              <a:rPr lang="ar-BH" sz="4400" b="1" dirty="0" smtClean="0">
                <a:ea typeface="Times New Roman" pitchFamily="18" charset="0"/>
              </a:rPr>
              <a:t>الدافع الرئيسي </a:t>
            </a:r>
            <a:r>
              <a:rPr lang="ar-BH" sz="4400" dirty="0" smtClean="0">
                <a:ea typeface="Times New Roman" pitchFamily="18" charset="0"/>
              </a:rPr>
              <a:t>لتأسيس البنوك الإسلامية هو </a:t>
            </a:r>
            <a:r>
              <a:rPr lang="ar-BH" sz="4400" b="1" dirty="0" smtClean="0">
                <a:ea typeface="Times New Roman" pitchFamily="18" charset="0"/>
              </a:rPr>
              <a:t>تجنب المعاملات </a:t>
            </a:r>
            <a:r>
              <a:rPr lang="ar-BH" sz="4400" b="1" dirty="0" err="1" smtClean="0">
                <a:ea typeface="Times New Roman" pitchFamily="18" charset="0"/>
              </a:rPr>
              <a:t>الربوية</a:t>
            </a:r>
            <a:r>
              <a:rPr lang="ar-BH" sz="4400" b="1" dirty="0" smtClean="0">
                <a:ea typeface="Times New Roman" pitchFamily="18" charset="0"/>
              </a:rPr>
              <a:t> </a:t>
            </a:r>
            <a:r>
              <a:rPr lang="ar-BH" sz="4400" dirty="0" smtClean="0">
                <a:ea typeface="Times New Roman" pitchFamily="18" charset="0"/>
              </a:rPr>
              <a:t>التي يقوم عليها العمل المصرفي في النظام الوضعي.</a:t>
            </a:r>
            <a:r>
              <a:rPr lang="ar-BH" sz="4400" b="1" dirty="0" smtClean="0">
                <a:ea typeface="Times New Roman" pitchFamily="18" charset="0"/>
              </a:rPr>
              <a:t> </a:t>
            </a:r>
            <a:endParaRPr lang="ar-BH" sz="4400" b="1" dirty="0" smtClean="0"/>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algn="just"/>
            <a:r>
              <a:rPr kumimoji="0" lang="ar-BH"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lang="ar-BH" sz="4000" b="1" dirty="0" smtClean="0"/>
              <a:t>	</a:t>
            </a:r>
            <a:endParaRPr lang="en-US" sz="4400"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448800" cy="5632311"/>
          </a:xfrm>
          <a:prstGeom prst="rect">
            <a:avLst/>
          </a:prstGeom>
        </p:spPr>
        <p:txBody>
          <a:bodyPr wrap="square">
            <a:spAutoFit/>
          </a:bodyPr>
          <a:lstStyle/>
          <a:p>
            <a:pPr algn="just"/>
            <a:r>
              <a:rPr lang="ar-SA" sz="4000" b="1" dirty="0" smtClean="0">
                <a:ea typeface="Times New Roman" pitchFamily="18" charset="0"/>
              </a:rPr>
              <a:t>        </a:t>
            </a:r>
            <a:r>
              <a:rPr lang="ar-SA" sz="4000" dirty="0" smtClean="0">
                <a:ea typeface="Times New Roman" pitchFamily="18" charset="0"/>
              </a:rPr>
              <a:t>إن </a:t>
            </a:r>
            <a:r>
              <a:rPr lang="ar-BH" sz="4000" dirty="0" smtClean="0">
                <a:ea typeface="Times New Roman" pitchFamily="18" charset="0"/>
              </a:rPr>
              <a:t>الشريعة الإسلامية تحرم ربا البنوك كما جاء في </a:t>
            </a:r>
            <a:r>
              <a:rPr lang="ar-BH" sz="4000" b="1" dirty="0" smtClean="0">
                <a:ea typeface="Times New Roman" pitchFamily="18" charset="0"/>
              </a:rPr>
              <a:t>فتوى المؤتمر الثاني للمصرف الإسلامي</a:t>
            </a:r>
            <a:r>
              <a:rPr lang="ar-BH" sz="4000" dirty="0" smtClean="0">
                <a:ea typeface="Times New Roman" pitchFamily="18" charset="0"/>
              </a:rPr>
              <a:t> التي تقول "يؤكد المؤتمر على أن ما يسمى بالفائدة في اصطلاح الاقتصاديين الغربيين ومن تبعهم هو من الربا المحرم شرعاً". كما جاء في قرارات </a:t>
            </a:r>
            <a:r>
              <a:rPr lang="ar-BH" sz="4000" b="1" dirty="0" smtClean="0">
                <a:ea typeface="Times New Roman" pitchFamily="18" charset="0"/>
              </a:rPr>
              <a:t>مؤتمر مجمع البحوث الإسلامية</a:t>
            </a:r>
            <a:r>
              <a:rPr lang="ar-BH" sz="4000" dirty="0" smtClean="0">
                <a:ea typeface="Times New Roman" pitchFamily="18" charset="0"/>
              </a:rPr>
              <a:t> بالقاهرة أن "الفائدة على أنواع القروض كلها رباً محرم، لا فرق في ذلك بين ما يسمى بالقرض الاستهلاكي وما يسمى بالقرض الإنتاجي، لأن نصوص الكتاب والسنة في مجموعها قاطعة في تحريم النوعين". </a:t>
            </a:r>
            <a:endParaRPr lang="ar-SA"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304800" y="536377"/>
            <a:ext cx="92964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tab pos="179388" algn="l"/>
                <a:tab pos="4589463" algn="r"/>
              </a:tabLst>
            </a:pP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ثانيا: </a:t>
            </a:r>
            <a:r>
              <a:rPr kumimoji="0" lang="ar-SA" sz="4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م</a:t>
            </a:r>
            <a:r>
              <a:rPr kumimoji="0" lang="ar-BH"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وارد واستخدامات البنوك الإسلامية</a:t>
            </a:r>
            <a:endParaRPr kumimoji="0" lang="en-US" sz="44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tab pos="179388" algn="l"/>
                <a:tab pos="4589463" algn="r"/>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تعمل البنوك الإسلامية </a:t>
            </a: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كوكلاء</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ماليين يقومون بحشد المدخرات من وحدات الفائض في الاقتصاد، لتتولى </a:t>
            </a: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نيابة عنها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استثمار هذه الأموال على أساس المشاركة في الربح بطريقة مباشرة، أو بطريقة غير مباشرة من  خلال توفير التمويل للمستثمرين الذين يتقدمون بمشروعات ذات جدوى.</a:t>
            </a: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BH" sz="4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525000" cy="6186309"/>
          </a:xfrm>
          <a:prstGeom prst="rect">
            <a:avLst/>
          </a:prstGeom>
        </p:spPr>
        <p:txBody>
          <a:bodyPr wrap="square">
            <a:spAutoFit/>
          </a:bodyPr>
          <a:lstStyle/>
          <a:p>
            <a:pPr algn="just"/>
            <a:r>
              <a:rPr lang="ar-SA" sz="4400" b="1" dirty="0" smtClean="0">
                <a:ea typeface="Times New Roman" pitchFamily="18" charset="0"/>
              </a:rPr>
              <a:t>        </a:t>
            </a:r>
            <a:r>
              <a:rPr lang="ar-BH" sz="4400" dirty="0" smtClean="0">
                <a:ea typeface="Times New Roman" pitchFamily="18" charset="0"/>
              </a:rPr>
              <a:t>و</a:t>
            </a:r>
            <a:r>
              <a:rPr lang="ar-SA" sz="4400" dirty="0" smtClean="0">
                <a:ea typeface="Times New Roman" pitchFamily="18" charset="0"/>
              </a:rPr>
              <a:t>تلعب البنوك الإسلامية </a:t>
            </a:r>
            <a:r>
              <a:rPr lang="ar-BH" sz="4400" dirty="0" smtClean="0">
                <a:ea typeface="Times New Roman" pitchFamily="18" charset="0"/>
              </a:rPr>
              <a:t>تلعب دوراً أساسياً وفاعلاً في مساعدة منشآت الأعمال على </a:t>
            </a:r>
            <a:r>
              <a:rPr lang="ar-BH" sz="4400" b="1" dirty="0" smtClean="0">
                <a:ea typeface="Times New Roman" pitchFamily="18" charset="0"/>
              </a:rPr>
              <a:t>التغلب على مشكلات التمويل المباشر</a:t>
            </a:r>
            <a:r>
              <a:rPr lang="ar-BH" sz="4400" dirty="0" smtClean="0">
                <a:ea typeface="Times New Roman" pitchFamily="18" charset="0"/>
              </a:rPr>
              <a:t>، الذي يعتمد على الصلة المباشرة بين المدخرين والمستثمرين.</a:t>
            </a:r>
            <a:r>
              <a:rPr lang="ar-SA" sz="4400" dirty="0" smtClean="0">
                <a:ea typeface="Times New Roman" pitchFamily="18" charset="0"/>
              </a:rPr>
              <a:t> </a:t>
            </a:r>
            <a:r>
              <a:rPr lang="ar-BH" sz="4400" dirty="0" smtClean="0">
                <a:ea typeface="Times New Roman" pitchFamily="18" charset="0"/>
              </a:rPr>
              <a:t>فالتمويل المباشر ينطوي على مشكلات تماثل مشكلات المقايضة كمشكلة عدم توافق رغبات المدخرين والمستثمرين، وكذلك تكلفة الوقت والجهد المبذول في عملية البحث التي يقوم </a:t>
            </a:r>
            <a:r>
              <a:rPr lang="ar-BH" sz="4400" dirty="0" err="1" smtClean="0">
                <a:ea typeface="Times New Roman" pitchFamily="18" charset="0"/>
              </a:rPr>
              <a:t>بها</a:t>
            </a:r>
            <a:r>
              <a:rPr lang="ar-BH" sz="4400" dirty="0" smtClean="0">
                <a:ea typeface="Times New Roman" pitchFamily="18" charset="0"/>
              </a:rPr>
              <a:t> الطرفان.  ثم تكاليف المتابعة والمراقبة والمخاطرة. </a:t>
            </a:r>
            <a:endParaRPr lang="ar-SA" sz="4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448800" cy="5509200"/>
          </a:xfrm>
          <a:prstGeom prst="rect">
            <a:avLst/>
          </a:prstGeom>
        </p:spPr>
        <p:txBody>
          <a:bodyPr wrap="square">
            <a:spAutoFit/>
          </a:bodyPr>
          <a:lstStyle/>
          <a:p>
            <a:pPr algn="just"/>
            <a:r>
              <a:rPr lang="ar-SA" sz="4400" b="1" dirty="0" smtClean="0"/>
              <a:t>        </a:t>
            </a:r>
            <a:r>
              <a:rPr lang="ar-BH" sz="4400" dirty="0" smtClean="0"/>
              <a:t>تختلف البنوك الإسلامية اختلافاً كبيراً عن البنوك </a:t>
            </a:r>
            <a:r>
              <a:rPr lang="ar-BH" sz="4400" dirty="0" err="1" smtClean="0"/>
              <a:t>الربوية</a:t>
            </a:r>
            <a:r>
              <a:rPr lang="ar-BH" sz="4400" dirty="0" smtClean="0"/>
              <a:t> </a:t>
            </a:r>
            <a:r>
              <a:rPr lang="ar-BH" sz="4400" b="1" dirty="0" smtClean="0"/>
              <a:t>من حيث مواردها واستخداماتها </a:t>
            </a:r>
            <a:r>
              <a:rPr lang="ar-BH" sz="4400" dirty="0" smtClean="0"/>
              <a:t>لهذه الموارد، ليس فقط من حيث خلوها من المعاملات </a:t>
            </a:r>
            <a:r>
              <a:rPr lang="ar-BH" sz="4400" dirty="0" err="1" smtClean="0"/>
              <a:t>الربوية</a:t>
            </a:r>
            <a:r>
              <a:rPr lang="ar-BH" sz="4400" dirty="0" smtClean="0"/>
              <a:t> فحسب، وإنما أيضا </a:t>
            </a:r>
            <a:r>
              <a:rPr lang="ar-BH" sz="4400" b="1" dirty="0" smtClean="0"/>
              <a:t>من حيث طبيعة وحدود مسؤوليتها تجاه عملائها ومستوى المخاطر</a:t>
            </a:r>
            <a:r>
              <a:rPr lang="ar-BH" sz="4400" dirty="0" smtClean="0"/>
              <a:t> المرتبطة بالاستخدامات المختلفة لتلك الموارد المالية. وفيما يلي نستعرض أهم بنود موارد واستخدامات البنوك الإسلامية.</a:t>
            </a:r>
            <a:endParaRPr lang="ar-SA" sz="4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6" name="Rectangle 20"/>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2" name="Organization Chart 1"/>
          <p:cNvGrpSpPr>
            <a:grpSpLocks/>
          </p:cNvGrpSpPr>
          <p:nvPr/>
        </p:nvGrpSpPr>
        <p:grpSpPr bwMode="auto">
          <a:xfrm>
            <a:off x="1066800" y="228600"/>
            <a:ext cx="7543800" cy="5715000"/>
            <a:chOff x="349" y="4092"/>
            <a:chExt cx="12518" cy="4587"/>
          </a:xfrm>
        </p:grpSpPr>
        <p:cxnSp>
          <p:nvCxnSpPr>
            <p:cNvPr id="39954" name="_s39954"/>
            <p:cNvCxnSpPr>
              <a:cxnSpLocks noChangeShapeType="1"/>
              <a:stCxn id="11" idx="1"/>
              <a:endCxn id="4" idx="2"/>
            </p:cNvCxnSpPr>
            <p:nvPr/>
          </p:nvCxnSpPr>
          <p:spPr bwMode="auto">
            <a:xfrm rot="10800000">
              <a:off x="3413" y="6261"/>
              <a:ext cx="263" cy="1939"/>
            </a:xfrm>
            <a:prstGeom prst="bentConnector2">
              <a:avLst/>
            </a:prstGeom>
            <a:noFill/>
            <a:ln w="28575">
              <a:solidFill>
                <a:srgbClr val="000000"/>
              </a:solidFill>
              <a:miter lim="800000"/>
              <a:headEnd/>
              <a:tailEnd/>
            </a:ln>
            <a:extLst>
              <a:ext uri="{909E8E84-426E-40DD-AFC4-6F175D3DCCD1}">
                <a14:hiddenFill xmlns:a14="http://schemas.microsoft.com/office/drawing/2010/main">
                  <a:noFill/>
                </a14:hiddenFill>
              </a:ext>
            </a:extLst>
          </p:spPr>
        </p:cxnSp>
        <p:cxnSp>
          <p:nvCxnSpPr>
            <p:cNvPr id="39953" name="_s39953"/>
            <p:cNvCxnSpPr>
              <a:cxnSpLocks noChangeShapeType="1"/>
              <a:stCxn id="10" idx="3"/>
              <a:endCxn id="4" idx="2"/>
            </p:cNvCxnSpPr>
            <p:nvPr/>
          </p:nvCxnSpPr>
          <p:spPr bwMode="auto">
            <a:xfrm flipV="1">
              <a:off x="3152" y="6261"/>
              <a:ext cx="261" cy="1938"/>
            </a:xfrm>
            <a:prstGeom prst="bentConnector2">
              <a:avLst/>
            </a:prstGeom>
            <a:noFill/>
            <a:ln w="28575">
              <a:solidFill>
                <a:srgbClr val="000000"/>
              </a:solidFill>
              <a:miter lim="800000"/>
              <a:headEnd/>
              <a:tailEnd/>
            </a:ln>
            <a:extLst>
              <a:ext uri="{909E8E84-426E-40DD-AFC4-6F175D3DCCD1}">
                <a14:hiddenFill xmlns:a14="http://schemas.microsoft.com/office/drawing/2010/main">
                  <a:noFill/>
                </a14:hiddenFill>
              </a:ext>
            </a:extLst>
          </p:spPr>
        </p:cxnSp>
        <p:cxnSp>
          <p:nvCxnSpPr>
            <p:cNvPr id="39952" name="_s39952"/>
            <p:cNvCxnSpPr>
              <a:cxnSpLocks noChangeShapeType="1"/>
              <a:stCxn id="9" idx="1"/>
              <a:endCxn id="4" idx="2"/>
            </p:cNvCxnSpPr>
            <p:nvPr/>
          </p:nvCxnSpPr>
          <p:spPr bwMode="auto">
            <a:xfrm rot="10800000">
              <a:off x="3413" y="6261"/>
              <a:ext cx="263" cy="730"/>
            </a:xfrm>
            <a:prstGeom prst="bentConnector2">
              <a:avLst/>
            </a:prstGeom>
            <a:noFill/>
            <a:ln w="28575">
              <a:solidFill>
                <a:srgbClr val="000000"/>
              </a:solidFill>
              <a:miter lim="800000"/>
              <a:headEnd/>
              <a:tailEnd/>
            </a:ln>
            <a:extLst>
              <a:ext uri="{909E8E84-426E-40DD-AFC4-6F175D3DCCD1}">
                <a14:hiddenFill xmlns:a14="http://schemas.microsoft.com/office/drawing/2010/main">
                  <a:noFill/>
                </a14:hiddenFill>
              </a:ext>
            </a:extLst>
          </p:spPr>
        </p:cxnSp>
        <p:cxnSp>
          <p:nvCxnSpPr>
            <p:cNvPr id="39951" name="_s39951"/>
            <p:cNvCxnSpPr>
              <a:cxnSpLocks noChangeShapeType="1"/>
              <a:stCxn id="8" idx="3"/>
              <a:endCxn id="4" idx="2"/>
            </p:cNvCxnSpPr>
            <p:nvPr/>
          </p:nvCxnSpPr>
          <p:spPr bwMode="auto">
            <a:xfrm flipV="1">
              <a:off x="3152" y="6261"/>
              <a:ext cx="261" cy="730"/>
            </a:xfrm>
            <a:prstGeom prst="bentConnector2">
              <a:avLst/>
            </a:prstGeom>
            <a:noFill/>
            <a:ln w="28575">
              <a:solidFill>
                <a:srgbClr val="000000"/>
              </a:solidFill>
              <a:miter lim="800000"/>
              <a:headEnd/>
              <a:tailEnd/>
            </a:ln>
            <a:extLst>
              <a:ext uri="{909E8E84-426E-40DD-AFC4-6F175D3DCCD1}">
                <a14:hiddenFill xmlns:a14="http://schemas.microsoft.com/office/drawing/2010/main">
                  <a:noFill/>
                </a14:hiddenFill>
              </a:ext>
            </a:extLst>
          </p:spPr>
        </p:cxnSp>
        <p:cxnSp>
          <p:nvCxnSpPr>
            <p:cNvPr id="39950" name="_s39950"/>
            <p:cNvCxnSpPr>
              <a:cxnSpLocks noChangeShapeType="1"/>
              <a:stCxn id="7" idx="1"/>
              <a:endCxn id="5" idx="2"/>
            </p:cNvCxnSpPr>
            <p:nvPr/>
          </p:nvCxnSpPr>
          <p:spPr bwMode="auto">
            <a:xfrm rot="10800000">
              <a:off x="9803" y="6261"/>
              <a:ext cx="261" cy="730"/>
            </a:xfrm>
            <a:prstGeom prst="bentConnector2">
              <a:avLst/>
            </a:prstGeom>
            <a:noFill/>
            <a:ln w="28575">
              <a:solidFill>
                <a:srgbClr val="000000"/>
              </a:solidFill>
              <a:miter lim="800000"/>
              <a:headEnd/>
              <a:tailEnd/>
            </a:ln>
            <a:extLst>
              <a:ext uri="{909E8E84-426E-40DD-AFC4-6F175D3DCCD1}">
                <a14:hiddenFill xmlns:a14="http://schemas.microsoft.com/office/drawing/2010/main">
                  <a:noFill/>
                </a14:hiddenFill>
              </a:ext>
            </a:extLst>
          </p:spPr>
        </p:cxnSp>
        <p:cxnSp>
          <p:nvCxnSpPr>
            <p:cNvPr id="39949" name="_s39949"/>
            <p:cNvCxnSpPr>
              <a:cxnSpLocks noChangeShapeType="1"/>
              <a:stCxn id="6" idx="3"/>
              <a:endCxn id="5" idx="2"/>
            </p:cNvCxnSpPr>
            <p:nvPr/>
          </p:nvCxnSpPr>
          <p:spPr bwMode="auto">
            <a:xfrm flipV="1">
              <a:off x="9540" y="6261"/>
              <a:ext cx="263" cy="730"/>
            </a:xfrm>
            <a:prstGeom prst="bentConnector2">
              <a:avLst/>
            </a:prstGeom>
            <a:noFill/>
            <a:ln w="28575">
              <a:solidFill>
                <a:srgbClr val="000000"/>
              </a:solidFill>
              <a:miter lim="800000"/>
              <a:headEnd/>
              <a:tailEnd/>
            </a:ln>
            <a:extLst>
              <a:ext uri="{909E8E84-426E-40DD-AFC4-6F175D3DCCD1}">
                <a14:hiddenFill xmlns:a14="http://schemas.microsoft.com/office/drawing/2010/main">
                  <a:noFill/>
                </a14:hiddenFill>
              </a:ext>
            </a:extLst>
          </p:spPr>
        </p:cxnSp>
        <p:cxnSp>
          <p:nvCxnSpPr>
            <p:cNvPr id="39948" name="_s39948"/>
            <p:cNvCxnSpPr>
              <a:cxnSpLocks noChangeShapeType="1"/>
              <a:stCxn id="5" idx="0"/>
              <a:endCxn id="3" idx="2"/>
            </p:cNvCxnSpPr>
            <p:nvPr/>
          </p:nvCxnSpPr>
          <p:spPr bwMode="auto">
            <a:xfrm rot="5400000" flipH="1">
              <a:off x="8081" y="3578"/>
              <a:ext cx="250" cy="3195"/>
            </a:xfrm>
            <a:prstGeom prst="bentConnector3">
              <a:avLst>
                <a:gd name="adj1" fmla="val 36736"/>
              </a:avLst>
            </a:prstGeom>
            <a:noFill/>
            <a:ln w="28575">
              <a:solidFill>
                <a:srgbClr val="000000"/>
              </a:solidFill>
              <a:miter lim="800000"/>
              <a:headEnd/>
              <a:tailEnd/>
            </a:ln>
            <a:extLst>
              <a:ext uri="{909E8E84-426E-40DD-AFC4-6F175D3DCCD1}">
                <a14:hiddenFill xmlns:a14="http://schemas.microsoft.com/office/drawing/2010/main">
                  <a:noFill/>
                </a14:hiddenFill>
              </a:ext>
            </a:extLst>
          </p:spPr>
        </p:cxnSp>
        <p:cxnSp>
          <p:nvCxnSpPr>
            <p:cNvPr id="39947" name="_s39947"/>
            <p:cNvCxnSpPr>
              <a:cxnSpLocks noChangeShapeType="1"/>
              <a:stCxn id="4" idx="0"/>
              <a:endCxn id="3" idx="2"/>
            </p:cNvCxnSpPr>
            <p:nvPr/>
          </p:nvCxnSpPr>
          <p:spPr bwMode="auto">
            <a:xfrm rot="16200000">
              <a:off x="4886" y="3578"/>
              <a:ext cx="250" cy="3195"/>
            </a:xfrm>
            <a:prstGeom prst="bentConnector3">
              <a:avLst>
                <a:gd name="adj1" fmla="val 36736"/>
              </a:avLst>
            </a:prstGeom>
            <a:noFill/>
            <a:ln w="28575">
              <a:solidFill>
                <a:srgbClr val="000000"/>
              </a:solidFill>
              <a:miter lim="800000"/>
              <a:headEnd/>
              <a:tailEnd/>
            </a:ln>
            <a:extLst>
              <a:ext uri="{909E8E84-426E-40DD-AFC4-6F175D3DCCD1}">
                <a14:hiddenFill xmlns:a14="http://schemas.microsoft.com/office/drawing/2010/main">
                  <a:noFill/>
                </a14:hiddenFill>
              </a:ext>
            </a:extLst>
          </p:spPr>
        </p:cxnSp>
        <p:sp>
          <p:nvSpPr>
            <p:cNvPr id="3" name="_s39946"/>
            <p:cNvSpPr>
              <a:spLocks noChangeArrowheads="1"/>
            </p:cNvSpPr>
            <p:nvPr/>
          </p:nvSpPr>
          <p:spPr bwMode="auto">
            <a:xfrm>
              <a:off x="5207" y="4092"/>
              <a:ext cx="2802" cy="960"/>
            </a:xfrm>
            <a:prstGeom prst="roundRect">
              <a:avLst>
                <a:gd name="adj" fmla="val 16667"/>
              </a:avLst>
            </a:prstGeom>
            <a:solidFill>
              <a:srgbClr val="FFFFFF"/>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400" b="1" i="0" u="none" strike="noStrike" cap="none" normalizeH="0" baseline="0" smtClean="0">
                  <a:ln>
                    <a:noFill/>
                  </a:ln>
                  <a:solidFill>
                    <a:schemeClr val="tx1"/>
                  </a:solidFill>
                  <a:effectLst/>
                  <a:latin typeface="Arial" charset="0"/>
                  <a:cs typeface="Arial" charset="0"/>
                </a:rPr>
                <a:t>موارد البنك</a:t>
              </a:r>
              <a:endParaRPr kumimoji="0" lang="ar-BH" sz="1000" b="0" i="0" u="none" strike="noStrike" cap="none" normalizeH="0" baseline="0" smtClean="0">
                <a:ln>
                  <a:noFill/>
                </a:ln>
                <a:solidFill>
                  <a:schemeClr val="tx1"/>
                </a:solidFill>
                <a:effectLst/>
                <a:latin typeface="Arial"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1400" b="1" i="0" u="none" strike="noStrike" cap="none" normalizeH="0" baseline="0" smtClean="0">
                  <a:ln>
                    <a:noFill/>
                  </a:ln>
                  <a:solidFill>
                    <a:schemeClr val="tx1"/>
                  </a:solidFill>
                  <a:effectLst/>
                  <a:latin typeface="Arial" charset="0"/>
                  <a:cs typeface="Arial" charset="0"/>
                </a:rPr>
                <a:t>الإسلامي</a:t>
              </a:r>
              <a:endParaRPr kumimoji="0" lang="ar-BH" sz="2100" b="0" i="0" u="none" strike="noStrike" cap="none" normalizeH="0" baseline="0" smtClean="0">
                <a:ln>
                  <a:noFill/>
                </a:ln>
                <a:solidFill>
                  <a:schemeClr val="tx1"/>
                </a:solidFill>
                <a:effectLst/>
                <a:latin typeface="Arial" charset="0"/>
                <a:cs typeface="Arial" charset="0"/>
              </a:endParaRPr>
            </a:p>
          </p:txBody>
        </p:sp>
        <p:sp>
          <p:nvSpPr>
            <p:cNvPr id="4" name="_s39945"/>
            <p:cNvSpPr>
              <a:spLocks noChangeArrowheads="1"/>
            </p:cNvSpPr>
            <p:nvPr/>
          </p:nvSpPr>
          <p:spPr bwMode="auto">
            <a:xfrm>
              <a:off x="2012" y="5301"/>
              <a:ext cx="2802" cy="960"/>
            </a:xfrm>
            <a:prstGeom prst="roundRect">
              <a:avLst>
                <a:gd name="adj" fmla="val 16667"/>
              </a:avLst>
            </a:prstGeom>
            <a:solidFill>
              <a:srgbClr val="FFFFFF"/>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400" b="1" i="0" u="none" strike="noStrike" cap="none" normalizeH="0" baseline="0" smtClean="0">
                  <a:ln>
                    <a:noFill/>
                  </a:ln>
                  <a:solidFill>
                    <a:schemeClr val="tx1"/>
                  </a:solidFill>
                  <a:effectLst/>
                  <a:latin typeface="Arial" charset="0"/>
                  <a:cs typeface="Arial" charset="0"/>
                </a:rPr>
                <a:t>موارد خارجية</a:t>
              </a:r>
              <a:endParaRPr kumimoji="0" lang="ar-BH" sz="2100" b="0" i="0" u="none" strike="noStrike" cap="none" normalizeH="0" baseline="0" smtClean="0">
                <a:ln>
                  <a:noFill/>
                </a:ln>
                <a:solidFill>
                  <a:schemeClr val="tx1"/>
                </a:solidFill>
                <a:effectLst/>
                <a:latin typeface="Arial" charset="0"/>
                <a:cs typeface="Arial" charset="0"/>
              </a:endParaRPr>
            </a:p>
          </p:txBody>
        </p:sp>
        <p:sp>
          <p:nvSpPr>
            <p:cNvPr id="5" name="_s39944"/>
            <p:cNvSpPr>
              <a:spLocks noChangeArrowheads="1"/>
            </p:cNvSpPr>
            <p:nvPr/>
          </p:nvSpPr>
          <p:spPr bwMode="auto">
            <a:xfrm>
              <a:off x="8402" y="5301"/>
              <a:ext cx="2802" cy="960"/>
            </a:xfrm>
            <a:prstGeom prst="roundRect">
              <a:avLst>
                <a:gd name="adj" fmla="val 16667"/>
              </a:avLst>
            </a:prstGeom>
            <a:solidFill>
              <a:srgbClr val="FFFFFF"/>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400" b="1" i="0" u="none" strike="noStrike" cap="none" normalizeH="0" baseline="0" smtClean="0">
                  <a:ln>
                    <a:noFill/>
                  </a:ln>
                  <a:solidFill>
                    <a:schemeClr val="tx1"/>
                  </a:solidFill>
                  <a:effectLst/>
                  <a:latin typeface="Arial" charset="0"/>
                  <a:cs typeface="Arial" charset="0"/>
                </a:rPr>
                <a:t>موارد داخلية </a:t>
              </a:r>
              <a:endParaRPr kumimoji="0" lang="ar-BH" sz="2100" b="0" i="0" u="none" strike="noStrike" cap="none" normalizeH="0" baseline="0" smtClean="0">
                <a:ln>
                  <a:noFill/>
                </a:ln>
                <a:solidFill>
                  <a:schemeClr val="tx1"/>
                </a:solidFill>
                <a:effectLst/>
                <a:latin typeface="Arial" charset="0"/>
                <a:cs typeface="Arial" charset="0"/>
              </a:endParaRPr>
            </a:p>
          </p:txBody>
        </p:sp>
        <p:sp>
          <p:nvSpPr>
            <p:cNvPr id="6" name="_s39943"/>
            <p:cNvSpPr>
              <a:spLocks noChangeArrowheads="1"/>
            </p:cNvSpPr>
            <p:nvPr/>
          </p:nvSpPr>
          <p:spPr bwMode="auto">
            <a:xfrm>
              <a:off x="6739" y="6510"/>
              <a:ext cx="2802" cy="960"/>
            </a:xfrm>
            <a:prstGeom prst="roundRect">
              <a:avLst>
                <a:gd name="adj" fmla="val 16667"/>
              </a:avLst>
            </a:prstGeom>
            <a:noFill/>
            <a:ln w="9525">
              <a:solidFill>
                <a:srgbClr val="000000"/>
              </a:solidFill>
              <a:round/>
              <a:headEnd/>
              <a:tailEnd/>
            </a:ln>
            <a:extLst>
              <a:ext uri="{909E8E84-426E-40DD-AFC4-6F175D3DCCD1}">
                <a14:hiddenFill xmlns:a14="http://schemas.microsoft.com/office/drawing/2010/main">
                  <a:solidFill>
                    <a:srgbClr val="BBE0E3"/>
                  </a:solidFill>
                </a14:hiddenFill>
              </a:ext>
            </a:extLst>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400" b="1" i="0" u="none" strike="noStrike" cap="none" normalizeH="0" baseline="0" smtClean="0">
                  <a:ln>
                    <a:noFill/>
                  </a:ln>
                  <a:solidFill>
                    <a:schemeClr val="tx1"/>
                  </a:solidFill>
                  <a:effectLst/>
                  <a:latin typeface="Arial" charset="0"/>
                  <a:cs typeface="Arial" charset="0"/>
                </a:rPr>
                <a:t>الاحتياطيات</a:t>
              </a:r>
              <a:endParaRPr kumimoji="0" lang="ar-BH" sz="2100" b="0" i="0" u="none" strike="noStrike" cap="none" normalizeH="0" baseline="0" smtClean="0">
                <a:ln>
                  <a:noFill/>
                </a:ln>
                <a:solidFill>
                  <a:schemeClr val="tx1"/>
                </a:solidFill>
                <a:effectLst/>
                <a:latin typeface="Arial" charset="0"/>
                <a:cs typeface="Arial" charset="0"/>
              </a:endParaRPr>
            </a:p>
          </p:txBody>
        </p:sp>
        <p:sp>
          <p:nvSpPr>
            <p:cNvPr id="7" name="_s39942"/>
            <p:cNvSpPr>
              <a:spLocks noChangeArrowheads="1"/>
            </p:cNvSpPr>
            <p:nvPr/>
          </p:nvSpPr>
          <p:spPr bwMode="auto">
            <a:xfrm>
              <a:off x="10065" y="6510"/>
              <a:ext cx="2802" cy="960"/>
            </a:xfrm>
            <a:prstGeom prst="roundRect">
              <a:avLst>
                <a:gd name="adj" fmla="val 16667"/>
              </a:avLst>
            </a:prstGeom>
            <a:solidFill>
              <a:srgbClr val="FFFFFF"/>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400" b="1" i="0" u="none" strike="noStrike" cap="none" normalizeH="0" baseline="0" smtClean="0">
                  <a:ln>
                    <a:noFill/>
                  </a:ln>
                  <a:solidFill>
                    <a:schemeClr val="tx1"/>
                  </a:solidFill>
                  <a:effectLst/>
                  <a:latin typeface="Arial" charset="0"/>
                  <a:cs typeface="Arial" charset="0"/>
                </a:rPr>
                <a:t>رأس المال</a:t>
              </a:r>
              <a:endParaRPr kumimoji="0" lang="ar-BH" sz="1000" b="0" i="0" u="none" strike="noStrike" cap="none" normalizeH="0" baseline="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BH" sz="2100" b="0" i="0" u="none" strike="noStrike" cap="none" normalizeH="0" baseline="0" smtClean="0">
                <a:ln>
                  <a:noFill/>
                </a:ln>
                <a:solidFill>
                  <a:schemeClr val="tx1"/>
                </a:solidFill>
                <a:effectLst/>
                <a:latin typeface="Arial" charset="0"/>
                <a:cs typeface="Arial" charset="0"/>
              </a:endParaRPr>
            </a:p>
          </p:txBody>
        </p:sp>
        <p:sp>
          <p:nvSpPr>
            <p:cNvPr id="8" name="_s39941"/>
            <p:cNvSpPr>
              <a:spLocks noChangeArrowheads="1"/>
            </p:cNvSpPr>
            <p:nvPr/>
          </p:nvSpPr>
          <p:spPr bwMode="auto">
            <a:xfrm>
              <a:off x="349" y="6510"/>
              <a:ext cx="2802" cy="960"/>
            </a:xfrm>
            <a:prstGeom prst="roundRect">
              <a:avLst>
                <a:gd name="adj" fmla="val 16667"/>
              </a:avLst>
            </a:prstGeom>
            <a:solidFill>
              <a:srgbClr val="FFFFFF"/>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400" b="1" i="0" u="none" strike="noStrike" cap="none" normalizeH="0" baseline="0" smtClean="0">
                  <a:ln>
                    <a:noFill/>
                  </a:ln>
                  <a:solidFill>
                    <a:schemeClr val="tx1"/>
                  </a:solidFill>
                  <a:effectLst/>
                  <a:latin typeface="Arial" charset="0"/>
                  <a:cs typeface="Arial" charset="0"/>
                </a:rPr>
                <a:t>ودائع استثمارية</a:t>
              </a:r>
              <a:endParaRPr kumimoji="0" lang="ar-BH" sz="2100" b="0" i="0" u="none" strike="noStrike" cap="none" normalizeH="0" baseline="0" smtClean="0">
                <a:ln>
                  <a:noFill/>
                </a:ln>
                <a:solidFill>
                  <a:schemeClr val="tx1"/>
                </a:solidFill>
                <a:effectLst/>
                <a:latin typeface="Arial" charset="0"/>
                <a:cs typeface="Arial" charset="0"/>
              </a:endParaRPr>
            </a:p>
          </p:txBody>
        </p:sp>
        <p:sp>
          <p:nvSpPr>
            <p:cNvPr id="9" name="_s39940"/>
            <p:cNvSpPr>
              <a:spLocks noChangeArrowheads="1"/>
            </p:cNvSpPr>
            <p:nvPr/>
          </p:nvSpPr>
          <p:spPr bwMode="auto">
            <a:xfrm>
              <a:off x="3675" y="6510"/>
              <a:ext cx="2802" cy="960"/>
            </a:xfrm>
            <a:prstGeom prst="roundRect">
              <a:avLst>
                <a:gd name="adj" fmla="val 16667"/>
              </a:avLst>
            </a:prstGeom>
            <a:noFill/>
            <a:ln w="9525">
              <a:solidFill>
                <a:srgbClr val="000000"/>
              </a:solidFill>
              <a:round/>
              <a:headEnd/>
              <a:tailEnd/>
            </a:ln>
            <a:extLst>
              <a:ext uri="{909E8E84-426E-40DD-AFC4-6F175D3DCCD1}">
                <a14:hiddenFill xmlns:a14="http://schemas.microsoft.com/office/drawing/2010/main">
                  <a:solidFill>
                    <a:srgbClr val="BBE0E3"/>
                  </a:solidFill>
                </a14:hiddenFill>
              </a:ext>
            </a:extLst>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400" b="1" i="0" u="none" strike="noStrike" cap="none" normalizeH="0" baseline="0" smtClean="0">
                  <a:ln>
                    <a:noFill/>
                  </a:ln>
                  <a:solidFill>
                    <a:schemeClr val="tx1"/>
                  </a:solidFill>
                  <a:effectLst/>
                  <a:latin typeface="Arial" charset="0"/>
                  <a:cs typeface="Arial" charset="0"/>
                </a:rPr>
                <a:t>ودائع جارية</a:t>
              </a:r>
              <a:endParaRPr kumimoji="0" lang="ar-BH" sz="2100" b="0" i="0" u="none" strike="noStrike" cap="none" normalizeH="0" baseline="0" smtClean="0">
                <a:ln>
                  <a:noFill/>
                </a:ln>
                <a:solidFill>
                  <a:schemeClr val="tx1"/>
                </a:solidFill>
                <a:effectLst/>
                <a:latin typeface="Arial" charset="0"/>
                <a:cs typeface="Arial" charset="0"/>
              </a:endParaRPr>
            </a:p>
          </p:txBody>
        </p:sp>
        <p:sp>
          <p:nvSpPr>
            <p:cNvPr id="10" name="_s39939"/>
            <p:cNvSpPr>
              <a:spLocks noChangeArrowheads="1"/>
            </p:cNvSpPr>
            <p:nvPr/>
          </p:nvSpPr>
          <p:spPr bwMode="auto">
            <a:xfrm>
              <a:off x="349" y="7719"/>
              <a:ext cx="2802" cy="959"/>
            </a:xfrm>
            <a:prstGeom prst="roundRect">
              <a:avLst>
                <a:gd name="adj" fmla="val 16667"/>
              </a:avLst>
            </a:prstGeom>
            <a:solidFill>
              <a:srgbClr val="FFFFFF"/>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300" b="1" i="0" u="none" strike="noStrike" cap="none" normalizeH="0" baseline="0" smtClean="0">
                  <a:ln>
                    <a:noFill/>
                  </a:ln>
                  <a:solidFill>
                    <a:schemeClr val="tx1"/>
                  </a:solidFill>
                  <a:effectLst/>
                  <a:latin typeface="Arial" charset="0"/>
                  <a:cs typeface="Arial" charset="0"/>
                </a:rPr>
                <a:t>أموال الزكاة</a:t>
              </a:r>
              <a:endParaRPr kumimoji="0" lang="ar-BH" sz="1000" b="0" i="0" u="none" strike="noStrike" cap="none" normalizeH="0" baseline="0" smtClean="0">
                <a:ln>
                  <a:noFill/>
                </a:ln>
                <a:solidFill>
                  <a:schemeClr val="tx1"/>
                </a:solidFill>
                <a:effectLst/>
                <a:latin typeface="Arial"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1300" b="1" i="0" u="none" strike="noStrike" cap="none" normalizeH="0" baseline="0" smtClean="0">
                  <a:ln>
                    <a:noFill/>
                  </a:ln>
                  <a:solidFill>
                    <a:schemeClr val="tx1"/>
                  </a:solidFill>
                  <a:effectLst/>
                  <a:latin typeface="Arial" charset="0"/>
                  <a:cs typeface="Arial" charset="0"/>
                </a:rPr>
                <a:t>والأمانات</a:t>
              </a:r>
              <a:endParaRPr kumimoji="0" lang="ar-BH" sz="2100" b="0" i="0" u="none" strike="noStrike" cap="none" normalizeH="0" baseline="0" smtClean="0">
                <a:ln>
                  <a:noFill/>
                </a:ln>
                <a:solidFill>
                  <a:schemeClr val="tx1"/>
                </a:solidFill>
                <a:effectLst/>
                <a:latin typeface="Arial" charset="0"/>
                <a:cs typeface="Arial" charset="0"/>
              </a:endParaRPr>
            </a:p>
          </p:txBody>
        </p:sp>
        <p:sp>
          <p:nvSpPr>
            <p:cNvPr id="11" name="_s39938"/>
            <p:cNvSpPr>
              <a:spLocks noChangeArrowheads="1"/>
            </p:cNvSpPr>
            <p:nvPr/>
          </p:nvSpPr>
          <p:spPr bwMode="auto">
            <a:xfrm>
              <a:off x="3675" y="7719"/>
              <a:ext cx="2802" cy="960"/>
            </a:xfrm>
            <a:prstGeom prst="roundRect">
              <a:avLst>
                <a:gd name="adj" fmla="val 16667"/>
              </a:avLst>
            </a:prstGeom>
            <a:solidFill>
              <a:srgbClr val="FFFFFF"/>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300" b="1" i="0" u="none" strike="noStrike" cap="none" normalizeH="0" baseline="0" smtClean="0">
                  <a:ln>
                    <a:noFill/>
                  </a:ln>
                  <a:solidFill>
                    <a:schemeClr val="tx1"/>
                  </a:solidFill>
                  <a:effectLst/>
                  <a:latin typeface="Arial" charset="0"/>
                  <a:cs typeface="Arial" charset="0"/>
                </a:rPr>
                <a:t>شهادات الإيداع</a:t>
              </a:r>
              <a:endParaRPr kumimoji="0" lang="ar-BH" sz="1000" b="0" i="0" u="none" strike="noStrike" cap="none" normalizeH="0" baseline="0" smtClean="0">
                <a:ln>
                  <a:noFill/>
                </a:ln>
                <a:solidFill>
                  <a:schemeClr val="tx1"/>
                </a:solidFill>
                <a:effectLst/>
                <a:latin typeface="Arial"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1300" b="1" i="0" u="none" strike="noStrike" cap="none" normalizeH="0" baseline="0" smtClean="0">
                  <a:ln>
                    <a:noFill/>
                  </a:ln>
                  <a:solidFill>
                    <a:schemeClr val="tx1"/>
                  </a:solidFill>
                  <a:effectLst/>
                  <a:latin typeface="Arial" charset="0"/>
                  <a:cs typeface="Arial" charset="0"/>
                </a:rPr>
                <a:t>الاستثمارية</a:t>
              </a:r>
              <a:endParaRPr kumimoji="0" lang="ar-BH" sz="2100" b="0" i="0" u="none" strike="noStrike" cap="none" normalizeH="0" baseline="0" smtClean="0">
                <a:ln>
                  <a:noFill/>
                </a:ln>
                <a:solidFill>
                  <a:schemeClr val="tx1"/>
                </a:solidFill>
                <a:effectLst/>
                <a:latin typeface="Arial" charset="0"/>
                <a:cs typeface="Arial" charset="0"/>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457200" y="0"/>
            <a:ext cx="92202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SA" sz="4000" b="1" dirty="0" smtClean="0"/>
              <a:t>وتنقسم موارد البنك الإسلامـي إلى موارد داخلية وموارد خارجية </a:t>
            </a:r>
            <a:endParaRPr kumimoji="0" lang="ar-BH"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36866" name="Rectangle 2"/>
          <p:cNvSpPr>
            <a:spLocks noChangeArrowheads="1"/>
          </p:cNvSpPr>
          <p:nvPr/>
        </p:nvSpPr>
        <p:spPr bwMode="auto">
          <a:xfrm>
            <a:off x="228600" y="1603176"/>
            <a:ext cx="9448800" cy="46782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a:t>
            </a: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الموارد الداخلية</a:t>
            </a:r>
            <a:endParaRPr kumimoji="0" lang="en-US" sz="4000" b="0"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 defTabSz="914400" rtl="1" eaLnBrk="0" fontAlgn="base" latinLnBrk="0" hangingPunct="0">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وتشمل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رأس المال المدفوع</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بالإضافة إلى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احتياطيات</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التي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تضم كل من الأرباح غير الموزعة و</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مخصصات</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الإه</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لاك</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صافي</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الموجودات الثابتة</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ولا يتحدد مستوى نشاط البنك في قبول الودائع والاستثمار بحجم موارده الداخلية فقط، بل يصل إجمالي استثمارات البنك عادة إلى أضعاف إجمالي موارده الداخلية.</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40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228600" y="228600"/>
            <a:ext cx="92964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a:t>
            </a: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ar-BH"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الموارد الخارجية</a:t>
            </a:r>
            <a:r>
              <a:rPr kumimoji="0" lang="ar-BH" sz="4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endParaRPr kumimoji="0" lang="en-US" sz="4400" b="0"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4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وتشمل </a:t>
            </a: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الودائع الجارية والودائع الاستثمارية والحسابات الأخرى الدائنة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مثل، تأمينات الاعتمادات، والشيكات المقبولة، والحوالات والأمانات</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ومطلوبات لبنوك تجارية أخرى محلية وخارجية، ومطلوبات للبنك المركزي</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وتعتبر الودائع الجارية والاستثمارية أهم مكونات الموارد الخارجية لذا نتناولها فيما يلي بشيء من التفصيل:</a:t>
            </a:r>
            <a:endParaRPr kumimoji="0" lang="ar-BH" sz="44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228600" y="228600"/>
            <a:ext cx="9448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أ- </a:t>
            </a:r>
            <a:r>
              <a:rPr kumimoji="0" lang="ar-BH"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الودائع الجارية:</a:t>
            </a:r>
            <a:endPar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3600" i="0" u="none" strike="noStrike" cap="none" normalizeH="0" baseline="0" dirty="0" smtClean="0">
                <a:ln>
                  <a:noFill/>
                </a:ln>
                <a:effectLst/>
                <a:latin typeface="Arial" pitchFamily="34" charset="0"/>
                <a:ea typeface="Times New Roman" pitchFamily="18" charset="0"/>
                <a:cs typeface="Arial" pitchFamily="34" charset="0"/>
              </a:rPr>
              <a:t>هي</a:t>
            </a:r>
            <a:r>
              <a:rPr kumimoji="0" lang="ar-BH" sz="360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ودائع تحت الطلب </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في أي وقت دون أي قيد أو شرط،  يمكن السحب عليها بالشيكات أو بالوسائل الإلكترونية الحديثة. والبنك الإسلامي غير ملزم بدفع أية عوائد مالية صريحة للمودعين في الحسابات الجارية، وإنما يحصلون على </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عوائد غير صريحة</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متمثلة في الحصول على بعض الخدمات المجانية، شريطة الاحتفاظ بحد أدنى من الرصيد في حساباتهم الجارية. وتضم هذه الخدمات المجانية متابعة </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تحركات الحساب </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وتزويد العميل </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ببيان شهري </a:t>
            </a:r>
            <a:r>
              <a:rPr kumimoji="0" lang="ar-BH" sz="36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بها</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وأيضاً </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دفاتر شيكات </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مجانية متى طلب العميل ذلك،  وكذلك تزويده </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بالبطاقة الإلكترونية </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للصراف الآلي.</a:t>
            </a:r>
            <a:endParaRPr kumimoji="0" lang="ar-BH" sz="36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28600" y="457200"/>
            <a:ext cx="9448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ب-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الودائع الاستثمارية</a:t>
            </a:r>
            <a:endPar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وهي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أهم مصدر للموارد الخارجية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للبنوك الإسلامية على الإطلاق. وتشمل الأموال التي يودعها العملاء في البنك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ويفوضون البنك حق استثمارها</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في مقابل حصولهم على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نسبة محددة مسبقاً من أرباح الاستثمار أو تحمل الخسارة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 رأس المال الذي ساهموا </a:t>
            </a:r>
            <a:r>
              <a:rPr kumimoji="0" lang="ar-BH"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في حالة فشل الاستثمار، شريطة ألا تكون الخسارة ناتجة عن إهمال من جانب البنك.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685800"/>
            <a:ext cx="9448800" cy="5016758"/>
          </a:xfrm>
          <a:prstGeom prst="rect">
            <a:avLst/>
          </a:prstGeom>
        </p:spPr>
        <p:txBody>
          <a:bodyPr wrap="square">
            <a:spAutoFit/>
          </a:bodyPr>
          <a:lstStyle/>
          <a:p>
            <a:pPr algn="just"/>
            <a:r>
              <a:rPr lang="ar-BH" sz="4000" dirty="0" smtClean="0">
                <a:ea typeface="Times New Roman" pitchFamily="18" charset="0"/>
              </a:rPr>
              <a:t>بمعنى أن تحقق الربح للمودعين أمر غير مؤكد في البنوك الإسلامية، وربما فقد المودعون رؤوس أموالهم جزئياً أو كلياً في حالة تعرض الاستثمار للخسارة. وفي هذه الحالة يتحمل البنك خسارة ما قدم من خدمات إدارية وفنية لاستثمار الودائع. وعموماً، يتم الإيداع في حسابات الاستثمار </a:t>
            </a:r>
            <a:r>
              <a:rPr lang="ar-BH" sz="4000" b="1" dirty="0" smtClean="0">
                <a:ea typeface="Times New Roman" pitchFamily="18" charset="0"/>
              </a:rPr>
              <a:t>بموجب عقد مضاربة</a:t>
            </a:r>
            <a:r>
              <a:rPr lang="ar-BH" sz="4000" dirty="0" smtClean="0">
                <a:ea typeface="Times New Roman" pitchFamily="18" charset="0"/>
              </a:rPr>
              <a:t> بين العميل من جهة، وهو في هذه الحالة رب المال، والبنك الإسلامي، من الجهة الأخرى، وهو المضارب الذي سيقدم العمل.</a:t>
            </a:r>
            <a:r>
              <a:rPr lang="ar-BH" sz="4000" b="1" dirty="0" smtClean="0">
                <a:ea typeface="Times New Roman" pitchFamily="18" charset="0"/>
              </a:rPr>
              <a:t> </a:t>
            </a:r>
            <a:endParaRPr lang="ar-SA"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457200" y="228600"/>
            <a:ext cx="92202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وقد يكون عقد المضاربة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غير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مقيد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لنوع النشاط الذي سيتم  فيه الاستثمار، حيث يحق للبنك التصرف في الودائع بالاستثمار بالكيفية وفي المجالات التي تحقق النفع للطرفين، بما في ذلك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إمكانية خلط أموال الودائع بأموال البنك</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في مختلف عقود الاستثمار. وينص عقد المضاربة في جميع الحالات على نسب اقتسام الربح بين العميل والبنك،  أما في حالة الخسارة فيتحمل كل من المودعين والبنك نسب من الخسارة تتناسب ونسب مشاركتهم في راس المال.</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304800" y="685800"/>
            <a:ext cx="92202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استخدامات البنك الإسلامي</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وهي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أصول أو موجودات البنك</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وتتكون من </a:t>
            </a:r>
            <a:r>
              <a:rPr kumimoji="0" lang="ar-BH" sz="4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الاحتياطيات</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القانونية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المطلوبة لتأمين السحب من الودائع علاوة على </a:t>
            </a:r>
            <a:r>
              <a:rPr kumimoji="0" lang="ar-BH" sz="4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الاحتياطيات</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الزائدة</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والتي يحتفظ </a:t>
            </a:r>
            <a:r>
              <a:rPr kumimoji="0" lang="ar-BH"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بها</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البنك جميعاً كنقدية بالصندوق، و</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ودائع لدى البنك المركزي</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بالإضافة إلى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الاستثمارات  غير المباشرة</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للبنك في صكوك مالية إسلامية. </a:t>
            </a:r>
            <a:endParaRPr kumimoji="0" lang="ar-BH" sz="18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914400"/>
            <a:ext cx="9448800" cy="3785652"/>
          </a:xfrm>
          <a:prstGeom prst="rect">
            <a:avLst/>
          </a:prstGeom>
        </p:spPr>
        <p:txBody>
          <a:bodyPr wrap="square">
            <a:spAutoFit/>
          </a:bodyPr>
          <a:lstStyle/>
          <a:p>
            <a:pPr algn="just"/>
            <a:r>
              <a:rPr lang="ar-SA" sz="4000" b="1" dirty="0" smtClean="0">
                <a:ea typeface="Times New Roman" pitchFamily="18" charset="0"/>
              </a:rPr>
              <a:t>       </a:t>
            </a:r>
            <a:r>
              <a:rPr lang="ar-BH" sz="4000" dirty="0" smtClean="0">
                <a:ea typeface="Times New Roman" pitchFamily="18" charset="0"/>
              </a:rPr>
              <a:t>أما الجزء الأكبر والأهم من استخدامات البنك الإسلامي فيتمثل في </a:t>
            </a:r>
            <a:r>
              <a:rPr lang="ar-BH" sz="4000" b="1" dirty="0" smtClean="0">
                <a:ea typeface="Times New Roman" pitchFamily="18" charset="0"/>
              </a:rPr>
              <a:t>الاستثمارات المباشرة </a:t>
            </a:r>
            <a:r>
              <a:rPr lang="ar-BH" sz="4000" dirty="0" smtClean="0">
                <a:ea typeface="Times New Roman" pitchFamily="18" charset="0"/>
              </a:rPr>
              <a:t>للبنك من خلال عقود </a:t>
            </a:r>
            <a:r>
              <a:rPr lang="ar-BH" sz="4000" b="1" dirty="0" smtClean="0">
                <a:ea typeface="Times New Roman" pitchFamily="18" charset="0"/>
              </a:rPr>
              <a:t>المضاربة</a:t>
            </a:r>
            <a:r>
              <a:rPr lang="ar-BH" sz="4000" dirty="0" smtClean="0">
                <a:ea typeface="Times New Roman" pitchFamily="18" charset="0"/>
              </a:rPr>
              <a:t> </a:t>
            </a:r>
            <a:r>
              <a:rPr lang="ar-BH" sz="4000" b="1" dirty="0" smtClean="0">
                <a:ea typeface="Times New Roman" pitchFamily="18" charset="0"/>
              </a:rPr>
              <a:t>والمرابحة</a:t>
            </a:r>
            <a:r>
              <a:rPr lang="ar-BH" sz="4000" dirty="0" smtClean="0">
                <a:ea typeface="Times New Roman" pitchFamily="18" charset="0"/>
              </a:rPr>
              <a:t> </a:t>
            </a:r>
            <a:r>
              <a:rPr lang="ar-BH" sz="4000" b="1" dirty="0" smtClean="0">
                <a:ea typeface="Times New Roman" pitchFamily="18" charset="0"/>
              </a:rPr>
              <a:t>والسلم</a:t>
            </a:r>
            <a:r>
              <a:rPr lang="ar-BH" sz="4000" dirty="0" smtClean="0">
                <a:ea typeface="Times New Roman" pitchFamily="18" charset="0"/>
              </a:rPr>
              <a:t> </a:t>
            </a:r>
            <a:r>
              <a:rPr lang="ar-BH" sz="4000" b="1" dirty="0" smtClean="0">
                <a:ea typeface="Times New Roman" pitchFamily="18" charset="0"/>
              </a:rPr>
              <a:t>والبيع</a:t>
            </a:r>
            <a:r>
              <a:rPr lang="ar-BH" sz="4000" dirty="0" smtClean="0">
                <a:ea typeface="Times New Roman" pitchFamily="18" charset="0"/>
              </a:rPr>
              <a:t> </a:t>
            </a:r>
            <a:r>
              <a:rPr lang="ar-BH" sz="4000" b="1" dirty="0" smtClean="0">
                <a:ea typeface="Times New Roman" pitchFamily="18" charset="0"/>
              </a:rPr>
              <a:t>الآجل</a:t>
            </a:r>
            <a:r>
              <a:rPr lang="ar-BH" sz="4000" dirty="0" smtClean="0">
                <a:ea typeface="Times New Roman" pitchFamily="18" charset="0"/>
              </a:rPr>
              <a:t> و</a:t>
            </a:r>
            <a:r>
              <a:rPr lang="ar-BH" sz="4000" b="1" dirty="0" smtClean="0">
                <a:ea typeface="Times New Roman" pitchFamily="18" charset="0"/>
              </a:rPr>
              <a:t>الإجارة</a:t>
            </a:r>
            <a:r>
              <a:rPr lang="ar-BH" sz="4000" dirty="0" smtClean="0">
                <a:ea typeface="Times New Roman" pitchFamily="18" charset="0"/>
              </a:rPr>
              <a:t> وغيرها من الصيغ الشرعية للاستثمار، ويمثل ركيزة النشاط المصرفي الإسلامي غير الربوي والذي يقوم أساساً على المشاركة في الربح. </a:t>
            </a:r>
            <a:endParaRPr lang="ar-SA" sz="4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762000"/>
            <a:ext cx="9220200" cy="5016758"/>
          </a:xfrm>
          <a:prstGeom prst="rect">
            <a:avLst/>
          </a:prstGeom>
        </p:spPr>
        <p:txBody>
          <a:bodyPr wrap="square">
            <a:spAutoFit/>
          </a:bodyPr>
          <a:lstStyle/>
          <a:p>
            <a:pPr algn="just"/>
            <a:r>
              <a:rPr lang="ar-SA" sz="4000" dirty="0" smtClean="0"/>
              <a:t>       </a:t>
            </a:r>
            <a:r>
              <a:rPr lang="ar-BH" sz="4000" dirty="0" smtClean="0"/>
              <a:t>وقد كان </a:t>
            </a:r>
            <a:r>
              <a:rPr lang="ar-BH" sz="4000" b="1" dirty="0" smtClean="0"/>
              <a:t>الاستثمار الذاتي </a:t>
            </a:r>
            <a:r>
              <a:rPr lang="ar-BH" sz="4000" dirty="0" smtClean="0"/>
              <a:t>هو السائد عند بداية انطلاقة البنوك الإسلامية قبل خمسة عقود، حيث درجت البنوك الإسلامية في تلك المرحلة على امتلاك منشآت أعمال تعمل في مجالات تجارة الجملة والبيع بالتقسيط وفي الاستيراد والتصدير وفي الاستثمار العقاري في الأراضي ومشروعات الإسكان سواء بالتأجير أو التمليك، وفي مجال الخدمات، كالنقل والمواصلات والتأمين وغيرها</a:t>
            </a:r>
            <a:endParaRPr lang="ar-SA" sz="4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228600" y="914400"/>
            <a:ext cx="94488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وقد كان دافع البنوك الإسلامية إلى تبني هذا الأسلوب في الاستثمار في ذلك الوقت، هو التغلب على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مشكلة قلة الطلب على التمويل من البنوك الإسلامية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 قبل قطاع الأعمال. فلم تكن الصيغ الشرعية للتمويل مألوفة بين رجال الأعمال في ذاك الوقت ممن اعتادوا التعامل </a:t>
            </a:r>
            <a:r>
              <a:rPr kumimoji="0" lang="ar-BH"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الربوي</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الذي تقدمه البنوك التقليدية وتروج له منذ أمد بعيد في غياب الوعي الديني لدى الشعوب الإسلامية آنذاك.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1917</TotalTime>
  <Words>977</Words>
  <Application>Microsoft Office PowerPoint</Application>
  <PresentationFormat>A4 Paper (210x297 mm)</PresentationFormat>
  <Paragraphs>54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308</cp:revision>
  <dcterms:created xsi:type="dcterms:W3CDTF">2009-10-14T19:14:34Z</dcterms:created>
  <dcterms:modified xsi:type="dcterms:W3CDTF">2012-03-21T09:49:24Z</dcterms:modified>
</cp:coreProperties>
</file>