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00" r:id="rId2"/>
    <p:sldId id="257" r:id="rId3"/>
    <p:sldId id="317" r:id="rId4"/>
    <p:sldId id="318" r:id="rId5"/>
    <p:sldId id="319" r:id="rId6"/>
    <p:sldId id="320" r:id="rId7"/>
    <p:sldId id="321" r:id="rId8"/>
    <p:sldId id="322" r:id="rId9"/>
    <p:sldId id="324" r:id="rId10"/>
    <p:sldId id="326" r:id="rId11"/>
    <p:sldId id="327" r:id="rId12"/>
    <p:sldId id="328" r:id="rId13"/>
    <p:sldId id="329" r:id="rId14"/>
    <p:sldId id="330" r:id="rId15"/>
    <p:sldId id="331" r:id="rId16"/>
    <p:sldId id="332" r:id="rId17"/>
    <p:sldId id="333" r:id="rId18"/>
    <p:sldId id="334" r:id="rId19"/>
    <p:sldId id="335" r:id="rId20"/>
    <p:sldId id="336" r:id="rId21"/>
    <p:sldId id="337"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9968"/>
    <a:srgbClr val="3B84AF"/>
    <a:srgbClr val="FF3300"/>
    <a:srgbClr val="0099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60" d="100"/>
          <a:sy n="60" d="100"/>
        </p:scale>
        <p:origin x="-2826" y="-1098"/>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bwMode="auto">
          <a:xfrm>
            <a:off x="483695" y="3431683"/>
            <a:ext cx="5334000" cy="1889125"/>
          </a:xfrm>
          <a:prstGeom prst="rect">
            <a:avLst/>
          </a:prstGeom>
          <a:noFill/>
          <a:ln w="9525">
            <a:noFill/>
            <a:miter lim="800000"/>
            <a:headEnd/>
            <a:tailEnd/>
          </a:ln>
        </p:spPr>
        <p:txBody>
          <a:bodyPr anchor="ct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النقود والبنوك  </a:t>
            </a:r>
          </a:p>
          <a:p>
            <a:pPr algn="ct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الدكتور أسامة الفرحان</a:t>
            </a:r>
          </a:p>
          <a:p>
            <a:pPr algn="ctr"/>
            <a:r>
              <a:rPr lang="ar-SA" sz="3700" b="1" dirty="0" smtClean="0">
                <a:solidFill>
                  <a:schemeClr val="accent1">
                    <a:lumMod val="50000"/>
                  </a:schemeClr>
                </a:solidFill>
                <a:latin typeface="AYM Wadiy S_U normal."/>
                <a:cs typeface="Times New Roman" pitchFamily="18" charset="0"/>
              </a:rPr>
              <a:t> </a:t>
            </a: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5" name="Title 4"/>
          <p:cNvSpPr txBox="1">
            <a:spLocks/>
          </p:cNvSpPr>
          <p:nvPr/>
        </p:nvSpPr>
        <p:spPr bwMode="auto">
          <a:xfrm>
            <a:off x="685800" y="20574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SA" sz="6000" b="1" spc="-150" dirty="0" smtClean="0">
                <a:solidFill>
                  <a:srgbClr val="376092"/>
                </a:solidFill>
                <a:latin typeface="ae_AlMateen" pitchFamily="2" charset="-78"/>
                <a:cs typeface="ae_AlMateen" pitchFamily="2" charset="-78"/>
              </a:rPr>
              <a:t>المحاضرة العاشرة       </a:t>
            </a:r>
            <a:endParaRPr lang="en-US" sz="6000" b="1"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47800" y="36576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5400" b="1" dirty="0" smtClean="0">
                <a:solidFill>
                  <a:srgbClr val="FF0000"/>
                </a:solidFill>
                <a:cs typeface="Arial" pitchFamily="34" charset="0"/>
              </a:rPr>
              <a:t>البنوك الإسلامية   </a:t>
            </a:r>
          </a:p>
          <a:p>
            <a:pPr eaLnBrk="1" hangingPunct="1"/>
            <a:r>
              <a:rPr lang="ar-SA" sz="3600" b="1" dirty="0" smtClean="0">
                <a:solidFill>
                  <a:srgbClr val="00B050"/>
                </a:solidFill>
                <a:cs typeface="Arial" pitchFamily="34" charset="0"/>
              </a:rPr>
              <a:t>الفصل السادس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1"/>
          <p:cNvSpPr>
            <a:spLocks noChangeArrowheads="1"/>
          </p:cNvSpPr>
          <p:nvPr/>
        </p:nvSpPr>
        <p:spPr bwMode="auto">
          <a:xfrm>
            <a:off x="152400" y="369336"/>
            <a:ext cx="9525000"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Low" defTabSz="914400" rtl="1" eaLnBrk="1" fontAlgn="base" latinLnBrk="0" hangingPunct="1">
              <a:lnSpc>
                <a:spcPct val="100000"/>
              </a:lnSpc>
              <a:spcBef>
                <a:spcPct val="0"/>
              </a:spcBef>
              <a:spcAft>
                <a:spcPct val="0"/>
              </a:spcAft>
              <a:buClrTx/>
              <a:buSzTx/>
              <a:buFontTx/>
              <a:buNone/>
              <a:tabLst/>
            </a:pPr>
            <a:r>
              <a:rPr kumimoji="0" lang="ar-BH"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t>
            </a:r>
            <a:r>
              <a:rPr lang="ar-SA" sz="3200" b="1" dirty="0" smtClean="0">
                <a:solidFill>
                  <a:srgbClr val="FF0000"/>
                </a:solidFill>
                <a:ea typeface="Times New Roman" pitchFamily="18" charset="0"/>
              </a:rPr>
              <a:t>ثالثا: </a:t>
            </a:r>
            <a:r>
              <a:rPr kumimoji="0" lang="ar-BH" sz="32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قنوات الاستثمار في البنوك الإسلامية</a:t>
            </a:r>
            <a:endParaRPr kumimoji="0" lang="ar-SA" sz="32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endParaRPr>
          </a:p>
          <a:p>
            <a:pPr marL="0" marR="0" lvl="0" indent="457200" algn="justLow" defTabSz="914400" rtl="1" eaLnBrk="1" fontAlgn="base" latinLnBrk="0" hangingPunct="1">
              <a:lnSpc>
                <a:spcPct val="100000"/>
              </a:lnSpc>
              <a:spcBef>
                <a:spcPct val="0"/>
              </a:spcBef>
              <a:spcAft>
                <a:spcPct val="0"/>
              </a:spcAft>
              <a:buClrTx/>
              <a:buSzTx/>
              <a:buFontTx/>
              <a:buNone/>
              <a:tabLst/>
            </a:pPr>
            <a:r>
              <a:rPr lang="ar-SA" sz="3200" b="1" dirty="0" smtClean="0"/>
              <a:t>تمتلك البنوك الإسلامية عدة قنوات استثمار تتمثل </a:t>
            </a:r>
            <a:r>
              <a:rPr lang="ar-SA" sz="3200" b="1" dirty="0" smtClean="0"/>
              <a:t>بصورة أساسية في </a:t>
            </a:r>
            <a:r>
              <a:rPr lang="ar-SA" sz="3200" b="1" dirty="0" smtClean="0"/>
              <a:t>ما يلي: </a:t>
            </a:r>
          </a:p>
          <a:p>
            <a:pPr marL="0" marR="0" lvl="0" indent="457200"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 </a:t>
            </a:r>
            <a:r>
              <a:rPr kumimoji="0" lang="ar-BH"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الاتجار</a:t>
            </a:r>
            <a:r>
              <a:rPr kumimoji="0" lang="ar-SA"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 البيوع:</a:t>
            </a:r>
            <a:endParaRPr kumimoji="0" lang="ar-SA"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457200" algn="justLow" defTabSz="914400" rtl="1" eaLnBrk="0" fontAlgn="base" latinLnBrk="0" hangingPunct="0">
              <a:lnSpc>
                <a:spcPct val="100000"/>
              </a:lnSpc>
              <a:spcBef>
                <a:spcPct val="0"/>
              </a:spcBef>
              <a:spcAft>
                <a:spcPct val="0"/>
              </a:spcAft>
              <a:buClrTx/>
              <a:buSzTx/>
              <a:buFontTx/>
              <a:buNone/>
              <a:tabLst/>
            </a:pPr>
            <a:r>
              <a:rPr lang="ar-SA" sz="3200" b="1" dirty="0" smtClean="0"/>
              <a:t>      أ- بيع الصرف</a:t>
            </a:r>
          </a:p>
          <a:p>
            <a:pPr marL="0" marR="0" lvl="0" indent="457200"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Arial" pitchFamily="34" charset="0"/>
                <a:cs typeface="Arial" pitchFamily="34" charset="0"/>
              </a:rPr>
              <a:t>      ب- البيع المطلق</a:t>
            </a:r>
          </a:p>
          <a:p>
            <a:pPr marL="0" marR="0" lvl="0" indent="457200" algn="justLow" defTabSz="914400" rtl="1" eaLnBrk="0" fontAlgn="base" latinLnBrk="0" hangingPunct="0">
              <a:lnSpc>
                <a:spcPct val="100000"/>
              </a:lnSpc>
              <a:spcBef>
                <a:spcPct val="0"/>
              </a:spcBef>
              <a:spcAft>
                <a:spcPct val="0"/>
              </a:spcAft>
              <a:buClrTx/>
              <a:buSzTx/>
              <a:buFontTx/>
              <a:buNone/>
              <a:tabLst/>
            </a:pPr>
            <a:r>
              <a:rPr lang="ar-SA" sz="3200" b="1" dirty="0" smtClean="0"/>
              <a:t>      ج- بيع الثمن بالعين</a:t>
            </a:r>
          </a:p>
          <a:p>
            <a:pPr marL="0" marR="0" lvl="0" indent="457200"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Arial" pitchFamily="34" charset="0"/>
                <a:cs typeface="Arial" pitchFamily="34" charset="0"/>
              </a:rPr>
              <a:t>            *- المرابحة </a:t>
            </a:r>
          </a:p>
          <a:p>
            <a:pPr marL="0" marR="0" lvl="0" indent="457200" algn="justLow" defTabSz="914400" rtl="1" eaLnBrk="0" fontAlgn="base" latinLnBrk="0" hangingPunct="0">
              <a:lnSpc>
                <a:spcPct val="100000"/>
              </a:lnSpc>
              <a:spcBef>
                <a:spcPct val="0"/>
              </a:spcBef>
              <a:spcAft>
                <a:spcPct val="0"/>
              </a:spcAft>
              <a:buClrTx/>
              <a:buSzTx/>
              <a:buFontTx/>
              <a:buNone/>
              <a:tabLst/>
            </a:pPr>
            <a:r>
              <a:rPr lang="ar-SA" sz="3200" b="1" dirty="0" smtClean="0"/>
              <a:t>            *- بيع السلم </a:t>
            </a:r>
          </a:p>
          <a:p>
            <a:pPr marL="0" marR="0" lvl="0" indent="457200"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Arial" pitchFamily="34" charset="0"/>
                <a:cs typeface="Arial" pitchFamily="34" charset="0"/>
              </a:rPr>
              <a:t>            *- الإستصناع </a:t>
            </a:r>
          </a:p>
          <a:p>
            <a:pPr marL="0" marR="0" lvl="0" indent="457200" algn="justLow" defTabSz="914400" rtl="1" eaLnBrk="0" fontAlgn="base" latinLnBrk="0" hangingPunct="0">
              <a:lnSpc>
                <a:spcPct val="100000"/>
              </a:lnSpc>
              <a:spcBef>
                <a:spcPct val="0"/>
              </a:spcBef>
              <a:spcAft>
                <a:spcPct val="0"/>
              </a:spcAft>
              <a:buClrTx/>
              <a:buSzTx/>
              <a:buFontTx/>
              <a:buNone/>
              <a:tabLst/>
            </a:pPr>
            <a:r>
              <a:rPr lang="ar-SA" sz="3200" b="1" dirty="0" smtClean="0"/>
              <a:t>2- </a:t>
            </a:r>
            <a:r>
              <a:rPr lang="ar-SA" sz="3200" b="1" dirty="0" smtClean="0"/>
              <a:t>المشاركات. </a:t>
            </a:r>
            <a:endParaRPr lang="ar-SA" sz="3200" b="1"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228600"/>
            <a:ext cx="9372600" cy="5632311"/>
          </a:xfrm>
          <a:prstGeom prst="rect">
            <a:avLst/>
          </a:prstGeom>
        </p:spPr>
        <p:txBody>
          <a:bodyPr wrap="square">
            <a:spAutoFit/>
          </a:bodyPr>
          <a:lstStyle/>
          <a:p>
            <a:pPr lvl="0" indent="457200" algn="justLow" eaLnBrk="0" hangingPunct="0"/>
            <a:r>
              <a:rPr lang="ar-SA" sz="4000" b="1" dirty="0" smtClean="0">
                <a:solidFill>
                  <a:srgbClr val="FF0000"/>
                </a:solidFill>
                <a:ea typeface="Times New Roman" pitchFamily="18" charset="0"/>
              </a:rPr>
              <a:t>1- </a:t>
            </a:r>
            <a:r>
              <a:rPr lang="ar-SA" sz="4000" b="1" dirty="0" err="1" smtClean="0">
                <a:solidFill>
                  <a:srgbClr val="FF0000"/>
                </a:solidFill>
                <a:ea typeface="Times New Roman" pitchFamily="18" charset="0"/>
              </a:rPr>
              <a:t>الإتجار</a:t>
            </a:r>
            <a:r>
              <a:rPr lang="ar-SA" sz="4000" b="1" dirty="0" smtClean="0">
                <a:solidFill>
                  <a:srgbClr val="FF0000"/>
                </a:solidFill>
                <a:ea typeface="Times New Roman" pitchFamily="18" charset="0"/>
              </a:rPr>
              <a:t> </a:t>
            </a:r>
          </a:p>
          <a:p>
            <a:pPr lvl="0" indent="457200" algn="justLow" eaLnBrk="0" hangingPunct="0"/>
            <a:r>
              <a:rPr lang="ar-BH" sz="4000" dirty="0" smtClean="0">
                <a:ea typeface="Times New Roman" pitchFamily="18" charset="0"/>
              </a:rPr>
              <a:t>يهدف </a:t>
            </a:r>
            <a:r>
              <a:rPr lang="ar-BH" sz="4000" b="1" dirty="0" smtClean="0">
                <a:ea typeface="Times New Roman" pitchFamily="18" charset="0"/>
              </a:rPr>
              <a:t>الاتجار </a:t>
            </a:r>
            <a:r>
              <a:rPr lang="ar-BH" sz="4000" b="1" dirty="0" smtClean="0">
                <a:ea typeface="Times New Roman" pitchFamily="18" charset="0"/>
              </a:rPr>
              <a:t>إلى </a:t>
            </a:r>
            <a:r>
              <a:rPr lang="ar-BH" sz="4000" b="1" dirty="0" smtClean="0">
                <a:ea typeface="Times New Roman" pitchFamily="18" charset="0"/>
              </a:rPr>
              <a:t>تحقيق الأرباح </a:t>
            </a:r>
            <a:r>
              <a:rPr lang="ar-BH" sz="4000" dirty="0" smtClean="0">
                <a:ea typeface="Times New Roman" pitchFamily="18" charset="0"/>
              </a:rPr>
              <a:t>من خلال دخول البنك في عمليات شراء لبعض السلع بقصد بيعها بأسعار تفوق تكلفة شرائها وتحقيق الربح من وراء ذلك. </a:t>
            </a:r>
            <a:r>
              <a:rPr lang="ar-BH" sz="4000" b="1" dirty="0" smtClean="0">
                <a:ea typeface="Times New Roman" pitchFamily="18" charset="0"/>
              </a:rPr>
              <a:t>وتتميز عمليات الاتجار بانتقال ملكية السلع من البائع إلى المشتري فور التعاقد</a:t>
            </a:r>
            <a:r>
              <a:rPr lang="ar-BH" sz="4000" dirty="0" smtClean="0">
                <a:ea typeface="Times New Roman" pitchFamily="18" charset="0"/>
              </a:rPr>
              <a:t>، مما يسمح للمشتري بيع السلعة بسعر يضمن له تحقيق هامش من الربح المستهدف. ويشمل الاتجار في البنوك الإسلامية </a:t>
            </a:r>
            <a:r>
              <a:rPr lang="ar-BH" sz="4000" b="1" dirty="0" smtClean="0">
                <a:ea typeface="Times New Roman" pitchFamily="18" charset="0"/>
              </a:rPr>
              <a:t>ثلاثة أقسام من البيوع، وهي :</a:t>
            </a:r>
            <a:endParaRPr lang="ar-BH" sz="4000" b="1"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1"/>
          <p:cNvSpPr>
            <a:spLocks noChangeArrowheads="1"/>
          </p:cNvSpPr>
          <p:nvPr/>
        </p:nvSpPr>
        <p:spPr bwMode="auto">
          <a:xfrm>
            <a:off x="228600" y="838200"/>
            <a:ext cx="9296400"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Low" defTabSz="914400" rtl="1" eaLnBrk="1" fontAlgn="base" latinLnBrk="0" hangingPunct="1">
              <a:lnSpc>
                <a:spcPct val="100000"/>
              </a:lnSpc>
              <a:spcBef>
                <a:spcPct val="0"/>
              </a:spcBef>
              <a:spcAft>
                <a:spcPct val="0"/>
              </a:spcAft>
              <a:buClrTx/>
              <a:buSzTx/>
              <a:buFontTx/>
              <a:buNone/>
              <a:tabLst/>
            </a:pPr>
            <a:r>
              <a:rPr lang="ar-SA" sz="4400" b="1" dirty="0" smtClean="0">
                <a:solidFill>
                  <a:srgbClr val="FF0000"/>
                </a:solidFill>
                <a:ea typeface="Times New Roman" pitchFamily="18" charset="0"/>
              </a:rPr>
              <a:t>أ- </a:t>
            </a:r>
            <a:r>
              <a:rPr kumimoji="0" lang="ar-BH" sz="4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بيع الصرف</a:t>
            </a:r>
            <a:endParaRPr kumimoji="0" lang="en-US" sz="4400" b="1" i="0" u="none" strike="noStrike" cap="none" normalizeH="0" baseline="0" dirty="0" smtClean="0">
              <a:ln>
                <a:noFill/>
              </a:ln>
              <a:solidFill>
                <a:srgbClr val="FF0000"/>
              </a:solidFill>
              <a:effectLst/>
              <a:latin typeface="Arial" pitchFamily="34" charset="0"/>
              <a:cs typeface="Arial" pitchFamily="34" charset="0"/>
            </a:endParaRPr>
          </a:p>
          <a:p>
            <a:pPr marL="0" marR="0" lvl="0" indent="457200" algn="justLow" defTabSz="914400" rtl="1" eaLnBrk="0" fontAlgn="base" latinLnBrk="0" hangingPunct="0">
              <a:lnSpc>
                <a:spcPct val="100000"/>
              </a:lnSpc>
              <a:spcBef>
                <a:spcPct val="0"/>
              </a:spcBef>
              <a:spcAft>
                <a:spcPct val="0"/>
              </a:spcAft>
              <a:buClrTx/>
              <a:buSzTx/>
              <a:buFontTx/>
              <a:buNone/>
              <a:tabLst/>
            </a:pPr>
            <a:r>
              <a:rPr kumimoji="0" lang="ar-BH"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ويوصف ببيع </a:t>
            </a:r>
            <a:r>
              <a:rPr kumimoji="0" lang="ar-BH" sz="4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الثمن بالثمن</a:t>
            </a:r>
            <a:r>
              <a:rPr kumimoji="0" lang="ar-BH"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وهو مبادلة النقد بالنقد، كما يحدث في سوق الصرف، حيث يتم مبادلة النقد المحلي بالنقد الأجنبي وفق سعر الصرف السائد. وبيع الصرف من الخدمات الرئيسية التي يقدمها البنك الإسلامي للجمهور.</a:t>
            </a:r>
            <a:endParaRPr kumimoji="0" lang="ar-BH" sz="44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1"/>
          <p:cNvSpPr>
            <a:spLocks noChangeArrowheads="1"/>
          </p:cNvSpPr>
          <p:nvPr/>
        </p:nvSpPr>
        <p:spPr bwMode="auto">
          <a:xfrm>
            <a:off x="228600" y="228600"/>
            <a:ext cx="9296400"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914400" marR="0" lvl="2" indent="0" algn="justLow" defTabSz="914400" rtl="1" eaLnBrk="1" fontAlgn="base" latinLnBrk="0" hangingPunct="1">
              <a:lnSpc>
                <a:spcPct val="100000"/>
              </a:lnSpc>
              <a:spcBef>
                <a:spcPct val="0"/>
              </a:spcBef>
              <a:spcAft>
                <a:spcPct val="0"/>
              </a:spcAft>
              <a:buClrTx/>
              <a:buSzTx/>
              <a:tabLst>
                <a:tab pos="449263" algn="l"/>
              </a:tabLst>
            </a:pPr>
            <a:r>
              <a:rPr kumimoji="0" lang="ar-SA" sz="4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ب- </a:t>
            </a:r>
            <a:r>
              <a:rPr kumimoji="0" lang="ar-BH" sz="4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البيع المطلق</a:t>
            </a:r>
            <a:endParaRPr kumimoji="0" lang="en-US" sz="4400" b="1" i="0" u="none" strike="noStrike" cap="none" normalizeH="0" baseline="0" dirty="0" smtClean="0">
              <a:ln>
                <a:noFill/>
              </a:ln>
              <a:solidFill>
                <a:srgbClr val="FF0000"/>
              </a:solidFill>
              <a:effectLst/>
              <a:latin typeface="Arial" pitchFamily="34" charset="0"/>
              <a:cs typeface="Arial" pitchFamily="34" charset="0"/>
            </a:endParaRPr>
          </a:p>
          <a:p>
            <a:pPr marL="0" marR="0" lvl="0" indent="457200" algn="justLow" defTabSz="914400" rtl="1" eaLnBrk="0" fontAlgn="base" latinLnBrk="0" hangingPunct="0">
              <a:lnSpc>
                <a:spcPct val="100000"/>
              </a:lnSpc>
              <a:spcBef>
                <a:spcPct val="0"/>
              </a:spcBef>
              <a:spcAft>
                <a:spcPct val="0"/>
              </a:spcAft>
              <a:buClrTx/>
              <a:buSzTx/>
              <a:buFontTx/>
              <a:buNone/>
              <a:tabLst>
                <a:tab pos="449263" algn="l"/>
              </a:tabLst>
            </a:pPr>
            <a:r>
              <a:rPr kumimoji="0" lang="ar-BH"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وهو البيع المتعارف عليه عادة في أسواق السلع، حيث يتم مبادلة السلعة بالنقد</a:t>
            </a:r>
            <a:r>
              <a:rPr kumimoji="0" lang="ar-SA"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ويضم البيع المطلق نوعان هما</a:t>
            </a:r>
            <a:r>
              <a:rPr kumimoji="0" lang="ar-SA"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p>
          <a:p>
            <a:pPr marL="0" marR="0" lvl="0" indent="457200" algn="justLow" defTabSz="914400" rtl="1" eaLnBrk="0" fontAlgn="base" latinLnBrk="0" hangingPunct="0">
              <a:lnSpc>
                <a:spcPct val="100000"/>
              </a:lnSpc>
              <a:spcBef>
                <a:spcPct val="0"/>
              </a:spcBef>
              <a:spcAft>
                <a:spcPct val="0"/>
              </a:spcAft>
              <a:buClrTx/>
              <a:buSzTx/>
              <a:buFontTx/>
              <a:buNone/>
              <a:tabLst>
                <a:tab pos="449263" algn="l"/>
              </a:tabLst>
            </a:pPr>
            <a:r>
              <a:rPr kumimoji="0" lang="ar-BH" sz="4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4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4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البيع الحاضر </a:t>
            </a:r>
            <a:r>
              <a:rPr kumimoji="0" lang="ar-BH"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الذي يتم فيه سداد قيمة السلعة </a:t>
            </a:r>
            <a:r>
              <a:rPr kumimoji="0" lang="ar-SA"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بالنقد في الحال. </a:t>
            </a:r>
            <a:endParaRPr kumimoji="0" lang="ar-SA"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457200" algn="justLow" defTabSz="914400" rtl="1" eaLnBrk="0" fontAlgn="base" latinLnBrk="0" hangingPunct="0">
              <a:lnSpc>
                <a:spcPct val="100000"/>
              </a:lnSpc>
              <a:spcBef>
                <a:spcPct val="0"/>
              </a:spcBef>
              <a:spcAft>
                <a:spcPct val="0"/>
              </a:spcAft>
              <a:buClrTx/>
              <a:buSzTx/>
              <a:buFontTx/>
              <a:buNone/>
              <a:tabLst>
                <a:tab pos="449263" algn="l"/>
              </a:tabLst>
            </a:pPr>
            <a:r>
              <a:rPr lang="ar-SA" sz="4400" b="1" dirty="0" smtClean="0">
                <a:ea typeface="Times New Roman" pitchFamily="18" charset="0"/>
              </a:rPr>
              <a:t>-</a:t>
            </a:r>
            <a:r>
              <a:rPr kumimoji="0" lang="ar-BH" sz="4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البيع الآجل </a:t>
            </a:r>
            <a:r>
              <a:rPr kumimoji="0" lang="ar-BH"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الذي يتم فيها السداد في المستقبل. </a:t>
            </a:r>
            <a:endParaRPr kumimoji="0" lang="en-US" sz="440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457200" algn="justLow" defTabSz="914400" rtl="1" eaLnBrk="0" fontAlgn="base" latinLnBrk="0" hangingPunct="0">
              <a:lnSpc>
                <a:spcPct val="100000"/>
              </a:lnSpc>
              <a:spcBef>
                <a:spcPct val="0"/>
              </a:spcBef>
              <a:spcAft>
                <a:spcPct val="0"/>
              </a:spcAft>
              <a:buClrTx/>
              <a:buSzTx/>
              <a:buFontTx/>
              <a:buNone/>
              <a:tabLst>
                <a:tab pos="449263" algn="l"/>
              </a:tabLst>
            </a:pPr>
            <a:r>
              <a:rPr kumimoji="0" lang="ar-BH" sz="4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ويأخذ </a:t>
            </a:r>
            <a:r>
              <a:rPr kumimoji="0" lang="ar-BH" sz="4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البيع المطلق الحاضر أربعة أشكال وهي:</a:t>
            </a:r>
            <a:endParaRPr kumimoji="0" lang="ar-BH" sz="44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0"/>
            <a:ext cx="9372600" cy="2554545"/>
          </a:xfrm>
          <a:prstGeom prst="rect">
            <a:avLst/>
          </a:prstGeom>
        </p:spPr>
        <p:txBody>
          <a:bodyPr wrap="square">
            <a:spAutoFit/>
          </a:bodyPr>
          <a:lstStyle/>
          <a:p>
            <a:pPr algn="just">
              <a:buFontTx/>
              <a:buChar char="-"/>
            </a:pPr>
            <a:r>
              <a:rPr lang="ar-BH" sz="4000" b="1" dirty="0" smtClean="0">
                <a:solidFill>
                  <a:srgbClr val="FF0000"/>
                </a:solidFill>
              </a:rPr>
              <a:t>بيع المساومة</a:t>
            </a:r>
            <a:endParaRPr lang="ar-SA" sz="4000" b="1" dirty="0" smtClean="0">
              <a:solidFill>
                <a:srgbClr val="FF0000"/>
              </a:solidFill>
            </a:endParaRPr>
          </a:p>
          <a:p>
            <a:pPr algn="just">
              <a:buFontTx/>
              <a:buChar char="-"/>
            </a:pPr>
            <a:r>
              <a:rPr lang="ar-BH" sz="4000" b="1" dirty="0" smtClean="0"/>
              <a:t> </a:t>
            </a:r>
            <a:r>
              <a:rPr lang="ar-BH" sz="4000" dirty="0" smtClean="0"/>
              <a:t>ويتم فيه البيع بسعر يتم التوصل إليه عن طريق عملية المساومة بين البائع والمشتري، دون اعتبار للسعر الذي اشترى </a:t>
            </a:r>
            <a:r>
              <a:rPr lang="ar-BH" sz="4000" dirty="0" err="1" smtClean="0"/>
              <a:t>به</a:t>
            </a:r>
            <a:r>
              <a:rPr lang="ar-BH" sz="4000" dirty="0" smtClean="0"/>
              <a:t> البائع بداية. </a:t>
            </a:r>
            <a:endParaRPr lang="ar-SA" sz="4000" dirty="0"/>
          </a:p>
        </p:txBody>
      </p:sp>
      <p:sp>
        <p:nvSpPr>
          <p:cNvPr id="54273" name="Rectangle 1"/>
          <p:cNvSpPr>
            <a:spLocks noChangeArrowheads="1"/>
          </p:cNvSpPr>
          <p:nvPr/>
        </p:nvSpPr>
        <p:spPr bwMode="auto">
          <a:xfrm>
            <a:off x="304800" y="2286000"/>
            <a:ext cx="937260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Char char="-"/>
              <a:tabLst/>
            </a:pPr>
            <a:r>
              <a:rPr kumimoji="0" lang="ar-BH"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بيع التولية</a:t>
            </a:r>
            <a:endPar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endParaRPr>
          </a:p>
          <a:p>
            <a:pPr marL="0" marR="0" lvl="0" indent="0" algn="justLow" defTabSz="914400" rtl="1" eaLnBrk="1" fontAlgn="base" latinLnBrk="0" hangingPunct="1">
              <a:lnSpc>
                <a:spcPct val="100000"/>
              </a:lnSpc>
              <a:spcBef>
                <a:spcPct val="0"/>
              </a:spcBef>
              <a:spcAft>
                <a:spcPct val="0"/>
              </a:spcAft>
              <a:buClrTx/>
              <a:buSzTx/>
              <a:tabLst/>
            </a:pP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ويتم فيه بيع السلعة بالثمن ذاته الذي سبق للبائع دفعه عند شراء السلعة دون زيادة أو نقصان. وقد يقدم البنك على مثل هذا النوع من البيوع لربطه ببيوع أو سلع أخرى يحقق منها الربح، أو للتخلص من مخزون ثبت للبنك عدم جدوى الاحتفاظ </a:t>
            </a:r>
            <a:r>
              <a:rPr kumimoji="0" lang="ar-BH" sz="400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به</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لأي فترات زمنية أخرى. </a:t>
            </a:r>
            <a:endParaRPr kumimoji="0" lang="ar-BH" sz="4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914400"/>
            <a:ext cx="9372600" cy="1323439"/>
          </a:xfrm>
          <a:prstGeom prst="rect">
            <a:avLst/>
          </a:prstGeom>
        </p:spPr>
        <p:txBody>
          <a:bodyPr wrap="square">
            <a:spAutoFit/>
          </a:bodyPr>
          <a:lstStyle/>
          <a:p>
            <a:pPr>
              <a:buFontTx/>
              <a:buChar char="-"/>
            </a:pPr>
            <a:r>
              <a:rPr lang="ar-BH" sz="4000" b="1" dirty="0" smtClean="0">
                <a:solidFill>
                  <a:srgbClr val="FF0000"/>
                </a:solidFill>
              </a:rPr>
              <a:t>بيع </a:t>
            </a:r>
            <a:r>
              <a:rPr lang="ar-BH" sz="4000" b="1" dirty="0" err="1" smtClean="0">
                <a:solidFill>
                  <a:srgbClr val="FF0000"/>
                </a:solidFill>
              </a:rPr>
              <a:t>الحطيطة</a:t>
            </a:r>
            <a:endParaRPr lang="ar-SA" sz="4000" b="1" dirty="0" smtClean="0">
              <a:solidFill>
                <a:srgbClr val="FF0000"/>
              </a:solidFill>
            </a:endParaRPr>
          </a:p>
          <a:p>
            <a:r>
              <a:rPr lang="ar-BH" sz="4000" dirty="0" smtClean="0"/>
              <a:t>  ويتم فيه البيع بسعر يقل عن الثمن الذي اشترى </a:t>
            </a:r>
            <a:r>
              <a:rPr lang="ar-BH" sz="4000" dirty="0" err="1" smtClean="0"/>
              <a:t>به</a:t>
            </a:r>
            <a:r>
              <a:rPr lang="ar-BH" sz="4000" dirty="0" smtClean="0"/>
              <a:t> البنك. </a:t>
            </a:r>
            <a:endParaRPr lang="ar-SA" sz="4000" dirty="0"/>
          </a:p>
        </p:txBody>
      </p:sp>
      <p:sp>
        <p:nvSpPr>
          <p:cNvPr id="55297" name="Rectangle 1"/>
          <p:cNvSpPr>
            <a:spLocks noChangeArrowheads="1"/>
          </p:cNvSpPr>
          <p:nvPr/>
        </p:nvSpPr>
        <p:spPr bwMode="auto">
          <a:xfrm>
            <a:off x="0" y="3505200"/>
            <a:ext cx="95250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Char char="-"/>
              <a:tabLst/>
            </a:pPr>
            <a:r>
              <a:rPr kumimoji="0" lang="ar-BH"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بيع المرابحة</a:t>
            </a:r>
            <a:endPar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endParaRPr>
          </a:p>
          <a:p>
            <a:pPr marL="0" marR="0" lvl="0" indent="0" algn="justLow" defTabSz="914400" rtl="1" eaLnBrk="1" fontAlgn="base" latinLnBrk="0" hangingPunct="1">
              <a:lnSpc>
                <a:spcPct val="100000"/>
              </a:lnSpc>
              <a:spcBef>
                <a:spcPct val="0"/>
              </a:spcBef>
              <a:spcAft>
                <a:spcPct val="0"/>
              </a:spcAft>
              <a:buClrTx/>
              <a:buSzTx/>
              <a:tabLst/>
            </a:pP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وفيه يتم بيع السلعة بسعر يزيد على سعر شراء البنك للسلعة بداية بمقدار من الربح المحدد في عقد البيع</a:t>
            </a:r>
            <a:r>
              <a:rPr kumimoji="0" lang="ar-BH" sz="1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ar-BH" sz="18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1"/>
          <p:cNvSpPr>
            <a:spLocks noChangeArrowheads="1"/>
          </p:cNvSpPr>
          <p:nvPr/>
        </p:nvSpPr>
        <p:spPr bwMode="auto">
          <a:xfrm>
            <a:off x="228600" y="304800"/>
            <a:ext cx="94488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Low" defTabSz="914400" rtl="1" eaLnBrk="1" fontAlgn="base" latinLnBrk="0" hangingPunct="1">
              <a:lnSpc>
                <a:spcPct val="100000"/>
              </a:lnSpc>
              <a:spcBef>
                <a:spcPct val="0"/>
              </a:spcBef>
              <a:spcAft>
                <a:spcPct val="0"/>
              </a:spcAft>
              <a:buClrTx/>
              <a:buSzTx/>
              <a:buFontTx/>
              <a:buNone/>
              <a:tabLst/>
            </a:pP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أما </a:t>
            </a:r>
            <a:r>
              <a:rPr kumimoji="0" lang="ar-BH" sz="4000" b="1" i="0" u="none" strike="noStrike" cap="none" normalizeH="0" baseline="0" dirty="0" smtClean="0">
                <a:ln>
                  <a:noFill/>
                </a:ln>
                <a:solidFill>
                  <a:schemeClr val="tx1"/>
                </a:solidFill>
                <a:effectLst/>
                <a:ea typeface="Times New Roman" pitchFamily="18" charset="0"/>
              </a:rPr>
              <a:t>البيع </a:t>
            </a:r>
            <a:r>
              <a:rPr lang="ar-SA" sz="4000" b="1" dirty="0">
                <a:ea typeface="Times New Roman" pitchFamily="18" charset="0"/>
              </a:rPr>
              <a:t>ا</a:t>
            </a:r>
            <a:r>
              <a:rPr kumimoji="0" lang="ar-BH" sz="4000" b="1" i="0" u="none" strike="noStrike" cap="none" normalizeH="0" baseline="0" dirty="0" smtClean="0">
                <a:ln>
                  <a:noFill/>
                </a:ln>
                <a:solidFill>
                  <a:schemeClr val="tx1"/>
                </a:solidFill>
                <a:effectLst/>
                <a:ea typeface="Times New Roman" pitchFamily="18" charset="0"/>
              </a:rPr>
              <a:t>لآجل</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فيشمل بيع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السلم</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الاستصناع</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وفي بيع السلم  يتم سداد السعر حاضراً على أن تسلم السلعة في وقت لاحق ومحدد في العقد. أما الاستصناع، فيتم التعاقد عليه بين المشتري والصانع، حيث يطلب المشتري من الصانع إعداد أو إحضار سلعة معينة. ويشترط في الاستصناع العمل من البائع، ويطلق عليه الصانع، بينما يسمى المشتري المستصنع، ويطلق على السلعة موضع التعاقد المصنوع. و ينص العقد على سداد الثمن عاجلاً أو مؤجلاً.</a:t>
            </a:r>
            <a:endParaRPr kumimoji="0" lang="ar-BH" sz="4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1219200"/>
            <a:ext cx="9448800" cy="2123658"/>
          </a:xfrm>
          <a:prstGeom prst="rect">
            <a:avLst/>
          </a:prstGeom>
        </p:spPr>
        <p:txBody>
          <a:bodyPr wrap="square">
            <a:spAutoFit/>
          </a:bodyPr>
          <a:lstStyle/>
          <a:p>
            <a:pPr lvl="0" indent="457200" algn="justLow" eaLnBrk="0" hangingPunct="0">
              <a:tabLst>
                <a:tab pos="547688" algn="l"/>
              </a:tabLst>
            </a:pPr>
            <a:r>
              <a:rPr lang="ar-BH" sz="4400" dirty="0" smtClean="0">
                <a:ea typeface="Times New Roman" pitchFamily="18" charset="0"/>
              </a:rPr>
              <a:t>و</a:t>
            </a:r>
            <a:r>
              <a:rPr lang="ar-SA" sz="4400" dirty="0" smtClean="0">
                <a:ea typeface="Times New Roman" pitchFamily="18" charset="0"/>
              </a:rPr>
              <a:t>سوف نعرض </a:t>
            </a:r>
            <a:r>
              <a:rPr lang="ar-BH" sz="4400" dirty="0" smtClean="0">
                <a:ea typeface="Times New Roman" pitchFamily="18" charset="0"/>
              </a:rPr>
              <a:t>فيما يلي  بشيء من الإيجاز كل من </a:t>
            </a:r>
            <a:r>
              <a:rPr lang="ar-BH" sz="4400" b="1" dirty="0" smtClean="0">
                <a:ea typeface="Times New Roman" pitchFamily="18" charset="0"/>
              </a:rPr>
              <a:t>المرابحة</a:t>
            </a:r>
            <a:r>
              <a:rPr lang="ar-BH" sz="4400" dirty="0" smtClean="0">
                <a:ea typeface="Times New Roman" pitchFamily="18" charset="0"/>
              </a:rPr>
              <a:t> التي تندرج تحت البيع المطلق، كما أسلفنا، وكل من </a:t>
            </a:r>
            <a:r>
              <a:rPr lang="ar-BH" sz="4400" b="1" dirty="0" smtClean="0">
                <a:ea typeface="Times New Roman" pitchFamily="18" charset="0"/>
              </a:rPr>
              <a:t>السلم</a:t>
            </a:r>
            <a:r>
              <a:rPr lang="ar-BH" sz="4400" dirty="0" smtClean="0">
                <a:ea typeface="Times New Roman" pitchFamily="18" charset="0"/>
              </a:rPr>
              <a:t> </a:t>
            </a:r>
            <a:r>
              <a:rPr lang="ar-BH" sz="4400" dirty="0" err="1" smtClean="0">
                <a:ea typeface="Times New Roman" pitchFamily="18" charset="0"/>
              </a:rPr>
              <a:t>و</a:t>
            </a:r>
            <a:r>
              <a:rPr lang="ar-BH" sz="4400" b="1" dirty="0" err="1" smtClean="0">
                <a:ea typeface="Times New Roman" pitchFamily="18" charset="0"/>
              </a:rPr>
              <a:t>الاستصناع</a:t>
            </a:r>
            <a:r>
              <a:rPr lang="ar-SA" sz="4400" dirty="0" smtClean="0">
                <a:ea typeface="Times New Roman" pitchFamily="18" charset="0"/>
              </a:rPr>
              <a:t>.</a:t>
            </a:r>
            <a:endParaRPr lang="ar-BH" sz="4400"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
          <p:cNvSpPr>
            <a:spLocks noChangeArrowheads="1"/>
          </p:cNvSpPr>
          <p:nvPr/>
        </p:nvSpPr>
        <p:spPr bwMode="auto">
          <a:xfrm>
            <a:off x="228600" y="457200"/>
            <a:ext cx="944880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eaLnBrk="1" fontAlgn="base" latinLnBrk="0" hangingPunct="1">
              <a:lnSpc>
                <a:spcPct val="100000"/>
              </a:lnSpc>
              <a:spcBef>
                <a:spcPct val="0"/>
              </a:spcBef>
              <a:spcAft>
                <a:spcPct val="0"/>
              </a:spcAft>
              <a:buClrTx/>
              <a:buSzTx/>
              <a:buFontTx/>
              <a:buNone/>
              <a:tabLst/>
            </a:pPr>
            <a:r>
              <a:rPr lang="ar-SA" sz="4000" b="1" dirty="0" smtClean="0">
                <a:solidFill>
                  <a:srgbClr val="FF0000"/>
                </a:solidFill>
                <a:ea typeface="Times New Roman" pitchFamily="18" charset="0"/>
              </a:rPr>
              <a:t>  </a:t>
            </a:r>
            <a:r>
              <a:rPr kumimoji="0" lang="ar-BH"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المرابحة</a:t>
            </a:r>
          </a:p>
          <a:p>
            <a:pPr marL="0" marR="0" lvl="0" indent="0" algn="just" defTabSz="914400" eaLnBrk="0" fontAlgn="base" latinLnBrk="0" hangingPunct="0">
              <a:lnSpc>
                <a:spcPct val="100000"/>
              </a:lnSpc>
              <a:spcBef>
                <a:spcPct val="0"/>
              </a:spcBef>
              <a:spcAft>
                <a:spcPct val="0"/>
              </a:spcAft>
              <a:buClrTx/>
              <a:buSzTx/>
              <a:buFontTx/>
              <a:buNone/>
              <a:tabLst/>
            </a:pP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تقسم بيوع المرابحة إلى مرابحة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بسيطة</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(فقهية)،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ومرابحة مركبة أو مرابحة الآمر بالشراء</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ففي المرابحة البسيطة يقوم البنك بشراء بعض السلع دون طلب أو أمر بالشراء من العميل. ثم يعرض البنك هذه السلع للبيع بربح معلوم يتفق عليه مع الطرف المشتري.</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n-US" sz="40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304800"/>
            <a:ext cx="9448800" cy="5016758"/>
          </a:xfrm>
          <a:prstGeom prst="rect">
            <a:avLst/>
          </a:prstGeom>
        </p:spPr>
        <p:txBody>
          <a:bodyPr wrap="square">
            <a:spAutoFit/>
          </a:bodyPr>
          <a:lstStyle/>
          <a:p>
            <a:pPr algn="just"/>
            <a:r>
              <a:rPr lang="ar-BH" sz="4000" dirty="0" smtClean="0">
                <a:ea typeface="Times New Roman" pitchFamily="18" charset="0"/>
              </a:rPr>
              <a:t>أما في المرابحة المركبة، فلا يقدم البنك على شراء السلع </a:t>
            </a:r>
            <a:r>
              <a:rPr lang="ar-BH" sz="4000" b="1" dirty="0" smtClean="0">
                <a:ea typeface="Times New Roman" pitchFamily="18" charset="0"/>
              </a:rPr>
              <a:t>إلا بطلب من العميل </a:t>
            </a:r>
            <a:r>
              <a:rPr lang="ar-BH" sz="4000" dirty="0" smtClean="0">
                <a:ea typeface="Times New Roman" pitchFamily="18" charset="0"/>
              </a:rPr>
              <a:t>الذي </a:t>
            </a:r>
            <a:r>
              <a:rPr lang="ar-BH" sz="4000" b="1" dirty="0" smtClean="0">
                <a:ea typeface="Times New Roman" pitchFamily="18" charset="0"/>
              </a:rPr>
              <a:t>يوعد البنك بشراء السلعة</a:t>
            </a:r>
            <a:r>
              <a:rPr lang="ar-BH" sz="4000" dirty="0" smtClean="0">
                <a:ea typeface="Times New Roman" pitchFamily="18" charset="0"/>
              </a:rPr>
              <a:t>، متى ما كانت مطابقة للمواصفات والمكان والزمان المتفق عليه في الوعد بالشراء. ويتم البيع بسعر يفوق السعر الذي دفعه البنك في شراء السلعة بمقدار التكاليف التي تحملها البنك وهامش ربح متفق عليه مسبقاً بين الطرفين، </a:t>
            </a:r>
            <a:r>
              <a:rPr lang="ar-BH" sz="4000" b="1" u="sng" dirty="0" smtClean="0">
                <a:ea typeface="Times New Roman" pitchFamily="18" charset="0"/>
              </a:rPr>
              <a:t>ولا يجوز توقيع عقد البيع إلا بعد أن يشتري البنك السلعة ويتملكها، وذلك لعدم جواز بيع ما لم يكن </a:t>
            </a:r>
            <a:r>
              <a:rPr lang="ar-BH" sz="4000" b="1" u="sng" dirty="0" smtClean="0">
                <a:ea typeface="Times New Roman" pitchFamily="18" charset="0"/>
              </a:rPr>
              <a:t>مملوكا</a:t>
            </a:r>
            <a:r>
              <a:rPr lang="ar-SA" sz="4000" b="1" u="sng" dirty="0" smtClean="0">
                <a:ea typeface="Times New Roman" pitchFamily="18" charset="0"/>
              </a:rPr>
              <a:t>ً</a:t>
            </a:r>
            <a:r>
              <a:rPr lang="ar-SA" sz="4000" u="sng" dirty="0" smtClean="0"/>
              <a:t>.</a:t>
            </a:r>
            <a:endParaRPr lang="ar-SA" sz="4000" u="sng"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
          <p:cNvSpPr>
            <a:spLocks noChangeArrowheads="1"/>
          </p:cNvSpPr>
          <p:nvPr/>
        </p:nvSpPr>
        <p:spPr bwMode="auto">
          <a:xfrm>
            <a:off x="228600" y="304800"/>
            <a:ext cx="94488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eaLnBrk="1" fontAlgn="base" latinLnBrk="0" hangingPunct="1">
              <a:lnSpc>
                <a:spcPct val="100000"/>
              </a:lnSpc>
              <a:spcBef>
                <a:spcPct val="0"/>
              </a:spcBef>
              <a:spcAft>
                <a:spcPct val="0"/>
              </a:spcAft>
              <a:buClrTx/>
              <a:buSzTx/>
              <a:buFontTx/>
              <a:buNone/>
              <a:tabLst/>
            </a:pP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بيع السلم </a:t>
            </a:r>
          </a:p>
          <a:p>
            <a:pPr marL="0" marR="0" lvl="0" indent="0" algn="just" defTabSz="914400" eaLnBrk="0" fontAlgn="base" latinLnBrk="0" hangingPunct="0">
              <a:lnSpc>
                <a:spcPct val="100000"/>
              </a:lnSpc>
              <a:spcBef>
                <a:spcPct val="0"/>
              </a:spcBef>
              <a:spcAft>
                <a:spcPct val="0"/>
              </a:spcAft>
              <a:buClrTx/>
              <a:buSzTx/>
              <a:buFontTx/>
              <a:buNone/>
              <a:tabLst/>
            </a:pP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وهو بيع كميات من السلع مؤجلة التسليم بثمن حاضر.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فهو يبيع آجل بعاجل</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وبهذا الأسلوب يتم للبائع الحصول على الثمن مقدماً ليستعين </a:t>
            </a:r>
            <a:r>
              <a:rPr kumimoji="0" lang="ar-BH" sz="400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به</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في مقابل التزاماته الخاصة بتوفير السلعة سواء بإنتاجها أو بشرائها من السوق المحلية أو استيرادها من الخارج. ويكون الثمن في مقابل عقد ملزم للبائع بتوفير كميات السلعة المتفق عليها في الزمان والمكان المحددين</a:t>
            </a:r>
            <a:r>
              <a:rPr kumimoji="0" lang="en-US" sz="4000" b="1"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1"/>
          <p:cNvSpPr>
            <a:spLocks noChangeArrowheads="1"/>
          </p:cNvSpPr>
          <p:nvPr/>
        </p:nvSpPr>
        <p:spPr bwMode="auto">
          <a:xfrm>
            <a:off x="228600" y="474821"/>
            <a:ext cx="91440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Low" defTabSz="914400" rtl="1" eaLnBrk="1" fontAlgn="base" latinLnBrk="0" hangingPunct="1">
              <a:lnSpc>
                <a:spcPct val="100000"/>
              </a:lnSpc>
              <a:spcBef>
                <a:spcPct val="0"/>
              </a:spcBef>
              <a:spcAft>
                <a:spcPct val="0"/>
              </a:spcAft>
              <a:buClrTx/>
              <a:buSzTx/>
              <a:buFontTx/>
              <a:buNone/>
              <a:tabLst/>
            </a:pPr>
            <a:r>
              <a:rPr kumimoji="0" lang="ar-BH" sz="32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ويعد السلم الأداة الاستثمارية الأوسع انتشاراً </a:t>
            </a:r>
            <a:r>
              <a:rPr kumimoji="0" lang="ar-BH"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في تمويل الإنتاج الزراعي</a:t>
            </a:r>
            <a:r>
              <a:rPr kumimoji="0" lang="ar-BH" sz="32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حيث يوفر للمنتجين </a:t>
            </a:r>
            <a:r>
              <a:rPr kumimoji="0" lang="ar-SA" sz="32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a:t>
            </a:r>
            <a:r>
              <a:rPr kumimoji="0" lang="ar-BH" sz="32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لتمويل</a:t>
            </a:r>
            <a:r>
              <a:rPr kumimoji="0" lang="ar-SA" sz="32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اللازم</a:t>
            </a:r>
            <a:r>
              <a:rPr kumimoji="0" lang="ar-BH" sz="32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32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ل</a:t>
            </a:r>
            <a:r>
              <a:rPr kumimoji="0" lang="ar-BH" sz="32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عمليات </a:t>
            </a:r>
            <a:r>
              <a:rPr kumimoji="0" lang="ar-BH" sz="32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الإنتاج و مدخلات الإنتاج، على أن يتم السداد للبنك الإسلامي بتسليمه كميات من المحصول في موسم الحصاد. ويستفيد البنك من شراء السلعة عن طريق السلم في </a:t>
            </a:r>
            <a:r>
              <a:rPr kumimoji="0" lang="ar-BH"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حالة ارتفاع الأسعار </a:t>
            </a:r>
            <a:r>
              <a:rPr kumimoji="0" lang="ar-BH" sz="32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في موسم الحصاد عن السعر المدفوع في السلم، كما يواجه </a:t>
            </a:r>
            <a:r>
              <a:rPr kumimoji="0" lang="ar-BH"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مخاطر انخفاض الأسعار</a:t>
            </a:r>
            <a:r>
              <a:rPr kumimoji="0" lang="ar-BH" sz="32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ويمكن للبنك الإسلامي تأمين مخاطر انخفاض الأسعار بالدخول في </a:t>
            </a:r>
            <a:r>
              <a:rPr kumimoji="0" lang="ar-BH"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عقد سلم </a:t>
            </a:r>
            <a:r>
              <a:rPr kumimoji="0" lang="ar-BH"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موازي</a:t>
            </a:r>
            <a:r>
              <a:rPr kumimoji="0" lang="ar-BH" sz="32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32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يبيع بموجبه كميات السلعة المنصوص عليها في العقد الأول لطرف ثالث ويتسلم الثمن حاضراً على أن يكون الثمن في السلم الموازي أعلى من الثمن المدفوع في العقد الأول.</a:t>
            </a:r>
            <a:endParaRPr kumimoji="0" lang="ar-BH" sz="32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1"/>
          <p:cNvSpPr>
            <a:spLocks noChangeArrowheads="1"/>
          </p:cNvSpPr>
          <p:nvPr/>
        </p:nvSpPr>
        <p:spPr bwMode="auto">
          <a:xfrm>
            <a:off x="228600" y="0"/>
            <a:ext cx="9448800" cy="62478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Low" defTabSz="914400" rtl="1" eaLnBrk="1" fontAlgn="base" latinLnBrk="0" hangingPunct="1">
              <a:lnSpc>
                <a:spcPct val="100000"/>
              </a:lnSpc>
              <a:spcBef>
                <a:spcPct val="0"/>
              </a:spcBef>
              <a:spcAft>
                <a:spcPct val="0"/>
              </a:spcAft>
              <a:buClrTx/>
              <a:buSzTx/>
              <a:buFontTx/>
              <a:buNone/>
              <a:tabLst/>
            </a:pP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الاستصناع </a:t>
            </a:r>
            <a:endParaRPr kumimoji="0" lang="en-US" sz="4000" b="1" i="0" u="none" strike="noStrike" cap="none" normalizeH="0" baseline="0" dirty="0" smtClean="0">
              <a:ln>
                <a:noFill/>
              </a:ln>
              <a:solidFill>
                <a:srgbClr val="FF0000"/>
              </a:solidFill>
              <a:effectLst/>
              <a:latin typeface="Arial" pitchFamily="34" charset="0"/>
              <a:cs typeface="Arial" pitchFamily="34" charset="0"/>
            </a:endParaRPr>
          </a:p>
          <a:p>
            <a:pPr marL="0" marR="0" lvl="0" indent="457200" algn="justLow" defTabSz="914400" rtl="1" eaLnBrk="0" fontAlgn="base" latinLnBrk="0" hangingPunct="0">
              <a:lnSpc>
                <a:spcPct val="100000"/>
              </a:lnSpc>
              <a:spcBef>
                <a:spcPct val="0"/>
              </a:spcBef>
              <a:spcAft>
                <a:spcPct val="0"/>
              </a:spcAft>
              <a:buClrTx/>
              <a:buSzTx/>
              <a:buFontTx/>
              <a:buNone/>
              <a:tabLst/>
            </a:pP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وفيه يتم التعاقد بين المشتري والصانع، كما أوضحنا. ويشترط في الاستصناع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العمل من البائع، ويطلق عليه الصانع</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بينما يسمى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المشتري المستصنع</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وينص العقد على سداد الثمن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عاجلاً أو مؤجلاً</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وقد يستخدم البنك عقود الاستصناع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مع شركات المقاولات</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عند رغبته في الاستثمار في تنفيذ مشروعات البنية التحتية الحكومية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كالإسكان الشعبي</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وتشييد الطرق السريعة والجسور</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وتحقيق العائد من إدارة تشغيلها لفترة يتفق عليها في العقد، بواسطة شركات خاصة بعقود للشراكة. </a:t>
            </a:r>
            <a:endParaRPr kumimoji="0" lang="ar-BH" sz="4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
          <p:cNvSpPr>
            <a:spLocks noChangeArrowheads="1"/>
          </p:cNvSpPr>
          <p:nvPr/>
        </p:nvSpPr>
        <p:spPr bwMode="auto">
          <a:xfrm>
            <a:off x="228600" y="536376"/>
            <a:ext cx="93726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Low" defTabSz="914400" rtl="1" eaLnBrk="1" fontAlgn="base" latinLnBrk="0" hangingPunct="1">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2- </a:t>
            </a:r>
            <a:r>
              <a:rPr kumimoji="0" lang="ar-BH"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المشاركة</a:t>
            </a:r>
            <a:endParaRPr kumimoji="0" lang="en-US" sz="4000" b="1" i="0" u="none" strike="noStrike" cap="none" normalizeH="0" baseline="0" dirty="0" smtClean="0">
              <a:ln>
                <a:noFill/>
              </a:ln>
              <a:solidFill>
                <a:srgbClr val="FF0000"/>
              </a:solidFill>
              <a:effectLst/>
              <a:latin typeface="Arial" pitchFamily="34" charset="0"/>
              <a:cs typeface="Arial" pitchFamily="34" charset="0"/>
            </a:endParaRPr>
          </a:p>
          <a:p>
            <a:pPr marL="0" marR="0" lvl="0" indent="457200" algn="justLow" defTabSz="914400" rtl="1" eaLnBrk="0" fontAlgn="base" latinLnBrk="0" hangingPunct="0">
              <a:lnSpc>
                <a:spcPct val="100000"/>
              </a:lnSpc>
              <a:spcBef>
                <a:spcPct val="0"/>
              </a:spcBef>
              <a:spcAft>
                <a:spcPct val="0"/>
              </a:spcAft>
              <a:buClrTx/>
              <a:buSzTx/>
              <a:buFontTx/>
              <a:buNone/>
              <a:tabLst/>
            </a:pPr>
            <a:r>
              <a:rPr kumimoji="0" lang="ar-BH" sz="4000" i="0" u="none" strike="noStrike" cap="none" normalizeH="0" baseline="0" dirty="0" smtClean="0">
                <a:ln>
                  <a:noFill/>
                </a:ln>
                <a:effectLst/>
                <a:latin typeface="Arial" pitchFamily="34" charset="0"/>
                <a:ea typeface="Times New Roman" pitchFamily="18" charset="0"/>
                <a:cs typeface="Arial" pitchFamily="34" charset="0"/>
              </a:rPr>
              <a:t>يدخل البنك في عقود مشاركة مع عملائه بهدف تحقيق الربح واقتسامه. وعادة ما تكون المسؤولية </a:t>
            </a:r>
            <a:r>
              <a:rPr kumimoji="0" lang="ar-BH" sz="4000" b="1" i="0" u="none" strike="noStrike" cap="none" normalizeH="0" baseline="0" dirty="0" smtClean="0">
                <a:ln>
                  <a:noFill/>
                </a:ln>
                <a:effectLst/>
                <a:latin typeface="Arial" pitchFamily="34" charset="0"/>
                <a:ea typeface="Times New Roman" pitchFamily="18" charset="0"/>
                <a:cs typeface="Arial" pitchFamily="34" charset="0"/>
              </a:rPr>
              <a:t>تضامنية</a:t>
            </a:r>
            <a:r>
              <a:rPr kumimoji="0" lang="ar-BH" sz="4000" i="0" u="none" strike="noStrike" cap="none" normalizeH="0" baseline="0" dirty="0" smtClean="0">
                <a:ln>
                  <a:noFill/>
                </a:ln>
                <a:effectLst/>
                <a:latin typeface="Arial" pitchFamily="34" charset="0"/>
                <a:ea typeface="Times New Roman" pitchFamily="18" charset="0"/>
                <a:cs typeface="Arial" pitchFamily="34" charset="0"/>
              </a:rPr>
              <a:t> بين البنك والطرف الثاني المشارك في المشروع، فيقتسمان الربح أو يتحملان الخسارة، بما يتناسب وحصة كل طرف في رأس المال. </a:t>
            </a:r>
            <a:r>
              <a:rPr kumimoji="0" lang="ar-BH" sz="4000" b="1" i="0" u="none" strike="noStrike" cap="none" normalizeH="0" baseline="0" dirty="0" smtClean="0">
                <a:ln>
                  <a:noFill/>
                </a:ln>
                <a:effectLst/>
                <a:latin typeface="Arial" pitchFamily="34" charset="0"/>
                <a:ea typeface="Times New Roman" pitchFamily="18" charset="0"/>
                <a:cs typeface="Arial" pitchFamily="34" charset="0"/>
              </a:rPr>
              <a:t>ويحق للبنك الإسلامي كشريك أساسي أن يشارك في إدارة المشروع </a:t>
            </a:r>
            <a:r>
              <a:rPr kumimoji="0" lang="ar-BH" sz="4000" i="0" u="none" strike="noStrike" cap="none" normalizeH="0" baseline="0" dirty="0" smtClean="0">
                <a:ln>
                  <a:noFill/>
                </a:ln>
                <a:effectLst/>
                <a:latin typeface="Arial" pitchFamily="34" charset="0"/>
                <a:ea typeface="Times New Roman" pitchFamily="18" charset="0"/>
                <a:cs typeface="Arial" pitchFamily="34" charset="0"/>
              </a:rPr>
              <a:t>عن طريق عضويته في مجلس الإدارة. وهناك </a:t>
            </a:r>
            <a:r>
              <a:rPr kumimoji="0" lang="ar-BH" sz="4000" b="1" i="0" u="none" strike="noStrike" cap="none" normalizeH="0" baseline="0" dirty="0" smtClean="0">
                <a:ln>
                  <a:noFill/>
                </a:ln>
                <a:effectLst/>
                <a:latin typeface="Arial" pitchFamily="34" charset="0"/>
                <a:ea typeface="Times New Roman" pitchFamily="18" charset="0"/>
                <a:cs typeface="Arial" pitchFamily="34" charset="0"/>
              </a:rPr>
              <a:t>ثلاثة أشكال </a:t>
            </a:r>
            <a:r>
              <a:rPr kumimoji="0" lang="ar-BH" sz="4000" i="0" u="none" strike="noStrike" cap="none" normalizeH="0" baseline="0" dirty="0" smtClean="0">
                <a:ln>
                  <a:noFill/>
                </a:ln>
                <a:effectLst/>
                <a:latin typeface="Arial" pitchFamily="34" charset="0"/>
                <a:ea typeface="Times New Roman" pitchFamily="18" charset="0"/>
                <a:cs typeface="Arial" pitchFamily="34" charset="0"/>
              </a:rPr>
              <a:t>من عقود المشاركة تضم :</a:t>
            </a:r>
            <a:endParaRPr kumimoji="0" lang="ar-BH" sz="4000" i="0" u="none" strike="noStrike" cap="none" normalizeH="0" baseline="0" dirty="0" smtClean="0">
              <a:ln>
                <a:noFill/>
              </a:ln>
              <a:effectLst/>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1"/>
          <p:cNvSpPr>
            <a:spLocks noChangeArrowheads="1"/>
          </p:cNvSpPr>
          <p:nvPr/>
        </p:nvSpPr>
        <p:spPr bwMode="auto">
          <a:xfrm>
            <a:off x="228600" y="536376"/>
            <a:ext cx="94488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lang="ar-SA" sz="4000" b="1" dirty="0" smtClean="0">
                <a:solidFill>
                  <a:srgbClr val="FF0000"/>
                </a:solidFill>
                <a:ea typeface="Times New Roman" pitchFamily="18" charset="0"/>
              </a:rPr>
              <a:t>-</a:t>
            </a:r>
            <a:r>
              <a:rPr lang="ar-SA" sz="4000" b="1" dirty="0" smtClean="0">
                <a:ea typeface="Times New Roman" pitchFamily="18" charset="0"/>
              </a:rPr>
              <a:t> </a:t>
            </a:r>
            <a:r>
              <a:rPr kumimoji="0" lang="ar-BH"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المشاركة بالمال</a:t>
            </a: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وفيه يساهم الشريك بالمال نقداً حاضراً، أو بأصول مادية كالأرض والآلات والمعدات. </a:t>
            </a:r>
            <a:endParaRPr kumimoji="0" lang="en-US" sz="400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BH"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المشاركة التزاماً بالذمة</a:t>
            </a:r>
            <a:r>
              <a:rPr kumimoji="0" lang="ar-SA"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وفي هذا العقد تكون مشاركة كل طرف التزام يؤديه وهو في ذمته إلى حين أدائه. </a:t>
            </a:r>
            <a:endParaRPr kumimoji="0" lang="en-US" sz="400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BH"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المشاركة بالعمل</a:t>
            </a: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t>
            </a:r>
            <a:r>
              <a:rPr kumimoji="0" lang="ar-BH"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حيث يشارك طرف برأس المال (البنك) والطرف الآخر (العميل) بجهده وخبرته. ويعرف هذا الشكل من المشاركة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بالمضاربة</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ونظراً لأهميتها وانتشارها الواسع، نتناولها فيما يلي بشيء من التفصيل.</a:t>
            </a:r>
            <a:endParaRPr kumimoji="0" lang="ar-BH" sz="4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1"/>
          <p:cNvSpPr>
            <a:spLocks noChangeArrowheads="1"/>
          </p:cNvSpPr>
          <p:nvPr/>
        </p:nvSpPr>
        <p:spPr bwMode="auto">
          <a:xfrm>
            <a:off x="228600" y="457200"/>
            <a:ext cx="94488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3- </a:t>
            </a:r>
            <a:r>
              <a:rPr kumimoji="0" lang="ar-BH"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المضاربة </a:t>
            </a:r>
          </a:p>
          <a:p>
            <a:pPr marL="0" marR="0" lvl="0" indent="0" algn="just" defTabSz="914400" eaLnBrk="0" fontAlgn="base" latinLnBrk="0" hangingPunct="0">
              <a:lnSpc>
                <a:spcPct val="100000"/>
              </a:lnSpc>
              <a:spcBef>
                <a:spcPct val="0"/>
              </a:spcBef>
              <a:spcAft>
                <a:spcPct val="0"/>
              </a:spcAft>
              <a:buClrTx/>
              <a:buSzTx/>
              <a:buFontTx/>
              <a:buNone/>
              <a:tabLst/>
            </a:pP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في المضاربة يتم التعاقد بين البنك الإسلامي كممول، ويسمى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رب المال</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وطرف آخر من أرباب الأعمال أصحاب الدراية والخبرة، ويطلق عليه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المضارب</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على أن يقوم الطرف الأول بتقديم رأس المال للطرف الثاني الذي يقوم بإدارة استثمار أموال المضاربة في أحد المجالات التجارية أو الصناعية والتجارية </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رأي البعض.</a:t>
            </a:r>
            <a:endParaRPr kumimoji="0" lang="ar-BH" sz="18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533400"/>
            <a:ext cx="9448800" cy="5016758"/>
          </a:xfrm>
          <a:prstGeom prst="rect">
            <a:avLst/>
          </a:prstGeom>
        </p:spPr>
        <p:txBody>
          <a:bodyPr wrap="square">
            <a:spAutoFit/>
          </a:bodyPr>
          <a:lstStyle/>
          <a:p>
            <a:pPr algn="just"/>
            <a:r>
              <a:rPr lang="ar-BH" sz="4000" dirty="0" smtClean="0"/>
              <a:t>وقد تكون </a:t>
            </a:r>
            <a:r>
              <a:rPr lang="ar-BH" sz="4000" b="1" dirty="0" smtClean="0"/>
              <a:t>المضاربة مقيدة </a:t>
            </a:r>
            <a:r>
              <a:rPr lang="ar-BH" sz="4000" dirty="0" smtClean="0"/>
              <a:t>فيحدد العقد نوع النشاط أو مكانه وغيره من القيود، أو تكون </a:t>
            </a:r>
            <a:r>
              <a:rPr lang="ar-BH" sz="4000" b="1" dirty="0" smtClean="0"/>
              <a:t>مضاربة غير مقيدة</a:t>
            </a:r>
            <a:r>
              <a:rPr lang="ar-BH" sz="4000" dirty="0" smtClean="0"/>
              <a:t>، أي تترك للمضارب فيها الحرية التامة في كيفية استثمار مال المضاربة. ويقتسم الطرفان الربح الناتج عن المضاربة بينهما </a:t>
            </a:r>
            <a:r>
              <a:rPr lang="ar-BH" sz="4000" b="1" dirty="0" smtClean="0"/>
              <a:t>بنسب يتم الاتفاق عليها مسبقاً</a:t>
            </a:r>
            <a:r>
              <a:rPr lang="ar-BH" sz="4000" dirty="0" smtClean="0"/>
              <a:t>. كما يسمح عقد المضاربة للبنك بالمشاركة في إدارة أعمال المضاربة على أن يحصل على نسبة أعلى من الربح تعويضاً له عن العمل الذي بذله</a:t>
            </a:r>
            <a:r>
              <a:rPr lang="ar-SA" sz="4000" dirty="0" smtClean="0"/>
              <a:t>.</a:t>
            </a:r>
            <a:endParaRPr lang="ar-SA" sz="4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1"/>
          <p:cNvSpPr>
            <a:spLocks noChangeArrowheads="1"/>
          </p:cNvSpPr>
          <p:nvPr/>
        </p:nvSpPr>
        <p:spPr bwMode="auto">
          <a:xfrm>
            <a:off x="0" y="228600"/>
            <a:ext cx="96774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eaLnBrk="1" fontAlgn="base" latinLnBrk="0" hangingPunct="1">
              <a:lnSpc>
                <a:spcPct val="100000"/>
              </a:lnSpc>
              <a:spcBef>
                <a:spcPct val="0"/>
              </a:spcBef>
              <a:spcAft>
                <a:spcPct val="0"/>
              </a:spcAft>
              <a:buClrTx/>
              <a:buSzTx/>
              <a:buFontTx/>
              <a:buNone/>
              <a:tabLst/>
            </a:pP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أما في حالة الخسارة، فيتحمل كل طرف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خسارة ما قدمه للمساهمة في المضاربة</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فيخسر البنك الأموال التي قدمها، ويخسر عامل المضاربة ما تحمله من تكاليف لإدارة مشروع المضاربة. </a:t>
            </a:r>
          </a:p>
          <a:p>
            <a:pPr marL="0" marR="0" lvl="0" indent="457200" algn="just" defTabSz="914400" eaLnBrk="0" fontAlgn="base" latinLnBrk="0" hangingPunct="0">
              <a:lnSpc>
                <a:spcPct val="100000"/>
              </a:lnSpc>
              <a:spcBef>
                <a:spcPct val="0"/>
              </a:spcBef>
              <a:spcAft>
                <a:spcPct val="0"/>
              </a:spcAft>
              <a:buClrTx/>
              <a:buSzTx/>
              <a:buFontTx/>
              <a:buNone/>
              <a:tabLst/>
            </a:pP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فالبنك الإسلامي في حالة المضاربة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يتحمل مخاطر خسارة أمواله التي ساهم </a:t>
            </a:r>
            <a:r>
              <a:rPr kumimoji="0" lang="ar-BH" sz="40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بها</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في المضاربة كاملة إذا كانت هذه الأموال من موارده الذاتية</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(رأس المال والاحتياطيات والمخصصات والأرباح غير الموزعة)، وهي حالة نادرة ربما تحدث عند بداية أعمال بنك حديث التأسيس</a:t>
            </a:r>
            <a:r>
              <a:rPr kumimoji="0" lang="ar-SA"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en-US" sz="900" i="0" u="none" strike="noStrike" cap="none" normalizeH="0" baseline="0" dirty="0" smtClean="0">
                <a:ln>
                  <a:noFill/>
                </a:ln>
                <a:solidFill>
                  <a:schemeClr val="tx1"/>
                </a:solidFill>
                <a:effectLst/>
                <a:latin typeface="Arial" pitchFamily="34" charset="0"/>
                <a:cs typeface="Arial" pitchFamily="34" charset="0"/>
              </a:rPr>
              <a:t> </a:t>
            </a:r>
            <a:endParaRPr kumimoji="0" lang="en-US" sz="18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1"/>
          <p:cNvSpPr>
            <a:spLocks noChangeArrowheads="1"/>
          </p:cNvSpPr>
          <p:nvPr/>
        </p:nvSpPr>
        <p:spPr bwMode="auto">
          <a:xfrm>
            <a:off x="228600" y="381000"/>
            <a:ext cx="92964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Low" defTabSz="914400" rtl="1" eaLnBrk="1" fontAlgn="base" latinLnBrk="0" hangingPunct="1">
              <a:lnSpc>
                <a:spcPct val="100000"/>
              </a:lnSpc>
              <a:spcBef>
                <a:spcPct val="0"/>
              </a:spcBef>
              <a:spcAft>
                <a:spcPct val="0"/>
              </a:spcAft>
              <a:buClrTx/>
              <a:buSzTx/>
              <a:buFontTx/>
              <a:buNone/>
              <a:tabLst/>
            </a:pP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أما إذا كانت هذه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الأموال من مصادر خارجية </a:t>
            </a:r>
            <a:r>
              <a:rPr kumimoji="0" lang="ar-BH" sz="4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من حسابات الودائع أو من إيرادات بيع شهادات استثمارية للبنوك الأخرى أو للبنك المركزي فإن البنك الإسلامي لا يتحمل مخاطر هذه الخسائر ويتحملها المودعين أو حملة شهادات الاستثمار من بنوك تجارية أو البنك المركزي. </a:t>
            </a:r>
            <a:r>
              <a:rPr kumimoji="0" lang="ar-BH"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وتقتصر خسائر البنك في هذه الحالة على نصيب هذه المضاربة الخاسرة من التكاليف الإدارية للبنك.</a:t>
            </a:r>
            <a:endParaRPr kumimoji="0" lang="ar-BH" sz="40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1838</TotalTime>
  <Words>1250</Words>
  <Application>Microsoft Office PowerPoint</Application>
  <PresentationFormat>A4 Paper (210x297 mm)</PresentationFormat>
  <Paragraphs>65</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Usamah Alfarhan</cp:lastModifiedBy>
  <cp:revision>313</cp:revision>
  <dcterms:created xsi:type="dcterms:W3CDTF">2009-10-14T19:14:34Z</dcterms:created>
  <dcterms:modified xsi:type="dcterms:W3CDTF">2012-03-21T10:46:33Z</dcterms:modified>
</cp:coreProperties>
</file>