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301" r:id="rId4"/>
    <p:sldId id="302" r:id="rId5"/>
    <p:sldId id="303" r:id="rId6"/>
    <p:sldId id="304" r:id="rId7"/>
    <p:sldId id="305" r:id="rId8"/>
    <p:sldId id="306" r:id="rId9"/>
    <p:sldId id="307" r:id="rId10"/>
    <p:sldId id="308" r:id="rId11"/>
    <p:sldId id="310" r:id="rId12"/>
    <p:sldId id="311" r:id="rId13"/>
    <p:sldId id="312" r:id="rId14"/>
    <p:sldId id="313" r:id="rId15"/>
    <p:sldId id="315" r:id="rId16"/>
    <p:sldId id="316" r:id="rId17"/>
    <p:sldId id="318" r:id="rId18"/>
    <p:sldId id="319" r:id="rId19"/>
    <p:sldId id="320"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2826" y="-109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905000"/>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JO" sz="3700" b="1" dirty="0" smtClean="0">
                <a:solidFill>
                  <a:schemeClr val="accent1">
                    <a:lumMod val="50000"/>
                  </a:schemeClr>
                </a:solidFill>
                <a:latin typeface="AYM Wadiy S_U normal."/>
                <a:cs typeface="Times New Roman" pitchFamily="18" charset="0"/>
              </a:rPr>
              <a:t>ال</a:t>
            </a:r>
            <a:r>
              <a:rPr lang="ar-SA" sz="3700" b="1" dirty="0" smtClean="0">
                <a:solidFill>
                  <a:schemeClr val="accent1">
                    <a:lumMod val="50000"/>
                  </a:schemeClr>
                </a:solidFill>
                <a:latin typeface="AYM Wadiy S_U normal."/>
                <a:cs typeface="Times New Roman" pitchFamily="18" charset="0"/>
              </a:rPr>
              <a:t>دكتور </a:t>
            </a:r>
            <a:r>
              <a:rPr lang="ar-JO" sz="3700" b="1" dirty="0" smtClean="0">
                <a:solidFill>
                  <a:schemeClr val="accent1">
                    <a:lumMod val="50000"/>
                  </a:schemeClr>
                </a:solidFill>
                <a:latin typeface="AYM Wadiy S_U normal."/>
                <a:cs typeface="Times New Roman" pitchFamily="18" charset="0"/>
              </a:rPr>
              <a:t>أسامة الفرحان</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228600" y="2057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الحادية عشر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47800" y="36576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البنوك المركزية    </a:t>
            </a:r>
          </a:p>
          <a:p>
            <a:pPr eaLnBrk="1" hangingPunct="1"/>
            <a:r>
              <a:rPr lang="ar-SA" sz="3600" b="1" dirty="0" smtClean="0">
                <a:solidFill>
                  <a:srgbClr val="00B050"/>
                </a:solidFill>
                <a:cs typeface="Arial" pitchFamily="34" charset="0"/>
              </a:rPr>
              <a:t>الفصل السابع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448800" cy="5632311"/>
          </a:xfrm>
          <a:prstGeom prst="rect">
            <a:avLst/>
          </a:prstGeom>
        </p:spPr>
        <p:txBody>
          <a:bodyPr wrap="square">
            <a:spAutoFit/>
          </a:bodyPr>
          <a:lstStyle/>
          <a:p>
            <a:pPr algn="just"/>
            <a:r>
              <a:rPr lang="ar-SA" sz="4000" b="1" dirty="0" smtClean="0">
                <a:solidFill>
                  <a:srgbClr val="FF0000"/>
                </a:solidFill>
              </a:rPr>
              <a:t>مقدمة </a:t>
            </a:r>
          </a:p>
          <a:p>
            <a:pPr algn="just"/>
            <a:r>
              <a:rPr lang="ar-SA" sz="4000" dirty="0" smtClean="0"/>
              <a:t>     تعتبر البنوك المركزية </a:t>
            </a:r>
            <a:r>
              <a:rPr lang="ar-SA" sz="4000" b="1" dirty="0" smtClean="0"/>
              <a:t>حديثة المنشأ </a:t>
            </a:r>
            <a:r>
              <a:rPr lang="ar-SA" sz="4000" dirty="0" smtClean="0"/>
              <a:t>نسبياً. فب</a:t>
            </a:r>
            <a:r>
              <a:rPr lang="ar-JO" sz="4000" dirty="0" smtClean="0"/>
              <a:t>إ</a:t>
            </a:r>
            <a:r>
              <a:rPr lang="ar-SA" sz="4000" dirty="0" smtClean="0"/>
              <a:t>ستثناء بنك </a:t>
            </a:r>
            <a:r>
              <a:rPr lang="ar-BH" sz="4000" dirty="0" smtClean="0"/>
              <a:t>ا</a:t>
            </a:r>
            <a:r>
              <a:rPr lang="ar-SA" sz="4000" dirty="0" smtClean="0"/>
              <a:t>نكلتر</a:t>
            </a:r>
            <a:r>
              <a:rPr lang="ar-JO" sz="4000" dirty="0" smtClean="0"/>
              <a:t>ا</a:t>
            </a:r>
            <a:r>
              <a:rPr lang="ar-SA" sz="4000" dirty="0" smtClean="0"/>
              <a:t> </a:t>
            </a:r>
            <a:r>
              <a:rPr lang="en-US" sz="4000" dirty="0" smtClean="0"/>
              <a:t>(Bank of England)</a:t>
            </a:r>
            <a:r>
              <a:rPr lang="ar-SA" sz="4000" dirty="0" smtClean="0"/>
              <a:t> الذي </a:t>
            </a:r>
            <a:r>
              <a:rPr lang="ar-BH" sz="4000" dirty="0" smtClean="0"/>
              <a:t>تم تأسيسه</a:t>
            </a:r>
            <a:r>
              <a:rPr lang="ar-SA" sz="4000" dirty="0" smtClean="0"/>
              <a:t> كبنك خاص في سنة 1694 وتم تأميمه في سنة 1946، والنظام الاحتياطي الفيدرالي </a:t>
            </a:r>
            <a:r>
              <a:rPr lang="en-US" sz="4000" dirty="0" smtClean="0"/>
              <a:t>(Federal Reserve System)</a:t>
            </a:r>
            <a:r>
              <a:rPr lang="ar-SA" sz="4000" dirty="0" smtClean="0"/>
              <a:t> في الولايات المتحدة الأمريكية الذي تأسس في سنة 1913 وباشر أعماله في سنة 1914، فإن معظم البنوك المركزية قد تم تأسيسها على نظام واسع </a:t>
            </a:r>
            <a:r>
              <a:rPr lang="ar-SA" sz="4000" b="1" dirty="0" smtClean="0"/>
              <a:t>بعد الحرب العالمية الأولى </a:t>
            </a:r>
            <a:r>
              <a:rPr lang="ar-SA" sz="4000" dirty="0" smtClean="0"/>
              <a:t>كبنوك خاصة في بداية الأمر.</a:t>
            </a:r>
            <a:r>
              <a:rPr lang="ar-SA" sz="4000" b="1" dirty="0" smtClean="0"/>
              <a:t> </a:t>
            </a:r>
            <a:endParaRPr lang="ar-SA" sz="4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304800"/>
            <a:ext cx="9296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 defTabSz="914400" rtl="1" eaLnBrk="1" fontAlgn="base" latinLnBrk="0" hangingPunct="1">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ولكن زادت سيطرة الحكومات على هذه البنوك في عقد الثلاثينات من القرن العشرين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بسبب الكساد الاقتصادي الكبير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خلال الفترة 1929-1933 </a:t>
            </a: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وشيوع</a:t>
            </a:r>
            <a:r>
              <a:rPr kumimoji="0" lang="ar-JO" sz="4000" b="1" i="0" u="none" strike="noStrike" cap="none" normalizeH="0" dirty="0" smtClean="0">
                <a:ln>
                  <a:noFill/>
                </a:ln>
                <a:solidFill>
                  <a:schemeClr val="tx1"/>
                </a:solidFill>
                <a:effectLst/>
                <a:latin typeface="Arial" pitchFamily="34" charset="0"/>
                <a:ea typeface="Times New Roman" pitchFamily="18" charset="0"/>
                <a:cs typeface="Arial" pitchFamily="34" charset="0"/>
              </a:rPr>
              <a:t> الفكر الكينزي</a:t>
            </a:r>
            <a:r>
              <a:rPr kumimoji="0" lang="ar-JO" sz="400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مما أدى في النهاية إلى تحويل معظم البنوك المركزية إلى بنوك مركزية حكومية بعد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نتهاء</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الحرب العالمية الثانية. أما في الأقطار النامية، فقد تأسست البنوك المركزية </a:t>
            </a:r>
            <a:r>
              <a:rPr kumimoji="0" lang="ar-SA" sz="4000" b="1" i="0" u="none" strike="noStrike" cap="none" normalizeH="0" baseline="0" dirty="0" smtClean="0">
                <a:ln>
                  <a:noFill/>
                </a:ln>
                <a:solidFill>
                  <a:schemeClr val="tx1"/>
                </a:solidFill>
                <a:effectLst/>
                <a:ea typeface="Times New Roman" pitchFamily="18" charset="0"/>
              </a:rPr>
              <a:t>بعد حصول هذه الأقطار عل</a:t>
            </a:r>
            <a:r>
              <a:rPr lang="ar-JO" sz="4000" b="1" dirty="0" smtClean="0">
                <a:ea typeface="Times New Roman" pitchFamily="18" charset="0"/>
              </a:rPr>
              <a:t>ى</a:t>
            </a:r>
            <a:r>
              <a:rPr kumimoji="0" lang="ar-SA" sz="4000" b="1" i="0" u="none" strike="noStrike" cap="none" normalizeH="0" baseline="0" dirty="0" smtClean="0">
                <a:ln>
                  <a:noFill/>
                </a:ln>
                <a:solidFill>
                  <a:schemeClr val="tx1"/>
                </a:solidFill>
                <a:effectLst/>
                <a:ea typeface="Times New Roman" pitchFamily="18" charset="0"/>
              </a:rPr>
              <a:t> </a:t>
            </a:r>
            <a:r>
              <a:rPr kumimoji="0" lang="ar-BH" sz="4000" b="1" i="0" u="none" strike="noStrike" cap="none" normalizeH="0" baseline="0" dirty="0" smtClean="0">
                <a:ln>
                  <a:noFill/>
                </a:ln>
                <a:solidFill>
                  <a:schemeClr val="tx1"/>
                </a:solidFill>
                <a:effectLst/>
                <a:ea typeface="Times New Roman" pitchFamily="18" charset="0"/>
              </a:rPr>
              <a:t>ا</a:t>
            </a:r>
            <a:r>
              <a:rPr kumimoji="0" lang="ar-SA" sz="4000" b="1" i="0" u="none" strike="noStrike" cap="none" normalizeH="0" baseline="0" dirty="0" smtClean="0">
                <a:ln>
                  <a:noFill/>
                </a:ln>
                <a:solidFill>
                  <a:schemeClr val="tx1"/>
                </a:solidFill>
                <a:effectLst/>
                <a:ea typeface="Times New Roman" pitchFamily="18" charset="0"/>
              </a:rPr>
              <a:t>ستقلالها السياسي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عتبار البنك المركزي مؤسسة حكومية غير ربحية مخولة بإصدار العملة المحلية وإدارة النقد</a:t>
            </a:r>
            <a:r>
              <a:rPr kumimoji="0" lang="ar-S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04800" y="623143"/>
            <a:ext cx="93726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لقد أدت هذه التطورات الاقتصادية إلى زيادة أهمية البنك المركزي في تحديد اتجاهات السياسة النقدية والاقتصادية، مما تطلب </a:t>
            </a:r>
            <a:r>
              <a:rPr kumimoji="0" lang="ar-JO"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تأسيس </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علاقة جديدة بين البنك المركزي والحكومة بما يضمن تحقيق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درجة عالية من الاستقلالية</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للبنك المركزي في تحديد أولويات السياسة النقدية و</a:t>
            </a:r>
            <a:r>
              <a:rPr lang="ar-JO" sz="3600" b="1" dirty="0" smtClean="0">
                <a:ea typeface="Times New Roman" pitchFamily="18" charset="0"/>
              </a:rPr>
              <a:t>تعريف آليات ا</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لتنسيق بينها وبين السياسة المالية</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أجل تحقيق الأهداف الاقتصادية الكلية المرغوبة من خلال الإدارة النقدية السليمة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وضمان استمرارية السياسة النقدية بعيداً عن التغيرات السياسية وتعاقب الحكومات</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السلطة التنفيذية.</a:t>
            </a:r>
            <a:endParaRPr kumimoji="0" lang="ar-SA" sz="3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296400" cy="4401205"/>
          </a:xfrm>
          <a:prstGeom prst="rect">
            <a:avLst/>
          </a:prstGeom>
        </p:spPr>
        <p:txBody>
          <a:bodyPr wrap="square">
            <a:spAutoFit/>
          </a:bodyPr>
          <a:lstStyle/>
          <a:p>
            <a:pPr algn="just"/>
            <a:r>
              <a:rPr lang="ar-SA" sz="4000" b="1" dirty="0" smtClean="0">
                <a:solidFill>
                  <a:srgbClr val="FF0000"/>
                </a:solidFill>
              </a:rPr>
              <a:t>تعريف البنك المركزي </a:t>
            </a:r>
          </a:p>
          <a:p>
            <a:pPr algn="just"/>
            <a:r>
              <a:rPr lang="ar-SA" sz="4000" b="1" dirty="0" smtClean="0"/>
              <a:t>         </a:t>
            </a:r>
            <a:r>
              <a:rPr lang="ar-JO" sz="4000" dirty="0" smtClean="0"/>
              <a:t>هي الهيئة </a:t>
            </a:r>
            <a:r>
              <a:rPr lang="ar-JO" sz="4000" b="1" dirty="0" smtClean="0"/>
              <a:t>المسئولة عن متابعة النظام النقدي </a:t>
            </a:r>
            <a:r>
              <a:rPr lang="ar-JO" sz="4000" dirty="0" smtClean="0"/>
              <a:t>في الدولة, </a:t>
            </a:r>
            <a:r>
              <a:rPr lang="ar-SA" sz="4000" dirty="0" smtClean="0"/>
              <a:t>و</a:t>
            </a:r>
            <a:r>
              <a:rPr lang="ar-JO" sz="4000" dirty="0" smtClean="0"/>
              <a:t>يندرج تحتها الكثير من المسؤوليات من المحافظة على </a:t>
            </a:r>
            <a:r>
              <a:rPr lang="ar-JO" sz="4000" b="1" dirty="0" smtClean="0"/>
              <a:t>استقرار الأسعار واستهداف التضخم</a:t>
            </a:r>
            <a:r>
              <a:rPr lang="ar-JO" sz="4000" dirty="0" smtClean="0"/>
              <a:t>, </a:t>
            </a:r>
            <a:r>
              <a:rPr lang="ar-SA" sz="4000" dirty="0" smtClean="0"/>
              <a:t>و</a:t>
            </a:r>
            <a:r>
              <a:rPr lang="ar-JO" sz="4000" b="1" dirty="0" smtClean="0"/>
              <a:t>متابعة مستويات النمو</a:t>
            </a:r>
            <a:r>
              <a:rPr lang="ar-JO" sz="4000" dirty="0" smtClean="0"/>
              <a:t>, </a:t>
            </a:r>
            <a:r>
              <a:rPr lang="ar-SA" sz="4000" dirty="0" smtClean="0"/>
              <a:t>و</a:t>
            </a:r>
            <a:r>
              <a:rPr lang="ar-JO" sz="4000" b="1" dirty="0" smtClean="0"/>
              <a:t>إصدار العملة وإدارة الاحتياطيات</a:t>
            </a:r>
            <a:r>
              <a:rPr lang="ar-JO" sz="4000" dirty="0" smtClean="0"/>
              <a:t>. </a:t>
            </a:r>
            <a:r>
              <a:rPr lang="ar-SA" sz="4000" b="1" dirty="0" smtClean="0"/>
              <a:t>وهو</a:t>
            </a:r>
            <a:r>
              <a:rPr lang="ar-JO" sz="4000" b="1" dirty="0" smtClean="0"/>
              <a:t> بنك للحكومة</a:t>
            </a:r>
            <a:r>
              <a:rPr lang="ar-JO" sz="4000" dirty="0" smtClean="0"/>
              <a:t>, و</a:t>
            </a:r>
            <a:r>
              <a:rPr lang="ar-JO" sz="4000" b="1" dirty="0" smtClean="0"/>
              <a:t>يقوم بالمراقبة أيضا على البنوك التجارية والمؤسسات المالية (بعضها).</a:t>
            </a:r>
            <a:endParaRPr lang="ar-SA"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533400" y="381000"/>
            <a:ext cx="9002621"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tab pos="244475" algn="l"/>
                <a:tab pos="319088" algn="l"/>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وظائف البنك المركزي</a:t>
            </a:r>
          </a:p>
          <a:p>
            <a:pPr marL="0" marR="0" lvl="0" indent="0" algn="justLow" defTabSz="914400" rtl="1" eaLnBrk="1" fontAlgn="base" latinLnBrk="0" hangingPunct="1">
              <a:lnSpc>
                <a:spcPct val="100000"/>
              </a:lnSpc>
              <a:spcBef>
                <a:spcPct val="0"/>
              </a:spcBef>
              <a:spcAft>
                <a:spcPct val="0"/>
              </a:spcAft>
              <a:buClrTx/>
              <a:buSzTx/>
              <a:tabLst>
                <a:tab pos="244475" algn="l"/>
                <a:tab pos="319088" algn="l"/>
              </a:tabLst>
            </a:pPr>
            <a:r>
              <a:rPr lang="ar-SA" sz="4000" b="1" dirty="0" smtClean="0"/>
              <a:t>       تتمثل وظائف البنك المركزي فيم</a:t>
            </a:r>
            <a:r>
              <a:rPr lang="ar-JO" sz="4000" b="1" dirty="0" smtClean="0"/>
              <a:t>ا</a:t>
            </a:r>
            <a:r>
              <a:rPr lang="ar-SA" sz="4000" b="1" dirty="0" smtClean="0"/>
              <a:t> يلي : </a:t>
            </a:r>
          </a:p>
          <a:p>
            <a:pPr marL="0" marR="0" lvl="0" indent="0" algn="justLow" defTabSz="914400" rtl="1" eaLnBrk="1" fontAlgn="base" latinLnBrk="0" hangingPunct="1">
              <a:lnSpc>
                <a:spcPct val="100000"/>
              </a:lnSpc>
              <a:spcBef>
                <a:spcPct val="0"/>
              </a:spcBef>
              <a:spcAft>
                <a:spcPct val="0"/>
              </a:spcAft>
              <a:buClrTx/>
              <a:buSzTx/>
              <a:tabLst>
                <a:tab pos="244475" algn="l"/>
                <a:tab pos="319088" algn="l"/>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بنك الحكومة</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02" name="Rectangle 2"/>
          <p:cNvSpPr>
            <a:spLocks noChangeArrowheads="1"/>
          </p:cNvSpPr>
          <p:nvPr/>
        </p:nvSpPr>
        <p:spPr bwMode="auto">
          <a:xfrm>
            <a:off x="3124200" y="2438400"/>
            <a:ext cx="6553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 إصدار العملة الوطنية</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ستطيل 3"/>
          <p:cNvSpPr/>
          <p:nvPr/>
        </p:nvSpPr>
        <p:spPr>
          <a:xfrm>
            <a:off x="5029200" y="3200400"/>
            <a:ext cx="4648200" cy="707886"/>
          </a:xfrm>
          <a:prstGeom prst="rect">
            <a:avLst/>
          </a:prstGeom>
        </p:spPr>
        <p:txBody>
          <a:bodyPr wrap="square">
            <a:spAutoFit/>
          </a:bodyPr>
          <a:lstStyle/>
          <a:p>
            <a:r>
              <a:rPr lang="ar-SA" b="1" dirty="0" smtClean="0"/>
              <a:t>  </a:t>
            </a:r>
            <a:r>
              <a:rPr lang="ar-SA" sz="4000" b="1" dirty="0" smtClean="0"/>
              <a:t>3- بنك البنوك </a:t>
            </a:r>
            <a:endParaRPr lang="ar-SA" sz="4000" dirty="0"/>
          </a:p>
        </p:txBody>
      </p:sp>
      <p:sp>
        <p:nvSpPr>
          <p:cNvPr id="5" name="مستطيل 4"/>
          <p:cNvSpPr/>
          <p:nvPr/>
        </p:nvSpPr>
        <p:spPr>
          <a:xfrm>
            <a:off x="2704272" y="3962400"/>
            <a:ext cx="6820728" cy="707886"/>
          </a:xfrm>
          <a:prstGeom prst="rect">
            <a:avLst/>
          </a:prstGeom>
        </p:spPr>
        <p:txBody>
          <a:bodyPr wrap="square">
            <a:spAutoFit/>
          </a:bodyPr>
          <a:lstStyle/>
          <a:p>
            <a:r>
              <a:rPr lang="ar-SA" sz="4000" b="1" dirty="0" smtClean="0"/>
              <a:t>4- إدارة عرض النقد</a:t>
            </a:r>
            <a:endParaRPr lang="ar-SA" sz="4000" dirty="0"/>
          </a:p>
        </p:txBody>
      </p:sp>
      <p:sp>
        <p:nvSpPr>
          <p:cNvPr id="6" name="مستطيل 5"/>
          <p:cNvSpPr/>
          <p:nvPr/>
        </p:nvSpPr>
        <p:spPr>
          <a:xfrm>
            <a:off x="2438400" y="4724400"/>
            <a:ext cx="7257030" cy="707886"/>
          </a:xfrm>
          <a:prstGeom prst="rect">
            <a:avLst/>
          </a:prstGeom>
        </p:spPr>
        <p:txBody>
          <a:bodyPr wrap="square">
            <a:spAutoFit/>
          </a:bodyPr>
          <a:lstStyle/>
          <a:p>
            <a:r>
              <a:rPr lang="ar-SA" sz="4000" b="1" dirty="0" smtClean="0"/>
              <a:t> 5- ضبط عمل المؤسسات المالية </a:t>
            </a:r>
            <a:endParaRPr lang="ar-SA"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28600" y="637654"/>
            <a:ext cx="92964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بنك الحكومة</a:t>
            </a:r>
            <a:endParaRPr kumimoji="0" lang="en-US" sz="4400" b="1" i="0" u="none" strike="noStrike" cap="none" normalizeH="0" baseline="0" dirty="0" smtClean="0">
              <a:ln>
                <a:noFill/>
              </a:ln>
              <a:solidFill>
                <a:srgbClr val="FF0000"/>
              </a:solidFill>
              <a:effectLst/>
              <a:latin typeface="Arial" pitchFamily="34" charset="0"/>
              <a:cs typeface="Arial" pitchFamily="34" charset="0"/>
            </a:endParaRPr>
          </a:p>
          <a:p>
            <a:pPr marL="0" marR="0" lvl="0" indent="441325" algn="just"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يحتفظ البنك المركزي بحسابات الوزارات والهيئات والمؤسسات والمنشآت الحكومية</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كما يقوم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بتنفيذ ومتابعة المعاملات وال</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لتزامات</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المالية الحكومية</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على المستويين المحلي والخارجي (المدفوعات والمقبوضات). وكوكيل عن الحكومة، يقوم البنك المركزي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بعقد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تفاقيات القروض مع المؤسسات المالية الدولية والحكومات الأجنبية</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JO"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وإليه تحال الإيرادات والضرائب والرسوم الحكومية من المدفوعات الأخرى لحساب الحكومة.</a:t>
            </a:r>
            <a:endParaRPr kumimoji="0" lang="ar-SA" sz="3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525000" cy="4154984"/>
          </a:xfrm>
          <a:prstGeom prst="rect">
            <a:avLst/>
          </a:prstGeom>
        </p:spPr>
        <p:txBody>
          <a:bodyPr wrap="square">
            <a:spAutoFit/>
          </a:bodyPr>
          <a:lstStyle/>
          <a:p>
            <a:pPr algn="just"/>
            <a:r>
              <a:rPr lang="ar-SA" sz="4400" b="1" dirty="0" smtClean="0"/>
              <a:t>      </a:t>
            </a:r>
            <a:r>
              <a:rPr lang="ar-SA" sz="4400" dirty="0" smtClean="0"/>
              <a:t>ويعتبر البنك المركزي </a:t>
            </a:r>
            <a:r>
              <a:rPr lang="ar-SA" sz="4400" b="1" dirty="0" smtClean="0"/>
              <a:t>المستشار الاقتصادي للحكومة</a:t>
            </a:r>
            <a:r>
              <a:rPr lang="ar-SA" sz="4400" dirty="0" smtClean="0"/>
              <a:t>، فهو الجهاز الذي يقدم النصائح والتوصيات المتعلقة بالسياسات الاقتصادية عامة، والسياسة النقدية بوجه خاص. كذلك، يعتبر البنك المركزي المسؤول عن </a:t>
            </a:r>
            <a:r>
              <a:rPr lang="ar-JO" sz="4400" b="1" dirty="0" smtClean="0"/>
              <a:t>إدارة</a:t>
            </a:r>
            <a:r>
              <a:rPr lang="ar-SA" sz="4400" b="1" dirty="0" smtClean="0"/>
              <a:t> احتياطيات الدولة من العملات الأجنبية</a:t>
            </a:r>
            <a:r>
              <a:rPr lang="ar-JO" sz="4400" b="1" dirty="0" smtClean="0"/>
              <a:t> وغيرها.</a:t>
            </a:r>
            <a:endParaRPr lang="ar-SA" sz="4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52400" y="917377"/>
            <a:ext cx="9525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إصدار العملة الوطنية</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يعتبر البنك المركزي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السلطة </a:t>
            </a: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لوحيدة المخولة قانوناً بإصدار النقود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الورقية والمعدنية، وكذلك تحديد سعر صرف العملة الوطنية مقابل العملات الأخرى</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وبه</a:t>
            </a:r>
            <a:r>
              <a:rPr kumimoji="0" lang="ar-JO" sz="4000" i="0" u="none" strike="noStrike" cap="none" normalizeH="0" dirty="0" smtClean="0">
                <a:ln>
                  <a:noFill/>
                </a:ln>
                <a:solidFill>
                  <a:schemeClr val="tx1"/>
                </a:solidFill>
                <a:effectLst/>
                <a:latin typeface="Arial" pitchFamily="34" charset="0"/>
                <a:ea typeface="Times New Roman" pitchFamily="18" charset="0"/>
                <a:cs typeface="Arial" pitchFamily="34" charset="0"/>
              </a:rPr>
              <a:t> تناط مسؤولية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المحافظة على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ستقرار</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صرف العملة. والجدير</a:t>
            </a:r>
            <a:r>
              <a:rPr kumimoji="0" lang="ar-JO" sz="4000" i="0" u="none" strike="noStrike" cap="none" normalizeH="0" dirty="0" smtClean="0">
                <a:ln>
                  <a:noFill/>
                </a:ln>
                <a:solidFill>
                  <a:schemeClr val="tx1"/>
                </a:solidFill>
                <a:effectLst/>
                <a:latin typeface="Arial" pitchFamily="34" charset="0"/>
                <a:ea typeface="Times New Roman" pitchFamily="18" charset="0"/>
                <a:cs typeface="Arial" pitchFamily="34" charset="0"/>
              </a:rPr>
              <a:t> بالذكر أن إصدار العملة لا يقتصر على طباعتها و سكها...</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28600" y="123617"/>
            <a:ext cx="94488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 بنك البنوك </a:t>
            </a:r>
            <a:endParaRPr kumimoji="0" lang="en-US" sz="4400" b="1" i="0" u="none" strike="noStrike" cap="none" normalizeH="0" baseline="0" dirty="0" smtClean="0">
              <a:ln>
                <a:noFill/>
              </a:ln>
              <a:solidFill>
                <a:srgbClr val="FF0000"/>
              </a:solidFill>
              <a:effectLst/>
              <a:latin typeface="Arial" pitchFamily="34" charset="0"/>
              <a:cs typeface="Arial" pitchFamily="34" charset="0"/>
            </a:endParaRPr>
          </a:p>
          <a:p>
            <a:pPr marL="0" marR="0" lvl="0" indent="441325"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لا يتعامل البنك المركزي مع الأفراد</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وإنما يقتصر في تعامله مع البنوك التجارية، لذا يطلق عليه بنك البنوك. وذلك لأسباب ثلاثة هي :</a:t>
            </a:r>
            <a:endParaRPr kumimoji="0" lang="ar-SA" sz="4400" i="0" u="none" strike="noStrike" cap="none" normalizeH="0" baseline="0" dirty="0" smtClean="0">
              <a:ln>
                <a:noFill/>
              </a:ln>
              <a:solidFill>
                <a:schemeClr val="tx1"/>
              </a:solidFill>
              <a:effectLst/>
              <a:latin typeface="Arial" pitchFamily="34" charset="0"/>
              <a:cs typeface="Arial" pitchFamily="34" charset="0"/>
            </a:endParaRPr>
          </a:p>
        </p:txBody>
      </p:sp>
      <p:sp>
        <p:nvSpPr>
          <p:cNvPr id="31746" name="Rectangle 2"/>
          <p:cNvSpPr>
            <a:spLocks noChangeArrowheads="1"/>
          </p:cNvSpPr>
          <p:nvPr/>
        </p:nvSpPr>
        <p:spPr bwMode="auto">
          <a:xfrm>
            <a:off x="228600" y="2819400"/>
            <a:ext cx="9448800"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4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أولاً</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يحتفظ بالاحتياطي النقدي القانوني للبنوك التجارية</a:t>
            </a:r>
            <a:r>
              <a:rPr kumimoji="0" lang="ar-SA" sz="1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SA" sz="1800" i="0" u="none" strike="noStrike" cap="none" normalizeH="0" baseline="0" dirty="0" smtClean="0">
              <a:ln>
                <a:noFill/>
              </a:ln>
              <a:solidFill>
                <a:schemeClr val="tx1"/>
              </a:solidFill>
              <a:effectLst/>
              <a:latin typeface="Arial" pitchFamily="34" charset="0"/>
              <a:cs typeface="Arial" pitchFamily="34" charset="0"/>
            </a:endParaRPr>
          </a:p>
        </p:txBody>
      </p:sp>
      <p:sp>
        <p:nvSpPr>
          <p:cNvPr id="31747" name="Rectangle 3"/>
          <p:cNvSpPr>
            <a:spLocks noChangeArrowheads="1"/>
          </p:cNvSpPr>
          <p:nvPr/>
        </p:nvSpPr>
        <p:spPr bwMode="auto">
          <a:xfrm>
            <a:off x="0" y="4453354"/>
            <a:ext cx="9677400"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4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ثانياً</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يعد الملجأ الأخير لإقراض </a:t>
            </a:r>
            <a:r>
              <a:rPr kumimoji="0" lang="ar-JO"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لبنوك التجارية في أوقات الطوارئ.</a:t>
            </a:r>
            <a:endParaRPr kumimoji="0" lang="ar-SA" sz="4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28600" y="457200"/>
            <a:ext cx="92202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ثالثاً</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يقوم بوظيفة غرفة المقاصة للبنوك التجارية</a:t>
            </a:r>
            <a:r>
              <a:rPr kumimoji="0" lang="ar-JO"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أي تحقيق التسويات المطلوبة في أرصدة حسابات البنوك التجارية التي يحتفظ بها، وذلك عن طريق عملية التحويل من حساب البنك مدين إلى حساب البنك دائن، ويستطيع البنك المركزي من خلال هذه الوظيفة متابعة ضبط السيولة المتوفرة للبنوك التجارية بصورة مستمرة حسب قيمة الأصول التي تحتفظ بها.</a:t>
            </a:r>
            <a:endParaRPr kumimoji="0" lang="ar-SA" sz="4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04800" y="304800"/>
            <a:ext cx="9220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4- إدارة عرض النقد</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41325" algn="justLow" defTabSz="914400" rtl="1"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يعتبر التحكم في عرض النقد في الاقتصاد الوطني من أهم مهام البنك المركزي</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حيث يتم التحكم في عرض النقود من خلال الرقابة على عمليات الائتمان أو الإقراض التي تقوم بها البنوك التجارية، بما ينسجم وأولويات السياسة النقدية للدولة. ومن أهم أهداف الرقابة على الائتمان هو تقليل الآثار السلبية للدورات </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الاقتصادية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على مستوى التوظف، وزيادة معدل النمو الاقتصادي، وتحقيق ال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ستقرار الاقتصادي.</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296400" cy="3785652"/>
          </a:xfrm>
          <a:prstGeom prst="rect">
            <a:avLst/>
          </a:prstGeom>
        </p:spPr>
        <p:txBody>
          <a:bodyPr wrap="square">
            <a:spAutoFit/>
          </a:bodyPr>
          <a:lstStyle/>
          <a:p>
            <a:pPr algn="just"/>
            <a:r>
              <a:rPr lang="ar-SA" sz="4000" dirty="0" smtClean="0"/>
              <a:t>ويستطيع البنك المركزي السيطرة على نمو عرض النقد من خلال </a:t>
            </a:r>
            <a:r>
              <a:rPr lang="ar-SA" sz="4000" b="1" dirty="0" smtClean="0"/>
              <a:t>أدوات السياسة النقدية</a:t>
            </a:r>
            <a:r>
              <a:rPr lang="ar-SA" sz="4000" dirty="0" smtClean="0"/>
              <a:t> التي </a:t>
            </a:r>
            <a:r>
              <a:rPr lang="ar-SA" sz="4000" dirty="0" smtClean="0"/>
              <a:t>تحدثنا عنها في السابق</a:t>
            </a:r>
            <a:r>
              <a:rPr lang="ar-SA" sz="4000" dirty="0" smtClean="0"/>
              <a:t>، </a:t>
            </a:r>
            <a:r>
              <a:rPr lang="ar-SA" sz="4000" dirty="0" smtClean="0"/>
              <a:t>وفي مقدمة هذه الأدوات تحديد </a:t>
            </a:r>
            <a:r>
              <a:rPr lang="ar-SA" sz="4000" b="1" dirty="0" smtClean="0"/>
              <a:t>نسبة الاحتياطي القانوني النقدي</a:t>
            </a:r>
            <a:r>
              <a:rPr lang="ar-SA" sz="4000" dirty="0" smtClean="0"/>
              <a:t>، التي يجب على البنوك التجارية المحافظة عليها، </a:t>
            </a:r>
            <a:r>
              <a:rPr lang="ar-JO" sz="4000" b="1" dirty="0" smtClean="0"/>
              <a:t>وسعر إغادة الخصم</a:t>
            </a:r>
            <a:r>
              <a:rPr lang="ar-JO" sz="4000" dirty="0" smtClean="0"/>
              <a:t> </a:t>
            </a:r>
            <a:r>
              <a:rPr lang="ar-SA" sz="4000" dirty="0" smtClean="0"/>
              <a:t>و</a:t>
            </a:r>
            <a:r>
              <a:rPr lang="ar-JO" sz="4000" dirty="0" smtClean="0"/>
              <a:t> </a:t>
            </a:r>
            <a:r>
              <a:rPr lang="ar-JO" sz="4000" b="1" dirty="0" smtClean="0"/>
              <a:t>عم</a:t>
            </a:r>
            <a:r>
              <a:rPr lang="ar-SA" sz="4000" b="1" dirty="0" smtClean="0"/>
              <a:t>لي</a:t>
            </a:r>
            <a:r>
              <a:rPr lang="ar-JO" sz="4000" b="1" dirty="0" smtClean="0"/>
              <a:t>ات السوق المفتوحة.</a:t>
            </a:r>
            <a:endParaRPr lang="ar-SA" sz="4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228600" y="203775"/>
            <a:ext cx="9372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5- ضبط عمل المؤسسات المالية </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يقوم البنك المركزي عادة بإصدار اللوائح والتعليمات والتوجيهات المنظمة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لعمل البنوك والمؤسسات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المالية وذلك بهدف تحقيق الأهداف التالية:</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أولاً</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حماية الأموال العامة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وخاصة الودائع الشخصية، وذلك لتدعيم ثقة الجمهور في النظام المالي</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ثانياً</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توفير الفرص المتكافئة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للجميع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للاستفادة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الخدمات التي تقدمها المؤسسات المالية.</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04800" y="767952"/>
            <a:ext cx="92202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ثالثاً:</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تنظيم عملية خلق النقود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عتبارها</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أهم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معالم النظم النقدية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رابعاً</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تقديم الدعم للقطاعات التي لم تحظ بال</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هتمام الكاف</a:t>
            </a: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قبل المؤسسات المالية، مثل صغار المزارعين وصغار المستثمرين، والراغبين في شراء المساكن لأول مرة وغيرهم.</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خامساً</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إدارة إصدار أدوات الدين العام</a:t>
            </a:r>
            <a:r>
              <a:rPr kumimoji="0" lang="ar-JO" sz="40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JO" sz="4000" i="0" u="none" strike="noStrike" cap="none" normalizeH="0" dirty="0" smtClean="0">
                <a:ln>
                  <a:noFill/>
                </a:ln>
                <a:solidFill>
                  <a:schemeClr val="tx1"/>
                </a:solidFill>
                <a:effectLst/>
                <a:latin typeface="Arial" pitchFamily="34" charset="0"/>
                <a:ea typeface="Times New Roman" pitchFamily="18" charset="0"/>
                <a:cs typeface="Arial" pitchFamily="34" charset="0"/>
              </a:rPr>
              <a:t>ك</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أذونات الخزانة والسندات الحكومية</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28600" y="609600"/>
            <a:ext cx="92964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أهمية تطبيق الضوابط</a:t>
            </a:r>
            <a:endParaRPr kumimoji="0" lang="en-US" sz="4400" b="1" i="0" u="none" strike="noStrike" cap="none" normalizeH="0" baseline="0" dirty="0" smtClean="0">
              <a:ln>
                <a:noFill/>
              </a:ln>
              <a:solidFill>
                <a:srgbClr val="FF0000"/>
              </a:solidFill>
              <a:effectLst/>
              <a:latin typeface="Arial" pitchFamily="34" charset="0"/>
              <a:cs typeface="Arial" pitchFamily="34" charset="0"/>
            </a:endParaRPr>
          </a:p>
          <a:p>
            <a:pPr marL="0" marR="0" lvl="0" indent="441325" algn="justLow" defTabSz="914400" rtl="1" eaLnBrk="0" fontAlgn="base" latinLnBrk="0" hangingPunct="0">
              <a:lnSpc>
                <a:spcPct val="100000"/>
              </a:lnSpc>
              <a:spcBef>
                <a:spcPct val="0"/>
              </a:spcBef>
              <a:spcAft>
                <a:spcPct val="0"/>
              </a:spcAft>
              <a:buClrTx/>
              <a:buSzTx/>
              <a:buFontTx/>
              <a:buNone/>
              <a:tabLst/>
            </a:pP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أهم مزايا الضوابط هي أنها تسهم في </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زيادة ثقة الجمهور في القطاع المصرفي</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الذي يلتزم بتطبيق هذه الضوابط. كذلك، تلزم قوانين الإفصاح للبنوك التجارية والمؤسسات المالية بالكشف عن جميع المعلومات المحاسبية المتعلقة بالخدمات التي تقدمها لعملائها، وتحسين مستوى الأداء.</a:t>
            </a:r>
            <a:endParaRPr kumimoji="0" lang="ar-SA" sz="4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28600" y="858798"/>
            <a:ext cx="92964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عيوب تطبيق الضوابط</a:t>
            </a:r>
            <a:endParaRPr kumimoji="0" lang="en-US" sz="3600" b="1" i="0" u="none" strike="noStrike" cap="none" normalizeH="0" baseline="0" dirty="0" smtClean="0">
              <a:ln>
                <a:noFill/>
              </a:ln>
              <a:solidFill>
                <a:srgbClr val="FF0000"/>
              </a:solidFill>
              <a:effectLst/>
              <a:latin typeface="Arial" pitchFamily="34" charset="0"/>
              <a:cs typeface="Arial" pitchFamily="34" charset="0"/>
            </a:endParaRPr>
          </a:p>
          <a:p>
            <a:pPr marL="0" marR="0" lvl="0" indent="441325" algn="justLow" defTabSz="914400" rtl="1" eaLnBrk="0" fontAlgn="base" latinLnBrk="0" hangingPunct="0">
              <a:lnSpc>
                <a:spcPct val="100000"/>
              </a:lnSpc>
              <a:spcBef>
                <a:spcPct val="0"/>
              </a:spcBef>
              <a:spcAft>
                <a:spcPct val="0"/>
              </a:spcAft>
              <a:buClrTx/>
              <a:buSzTx/>
              <a:buFontTx/>
              <a:buNone/>
              <a:tabLst/>
            </a:pP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يعتقد البعض أن إلزام المؤسسات المالية </a:t>
            </a:r>
            <a:r>
              <a:rPr kumimoji="0" lang="ar-JO"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التقيد بالضوابط التي تفرضها السلطات النقدية من شانها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زيادة التكلفة على هذه المؤسسات</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وكذلك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تقليل المنافسة </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بالمقارنة مع المؤسسات غير المشمولة بهذه الضوابط. وبالإضافة إلى ذلك، فإن الضوابط والقيود المفروضة على المؤسسات لا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تشجع هذه المؤسسات على الإنفاق في مجال البحث والتطوير لتقديم خدمات جديدة للجمهور</a:t>
            </a:r>
            <a:r>
              <a:rPr kumimoji="0" lang="ar-JO"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SA" sz="3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28600" y="276999"/>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التأمين على الودائع</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تم إنشاء أول مؤسسة فدرالية لتأمين الودائع في الولايات المتحدة في سنة 193</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بعد حدوث أسوأ سلسلة من </a:t>
            </a:r>
            <a:r>
              <a:rPr kumimoji="0" lang="ar-SA" sz="36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36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فلاسات</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شهدتها البنوك في التاريخ الأمريكي، وذلك بإنشاء صناديق التأمين على الودائع من أجل تحقيق هدفين هما : </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أولاً</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حماية مدخرات صغار المودعين،</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ثانياً</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تحقيق ال</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ستقرار</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النظام المصرفي من خلال الحد من الأزمات المصرفية الناتجة عن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ندفاع المودعين بسحب ودائعهم من البنوك التجارية، وبالتالي التسبب في حدوث نقص خطير في السيولة</a:t>
            </a:r>
            <a:r>
              <a:rPr kumimoji="0" lang="ar-JO"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3043</TotalTime>
  <Words>1032</Words>
  <Application>Microsoft Office PowerPoint</Application>
  <PresentationFormat>A4 Paper (210x297 mm)</PresentationFormat>
  <Paragraphs>55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466</cp:revision>
  <dcterms:created xsi:type="dcterms:W3CDTF">2009-10-14T19:14:34Z</dcterms:created>
  <dcterms:modified xsi:type="dcterms:W3CDTF">2012-04-04T10:42:11Z</dcterms:modified>
</cp:coreProperties>
</file>