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257" r:id="rId3"/>
    <p:sldId id="32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2826" y="-109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981200"/>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JO" sz="3700" b="1" dirty="0" smtClean="0">
                <a:solidFill>
                  <a:schemeClr val="accent1">
                    <a:lumMod val="50000"/>
                  </a:schemeClr>
                </a:solidFill>
                <a:latin typeface="AYM Wadiy S_U normal."/>
                <a:cs typeface="Times New Roman" pitchFamily="18" charset="0"/>
              </a:rPr>
              <a:t>ال</a:t>
            </a: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2286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الثانية عشر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47800" y="3657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البنوك المركزية    </a:t>
            </a:r>
          </a:p>
          <a:p>
            <a:pPr eaLnBrk="1" hangingPunct="1"/>
            <a:r>
              <a:rPr lang="ar-SA" sz="3600" b="1" dirty="0" smtClean="0">
                <a:solidFill>
                  <a:srgbClr val="00B050"/>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685800"/>
            <a:ext cx="9372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tabLst>
                <a:tab pos="244475" algn="l"/>
                <a:tab pos="319088" algn="l"/>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ميزانية البنك المركزي</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41325" algn="justLow" defTabSz="914400" rtl="1" eaLnBrk="0" fontAlgn="base" latinLnBrk="0" hangingPunct="0">
              <a:lnSpc>
                <a:spcPct val="100000"/>
              </a:lnSpc>
              <a:spcBef>
                <a:spcPct val="0"/>
              </a:spcBef>
              <a:spcAft>
                <a:spcPct val="0"/>
              </a:spcAft>
              <a:buClrTx/>
              <a:buSzTx/>
              <a:buFontTx/>
              <a:buNone/>
              <a:tabLst>
                <a:tab pos="244475" algn="l"/>
                <a:tab pos="319088" algn="l"/>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يعتبر البنك المركزي هو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المحرك الأساسي لآلية النظام النقدي</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وذلك بحكم الوظائف التي يقوم </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وفي مقدمتها إصدار العملة الوطنية وتنظيم النقد أو إدارة الائتمان. ولنفهم هذه الآلية يجب أولاً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التعرف على ميزانية البنك المركزي</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التي تعكس مبدأ القيد المحاسبي المزدوج بما يحتم تساوي جانب الموجودات (الأصول) مع جانب المطلوبات (الخصوم) زائداً حساب رأس المال.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أي أن</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28600" y="735687"/>
            <a:ext cx="93726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مجموع الأصول = مجموع الخصوم + حقوق الملكية</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a:p>
            <a:pPr marL="0" marR="0" lvl="0" indent="441325" algn="justLow"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Total Assets = Total Liabilities + Equity</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44034" name="Rectangle 2"/>
          <p:cNvSpPr>
            <a:spLocks noChangeArrowheads="1"/>
          </p:cNvSpPr>
          <p:nvPr/>
        </p:nvSpPr>
        <p:spPr bwMode="auto">
          <a:xfrm>
            <a:off x="228600" y="2683639"/>
            <a:ext cx="94488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ويوضح الجدول التالي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موجزاً مبسطاً و</a:t>
            </a:r>
            <a:r>
              <a:rPr kumimoji="0" lang="ar-BH"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فتراضي </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لميزانية البنك المركزي التي تبين مصادر أمواله وأوجه استخدام هذه المصادر، وهي لا تختلف عن ميزانية أي بنك تجاري من حيث مكوناتها التي تشتمل على الموجودات (الأصول أو ال</a:t>
            </a:r>
            <a:r>
              <a:rPr kumimoji="0" lang="ar-BH"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36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ستخدامات</a:t>
            </a:r>
            <a:r>
              <a:rPr kumimoji="0" lang="ar-SA" sz="36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والمطلوبات (الخصوم أو المصادر). </a:t>
            </a:r>
            <a:endParaRPr kumimoji="0" lang="ar-SA" sz="3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609600" y="304800"/>
          <a:ext cx="8991600" cy="5486399"/>
        </p:xfrm>
        <a:graphic>
          <a:graphicData uri="http://schemas.openxmlformats.org/drawingml/2006/table">
            <a:tbl>
              <a:tblPr rtl="1"/>
              <a:tblGrid>
                <a:gridCol w="4621924"/>
                <a:gridCol w="4369676"/>
              </a:tblGrid>
              <a:tr h="447869">
                <a:tc>
                  <a:txBody>
                    <a:bodyPr/>
                    <a:lstStyle/>
                    <a:p>
                      <a:pPr algn="ctr" rtl="1">
                        <a:spcBef>
                          <a:spcPts val="200"/>
                        </a:spcBef>
                        <a:spcAft>
                          <a:spcPts val="400"/>
                        </a:spcAft>
                      </a:pPr>
                      <a:r>
                        <a:rPr lang="ar-SA" sz="2800" b="1" dirty="0">
                          <a:latin typeface="Times New Roman"/>
                          <a:ea typeface="Times New Roman"/>
                        </a:rPr>
                        <a:t>الموجودات (الأصول)</a:t>
                      </a:r>
                      <a:endParaRPr lang="en-US" sz="28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Bef>
                          <a:spcPts val="200"/>
                        </a:spcBef>
                        <a:spcAft>
                          <a:spcPts val="400"/>
                        </a:spcAft>
                      </a:pPr>
                      <a:r>
                        <a:rPr lang="ar-SA" sz="2800" b="1">
                          <a:latin typeface="Times New Roman"/>
                          <a:ea typeface="Times New Roman"/>
                        </a:rPr>
                        <a:t>المطلوبات (الخصوم)</a:t>
                      </a:r>
                      <a:endParaRPr lang="en-US" sz="2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90661">
                <a:tc>
                  <a:txBody>
                    <a:bodyPr/>
                    <a:lstStyle/>
                    <a:p>
                      <a:pPr marL="342900" lvl="0" indent="-342900" algn="justLow" rtl="1">
                        <a:spcBef>
                          <a:spcPts val="200"/>
                        </a:spcBef>
                        <a:spcAft>
                          <a:spcPts val="400"/>
                        </a:spcAft>
                        <a:buFont typeface="+mj-lt"/>
                        <a:buAutoNum type="arabicPeriod"/>
                        <a:tabLst>
                          <a:tab pos="245110" algn="l"/>
                        </a:tabLst>
                      </a:pPr>
                      <a:r>
                        <a:rPr lang="ar-SA" sz="2800" b="1" dirty="0">
                          <a:latin typeface="Times New Roman"/>
                          <a:ea typeface="Times New Roman"/>
                        </a:rPr>
                        <a:t>الموجودات الأجنبية.</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45110" algn="l"/>
                        </a:tabLst>
                      </a:pPr>
                      <a:r>
                        <a:rPr lang="ar-SA" sz="2800" b="1" dirty="0">
                          <a:latin typeface="Times New Roman"/>
                          <a:ea typeface="Times New Roman"/>
                        </a:rPr>
                        <a:t>حقوق على الحكومة.</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45110" algn="l"/>
                        </a:tabLst>
                      </a:pPr>
                      <a:r>
                        <a:rPr lang="ar-SA" sz="2800" b="1" dirty="0">
                          <a:latin typeface="Times New Roman"/>
                          <a:ea typeface="Times New Roman"/>
                        </a:rPr>
                        <a:t>حقوق على البنوك التجارية.</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45110" algn="l"/>
                        </a:tabLst>
                      </a:pPr>
                      <a:r>
                        <a:rPr lang="ar-SA" sz="2800" b="1" dirty="0">
                          <a:latin typeface="Times New Roman"/>
                          <a:ea typeface="Times New Roman"/>
                        </a:rPr>
                        <a:t>حقوق على المؤسسات التجارية الأخرى.</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45110" algn="l"/>
                        </a:tabLst>
                      </a:pPr>
                      <a:r>
                        <a:rPr lang="ar-SA" sz="2800" b="1" dirty="0">
                          <a:latin typeface="Times New Roman"/>
                          <a:ea typeface="Times New Roman"/>
                        </a:rPr>
                        <a:t>موجودات أخرى.</a:t>
                      </a:r>
                      <a:endParaRPr lang="en-US" sz="28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Low" rtl="1">
                        <a:spcBef>
                          <a:spcPts val="200"/>
                        </a:spcBef>
                        <a:spcAft>
                          <a:spcPts val="400"/>
                        </a:spcAft>
                        <a:buFont typeface="+mj-lt"/>
                        <a:buAutoNum type="arabicPeriod"/>
                        <a:tabLst>
                          <a:tab pos="282575" algn="l"/>
                        </a:tabLst>
                      </a:pPr>
                      <a:r>
                        <a:rPr lang="ar-SA" sz="2800" b="1" dirty="0" err="1">
                          <a:latin typeface="Times New Roman"/>
                          <a:ea typeface="Times New Roman"/>
                        </a:rPr>
                        <a:t>الاحتياطيات</a:t>
                      </a:r>
                      <a:r>
                        <a:rPr lang="ar-SA" sz="2800" b="1" dirty="0">
                          <a:latin typeface="Times New Roman"/>
                          <a:ea typeface="Times New Roman"/>
                        </a:rPr>
                        <a:t> النقدية:</a:t>
                      </a:r>
                      <a:endParaRPr lang="en-US" sz="2800" b="1" dirty="0">
                        <a:latin typeface="Times New Roman"/>
                        <a:ea typeface="Times New Roman"/>
                      </a:endParaRPr>
                    </a:p>
                    <a:p>
                      <a:pPr marL="742950" lvl="1" indent="-285750" algn="justLow" rtl="1">
                        <a:spcBef>
                          <a:spcPts val="200"/>
                        </a:spcBef>
                        <a:spcAft>
                          <a:spcPts val="400"/>
                        </a:spcAft>
                        <a:buFont typeface="Wingdings"/>
                        <a:buChar char=""/>
                        <a:tabLst>
                          <a:tab pos="620395" algn="l"/>
                        </a:tabLst>
                      </a:pPr>
                      <a:r>
                        <a:rPr lang="ar-SA" sz="2800" b="1" dirty="0">
                          <a:latin typeface="Times New Roman"/>
                          <a:ea typeface="Times New Roman"/>
                        </a:rPr>
                        <a:t>عملة في التداول.</a:t>
                      </a:r>
                      <a:endParaRPr lang="en-US" sz="2800" b="1" dirty="0">
                        <a:latin typeface="Times New Roman"/>
                        <a:ea typeface="Times New Roman"/>
                      </a:endParaRPr>
                    </a:p>
                    <a:p>
                      <a:pPr marL="742950" lvl="1" indent="-285750" algn="justLow" rtl="1">
                        <a:spcBef>
                          <a:spcPts val="200"/>
                        </a:spcBef>
                        <a:spcAft>
                          <a:spcPts val="400"/>
                        </a:spcAft>
                        <a:buFont typeface="Wingdings"/>
                        <a:buChar char=""/>
                        <a:tabLst>
                          <a:tab pos="620395" algn="l"/>
                        </a:tabLst>
                      </a:pPr>
                      <a:r>
                        <a:rPr lang="ar-SA" sz="2800" b="1" dirty="0">
                          <a:latin typeface="Times New Roman"/>
                          <a:ea typeface="Times New Roman"/>
                        </a:rPr>
                        <a:t>ودائع البنوك التجارية.</a:t>
                      </a:r>
                      <a:endParaRPr lang="en-US" sz="2800" b="1" dirty="0">
                        <a:latin typeface="Times New Roman"/>
                        <a:ea typeface="Times New Roman"/>
                      </a:endParaRPr>
                    </a:p>
                    <a:p>
                      <a:pPr marL="742950" lvl="1" indent="-285750" algn="justLow" rtl="1">
                        <a:spcBef>
                          <a:spcPts val="200"/>
                        </a:spcBef>
                        <a:spcAft>
                          <a:spcPts val="400"/>
                        </a:spcAft>
                        <a:buFont typeface="Wingdings"/>
                        <a:buChar char=""/>
                        <a:tabLst>
                          <a:tab pos="620395" algn="l"/>
                        </a:tabLst>
                      </a:pPr>
                      <a:r>
                        <a:rPr lang="ar-SA" sz="2800" b="1" dirty="0">
                          <a:latin typeface="Times New Roman"/>
                          <a:ea typeface="Times New Roman"/>
                        </a:rPr>
                        <a:t>ودائع المؤسسات المالية الأخرى.</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82575" algn="l"/>
                        </a:tabLst>
                      </a:pPr>
                      <a:r>
                        <a:rPr lang="ar-SA" sz="2800" b="1" dirty="0">
                          <a:latin typeface="Times New Roman"/>
                          <a:ea typeface="Times New Roman"/>
                        </a:rPr>
                        <a:t>الودائع الحكومية.</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82575" algn="l"/>
                        </a:tabLst>
                      </a:pPr>
                      <a:r>
                        <a:rPr lang="ar-SA" sz="2800" b="1" dirty="0">
                          <a:latin typeface="Times New Roman"/>
                          <a:ea typeface="Times New Roman"/>
                        </a:rPr>
                        <a:t>المطلوبات الأجنبية.</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82575" algn="l"/>
                        </a:tabLst>
                      </a:pPr>
                      <a:r>
                        <a:rPr lang="ar-SA" sz="2800" b="1" dirty="0">
                          <a:latin typeface="Times New Roman"/>
                          <a:ea typeface="Times New Roman"/>
                        </a:rPr>
                        <a:t>حسابات رأس المال.</a:t>
                      </a:r>
                      <a:endParaRPr lang="en-US" sz="2800" b="1" dirty="0">
                        <a:latin typeface="Times New Roman"/>
                        <a:ea typeface="Times New Roman"/>
                      </a:endParaRPr>
                    </a:p>
                    <a:p>
                      <a:pPr marL="342900" lvl="0" indent="-342900" algn="justLow" rtl="1">
                        <a:spcBef>
                          <a:spcPts val="200"/>
                        </a:spcBef>
                        <a:spcAft>
                          <a:spcPts val="400"/>
                        </a:spcAft>
                        <a:buFont typeface="+mj-lt"/>
                        <a:buAutoNum type="arabicPeriod"/>
                        <a:tabLst>
                          <a:tab pos="282575" algn="l"/>
                        </a:tabLst>
                      </a:pPr>
                      <a:r>
                        <a:rPr lang="ar-SA" sz="2800" b="1" dirty="0">
                          <a:latin typeface="Times New Roman"/>
                          <a:ea typeface="Times New Roman"/>
                        </a:rPr>
                        <a:t>مطلوبات أخرى.</a:t>
                      </a:r>
                      <a:endParaRPr lang="en-US" sz="28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869">
                <a:tc>
                  <a:txBody>
                    <a:bodyPr/>
                    <a:lstStyle/>
                    <a:p>
                      <a:pPr marL="16510" algn="ctr" rtl="1">
                        <a:spcBef>
                          <a:spcPts val="200"/>
                        </a:spcBef>
                        <a:spcAft>
                          <a:spcPts val="400"/>
                        </a:spcAft>
                      </a:pPr>
                      <a:r>
                        <a:rPr lang="ar-SA" sz="2800" b="1">
                          <a:latin typeface="Times New Roman"/>
                          <a:ea typeface="Times New Roman"/>
                        </a:rPr>
                        <a:t>المجموع</a:t>
                      </a:r>
                      <a:endParaRPr lang="en-US" sz="2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ctr" rtl="1">
                        <a:spcBef>
                          <a:spcPts val="200"/>
                        </a:spcBef>
                        <a:spcAft>
                          <a:spcPts val="400"/>
                        </a:spcAft>
                      </a:pPr>
                      <a:r>
                        <a:rPr lang="ar-SA" sz="2800" b="1" dirty="0">
                          <a:latin typeface="Times New Roman"/>
                          <a:ea typeface="Times New Roman"/>
                        </a:rPr>
                        <a:t>المجموع</a:t>
                      </a:r>
                      <a:endParaRPr lang="en-US" sz="28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228600" y="567154"/>
            <a:ext cx="9448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1325"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ختلاف الأساسي </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بين ميزانية البنك المركزي وميزانية أي بنك تجاري، أو أي مؤسسة مالية أخرى يتمثل في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المكونات الرئيسية لكل من الموجودات والمطلوبات</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وخاصة فيما يتعلق بالاحتياطيات النقدية وأثرها على عرض النقود والسيولة المحلية، بالإضافة إلى مستحقات البنك المركزي على الحكومة بحكم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كونه وكيلها المالي</a:t>
            </a:r>
            <a:r>
              <a:rPr kumimoji="0" lang="ar-JO"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304800" y="682824"/>
            <a:ext cx="92202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البنك المركزي وسلامة النظام المصرفي</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تعتبر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الأزمات المالية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وما يتبعها من انهيارات في البنوك من أهم المشاكل التي تهدد استقرار النظام المصرفي في الدول المتقدمة والنامية على حد سواء. وقد زادت خطورة هذه الأزمات في الفترة الأخيرة، حيث تحولت إلى ظواهر مالية متكررة الحدوث، كما زادت أحجام الخسائر المرتبطة بها إلى حد يفوق تصور المراقبين حول العالم</a:t>
            </a:r>
            <a:r>
              <a:rPr kumimoji="0" lang="en-US" sz="4000" i="0" u="none" strike="noStrike" cap="none" normalizeH="0" baseline="0" dirty="0" smtClean="0">
                <a:ln>
                  <a:noFill/>
                </a:ln>
                <a:solidFill>
                  <a:schemeClr val="tx1"/>
                </a:solidFill>
                <a:effectLst/>
                <a:latin typeface="Arial" pitchFamily="34" charset="0"/>
                <a:cs typeface="Arial" pitchFamily="34" charset="0"/>
              </a:rPr>
              <a:t> </a:t>
            </a:r>
            <a:r>
              <a:rPr kumimoji="0" lang="ar-JO" sz="4000" i="0" u="none" strike="noStrike" cap="none" normalizeH="0" baseline="0" dirty="0" smtClean="0">
                <a:ln>
                  <a:noFill/>
                </a:ln>
                <a:solidFill>
                  <a:schemeClr val="tx1"/>
                </a:solidFill>
                <a:effectLst/>
                <a:latin typeface="Arial" pitchFamily="34" charset="0"/>
                <a:cs typeface="Arial" pitchFamily="34" charset="0"/>
              </a:rPr>
              <a:t>.</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228600" y="533400"/>
            <a:ext cx="94488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الاختيار السيئ  </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يحدث الاختيار السيئ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Adverse selection</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عندما يقع الاختيار على المشروعات أو العملاء الأكثر عرضة للفشل والخسارة وعدم القدرة على السداد، أي المقترضين ذوي المخاطر العالية. فالبنك يتلقى طلبات للتمويل من مستثمرين لديهم مشروعات مدروسة يتوقعون منها عائداً مجزياً وتنطوي على مخاطر عادية، كما يتلقون طلبات من مستثمرين آخرين غير متيقنين من جدوى مشروعاتهم التي يرغبون في تمويلها أو تنطوي مشروعاتهم على درجة عالية من المخاطر</a:t>
            </a:r>
            <a:r>
              <a:rPr kumimoji="0" lang="en-US" sz="36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228600" y="307776"/>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المغامرة ألا أخلاقية</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تحدث مشكلة المغامرة ألا أخلاقية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Moral Hazard</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نتيجة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لعدم التكافؤ </a:t>
            </a:r>
            <a:r>
              <a:rPr kumimoji="0" lang="ar-SA"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المعلوماتي</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حول مستقبل سلوك أطراف التعاقد، حيث يتمكن أحد الطرفين من تحميل الطرف الآخر بتكاليف سلوكه غير الأمين أو المخالف لما تم الاتفاق عليه في العقد. وتحدث هذه المشكلة بعد إبرام العقد، حيث يواجه البنك مخاطر إقدام المستثمر على استخدام القرض في أنشطة ذات مخاطر عالية غير المتفق عليها في العقد والتي تحددت على أساسها المخاطر المرتبطة </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سعر الفائدة. </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304800" y="838200"/>
            <a:ext cx="9372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Times New Roman" pitchFamily="18" charset="0"/>
              </a:rPr>
              <a:t>أهم </a:t>
            </a: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Times New Roman" pitchFamily="18" charset="0"/>
              </a:rPr>
              <a:t>مسببات</a:t>
            </a:r>
            <a:r>
              <a:rPr kumimoji="0" lang="en-US" sz="4400" b="1" i="0" u="none" strike="noStrike" cap="none" normalizeH="0" baseline="0" dirty="0" smtClean="0">
                <a:ln>
                  <a:noFill/>
                </a:ln>
                <a:solidFill>
                  <a:srgbClr val="FF0000"/>
                </a:solidFill>
                <a:effectLst/>
                <a:latin typeface="Arial" pitchFamily="34" charset="0"/>
                <a:ea typeface="Times New Roman" pitchFamily="18" charset="0"/>
                <a:cs typeface="Times New Roman" pitchFamily="18" charset="0"/>
              </a:rPr>
              <a:t>\</a:t>
            </a: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Times New Roman" pitchFamily="18" charset="0"/>
              </a:rPr>
              <a:t>معالم </a:t>
            </a: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Times New Roman" pitchFamily="18" charset="0"/>
              </a:rPr>
              <a:t>الأزمات المالية والمصرفية</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ارتفاع معدلات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الفائدة</a:t>
            </a:r>
            <a:endParaRPr kumimoji="0" lang="en-US" sz="4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 زيادة عدم التيقن</a:t>
            </a:r>
            <a:endParaRPr kumimoji="0" lang="en-US" sz="4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3- تدهور القيمة الصافية</a:t>
            </a:r>
            <a:endParaRPr kumimoji="0" lang="en-US" sz="4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4- انهيار سوق الأسهم </a:t>
            </a:r>
            <a:endParaRPr kumimoji="0" lang="en-US" sz="4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5- التدهور المفاجئ لسعر الصرف </a:t>
            </a:r>
            <a:endParaRPr kumimoji="0" lang="ar-SA"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762000"/>
            <a:ext cx="9372600" cy="4401205"/>
          </a:xfrm>
          <a:prstGeom prst="rect">
            <a:avLst/>
          </a:prstGeom>
        </p:spPr>
        <p:txBody>
          <a:bodyPr wrap="square">
            <a:spAutoFit/>
          </a:bodyPr>
          <a:lstStyle/>
          <a:p>
            <a:pPr algn="just"/>
            <a:r>
              <a:rPr lang="ar-SA" sz="4000" dirty="0" smtClean="0"/>
              <a:t>       إن </a:t>
            </a:r>
            <a:r>
              <a:rPr lang="ar-SA" sz="4000" b="1" dirty="0" smtClean="0"/>
              <a:t>ظهور بوادر الأز</a:t>
            </a:r>
            <a:r>
              <a:rPr lang="ar-SA" sz="4000" dirty="0" smtClean="0"/>
              <a:t>مة المالية في بعض البنوك يؤدي إلى </a:t>
            </a:r>
            <a:r>
              <a:rPr lang="ar-SA" sz="4000" b="1" dirty="0" smtClean="0"/>
              <a:t>تسارع  المودعين إلى سحب أموالهم </a:t>
            </a:r>
            <a:r>
              <a:rPr lang="ar-SA" sz="4000" dirty="0" smtClean="0"/>
              <a:t>من البنوك. ولا تقتصر عمليات السحب في هذه الحالة على البنوك التي تعاني من العسر المالي بل تتعدى ذلك بمرور الوقت لتعم جميع البنوك، وذلك بسبب عدم قدرة المودعين على الحصول المعلومات الصحيحة التي تمكنهم من التمييز بين البنوك المتعسرة وغير المتعسرة. </a:t>
            </a:r>
            <a:endParaRPr lang="ar-SA"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304800" y="609600"/>
            <a:ext cx="9372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إجراءات تنظيم العمل المصرفي</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رأينا كيف يؤثر عدم التكافؤ </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المعلوماتي</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من خلال كل من الاختيار السيئ والمجازفة ألا أخلاقية إلى تدني كفاءة النظام المصرفي. ومنه توجب معرفة الإجراءات التي يتخذها البنك المركزي تنظيم العمل المصرفي التي تهدف في النهاية إلى تأمين سلامة النظام المصرفي </a:t>
            </a:r>
            <a:r>
              <a:rPr kumimoji="0" lang="ar-SA" sz="400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و</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رفع كفاءة أداءه، من خلال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إيجاد الحلول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لمشكلتي الاختيار السيئ والمجازفة ألا أخلاقية. </a:t>
            </a:r>
            <a:endParaRPr kumimoji="0" lang="ar-SA"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52400"/>
            <a:ext cx="9220200" cy="5786199"/>
          </a:xfrm>
          <a:prstGeom prst="rect">
            <a:avLst/>
          </a:prstGeom>
        </p:spPr>
        <p:txBody>
          <a:bodyPr wrap="square">
            <a:spAutoFit/>
          </a:bodyPr>
          <a:lstStyle/>
          <a:p>
            <a:r>
              <a:rPr lang="ar-SA" sz="4400" b="1" dirty="0" smtClean="0"/>
              <a:t>أولا: الشبكة الحكومية للسلامة</a:t>
            </a:r>
          </a:p>
          <a:p>
            <a:r>
              <a:rPr lang="ar-SA" sz="4400" dirty="0" smtClean="0"/>
              <a:t>         و فيها :</a:t>
            </a:r>
          </a:p>
          <a:p>
            <a:r>
              <a:rPr lang="ar-SA" sz="4400" dirty="0" smtClean="0"/>
              <a:t>1 - تأمين الودائع</a:t>
            </a:r>
          </a:p>
          <a:p>
            <a:r>
              <a:rPr lang="ar-SA" sz="4400" dirty="0" smtClean="0"/>
              <a:t>2- الدعم المالي</a:t>
            </a:r>
          </a:p>
          <a:p>
            <a:r>
              <a:rPr lang="ar-SA" sz="4400" b="1" dirty="0" smtClean="0"/>
              <a:t>ثانيا : ضوابط على الأصول و رأسمال </a:t>
            </a:r>
          </a:p>
          <a:p>
            <a:r>
              <a:rPr lang="ar-SA" sz="4400" b="1" dirty="0" smtClean="0"/>
              <a:t>ثالثا: الترخيص </a:t>
            </a:r>
            <a:r>
              <a:rPr lang="ar-SA" sz="4400" b="1" dirty="0" smtClean="0"/>
              <a:t>والملاءة </a:t>
            </a:r>
            <a:endParaRPr lang="ar-SA" sz="4400" b="1" dirty="0" smtClean="0"/>
          </a:p>
          <a:p>
            <a:r>
              <a:rPr lang="ar-SA" sz="4400" b="1" dirty="0" smtClean="0"/>
              <a:t>رابعا: متطلبات الإفصاح</a:t>
            </a:r>
          </a:p>
          <a:p>
            <a:r>
              <a:rPr lang="ar-SA" sz="4400" b="1" dirty="0" smtClean="0"/>
              <a:t>خامسا: الإجراءات الفورية للتصحيح</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228600" y="841176"/>
            <a:ext cx="9448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استقلالية البنك المركزي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lvl="0" algn="justLow" eaLnBrk="0" hangingPunct="0"/>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أدت التطورات الاقتصادية العالمية في النصف الأول من القرن العشرين</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التي أشرنا إليها سابقاً، والظروف الاقتصادية السائدة في الأقطار المختلفة، ولاسيما في الأقطار النامية التي ما زالت معظمها تعاني من تخلف أنظمتها المصرفية والنقدية،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إلى تنامي الدور الحكومي في تحديد اتجاهات السياسة</a:t>
            </a:r>
            <a:r>
              <a:rPr kumimoji="0" lang="ar-JO"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990600"/>
            <a:ext cx="9372600" cy="3785652"/>
          </a:xfrm>
          <a:prstGeom prst="rect">
            <a:avLst/>
          </a:prstGeom>
        </p:spPr>
        <p:txBody>
          <a:bodyPr wrap="square">
            <a:spAutoFit/>
          </a:bodyPr>
          <a:lstStyle/>
          <a:p>
            <a:pPr algn="just"/>
            <a:r>
              <a:rPr lang="ar-SA" sz="4800" dirty="0" smtClean="0">
                <a:ea typeface="Times New Roman" pitchFamily="18" charset="0"/>
              </a:rPr>
              <a:t>فبرزت الحاجة إلى </a:t>
            </a:r>
            <a:r>
              <a:rPr lang="ar-SA" sz="4800" b="1" dirty="0" smtClean="0">
                <a:ea typeface="Times New Roman" pitchFamily="18" charset="0"/>
              </a:rPr>
              <a:t>ضرورة التنسيق بين السياستين المالية والنقدية</a:t>
            </a:r>
            <a:r>
              <a:rPr lang="ar-SA" sz="4800" dirty="0" smtClean="0">
                <a:ea typeface="Times New Roman" pitchFamily="18" charset="0"/>
              </a:rPr>
              <a:t> وذلك بسبب الطبيعة المعقدة للمشكلات النقدية المتشابكة التي يواجهها أي قطر في الوقت الحاضر في بيئة اقتصادية متغيرة.</a:t>
            </a:r>
            <a:endParaRPr lang="ar-SA" sz="4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09600"/>
            <a:ext cx="9372600" cy="4524315"/>
          </a:xfrm>
          <a:prstGeom prst="rect">
            <a:avLst/>
          </a:prstGeom>
        </p:spPr>
        <p:txBody>
          <a:bodyPr wrap="square">
            <a:spAutoFit/>
          </a:bodyPr>
          <a:lstStyle/>
          <a:p>
            <a:pPr lvl="0" algn="justLow" eaLnBrk="0" hangingPunct="0"/>
            <a:r>
              <a:rPr lang="ar-SA" sz="3600" dirty="0" smtClean="0">
                <a:ea typeface="Times New Roman" pitchFamily="18" charset="0"/>
              </a:rPr>
              <a:t>لذلك، فمن الواجب أن تعتمد العلاقة بين وزارة المالية والبنك المركزي على التنسيق المتبادل بين سياستيهما المالية والنقدية، وهو شرط ضروري لإدارة الشئون المالية والنقدية للدولة على أسس سليمة. وبعبارة أخرى، </a:t>
            </a:r>
            <a:r>
              <a:rPr lang="ar-SA" sz="3600" b="1" dirty="0" smtClean="0">
                <a:ea typeface="Times New Roman" pitchFamily="18" charset="0"/>
              </a:rPr>
              <a:t>فإن الاستقلالية التامة للبنك المركزي عن الحكومة ربما كانت مسألة غير واقعية</a:t>
            </a:r>
            <a:r>
              <a:rPr lang="ar-SA" sz="3600" dirty="0" smtClean="0">
                <a:ea typeface="Times New Roman" pitchFamily="18" charset="0"/>
              </a:rPr>
              <a:t>، كما أن </a:t>
            </a:r>
            <a:r>
              <a:rPr lang="ar-SA" sz="3600" b="1" dirty="0" smtClean="0">
                <a:ea typeface="Times New Roman" pitchFamily="18" charset="0"/>
              </a:rPr>
              <a:t>إلحاق البنك المركزي بوزارة المالية من شأنه حرمان البنك من ممارسة دوره المهم في توجيه النظام النقدي والائتماني </a:t>
            </a:r>
            <a:r>
              <a:rPr lang="ar-SA" sz="3600" dirty="0" smtClean="0">
                <a:ea typeface="Times New Roman" pitchFamily="18" charset="0"/>
              </a:rPr>
              <a:t>للاقتصاد القومي بما يخدم أهداف السياسة الاقتصادية للدولة.</a:t>
            </a:r>
            <a:endParaRPr lang="ar-SA" sz="36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3037</TotalTime>
  <Words>819</Words>
  <Application>Microsoft Office PowerPoint</Application>
  <PresentationFormat>A4 Paper (210x297 mm)</PresentationFormat>
  <Paragraphs>64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460</cp:revision>
  <dcterms:created xsi:type="dcterms:W3CDTF">2009-10-14T19:14:34Z</dcterms:created>
  <dcterms:modified xsi:type="dcterms:W3CDTF">2012-04-04T10:51:41Z</dcterms:modified>
</cp:coreProperties>
</file>