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0" r:id="rId2"/>
    <p:sldId id="257" r:id="rId3"/>
    <p:sldId id="301" r:id="rId4"/>
    <p:sldId id="302" r:id="rId5"/>
    <p:sldId id="303" r:id="rId6"/>
    <p:sldId id="304" r:id="rId7"/>
    <p:sldId id="305" r:id="rId8"/>
    <p:sldId id="306" r:id="rId9"/>
    <p:sldId id="307" r:id="rId10"/>
    <p:sldId id="308" r:id="rId11"/>
    <p:sldId id="309" r:id="rId12"/>
    <p:sldId id="329" r:id="rId13"/>
    <p:sldId id="311" r:id="rId14"/>
    <p:sldId id="312" r:id="rId15"/>
    <p:sldId id="313" r:id="rId16"/>
    <p:sldId id="314" r:id="rId17"/>
    <p:sldId id="315" r:id="rId18"/>
    <p:sldId id="316" r:id="rId19"/>
    <p:sldId id="319" r:id="rId20"/>
    <p:sldId id="320" r:id="rId21"/>
    <p:sldId id="321" r:id="rId22"/>
    <p:sldId id="322" r:id="rId23"/>
    <p:sldId id="323" r:id="rId24"/>
    <p:sldId id="324" r:id="rId25"/>
    <p:sldId id="325" r:id="rId26"/>
    <p:sldId id="326" r:id="rId27"/>
    <p:sldId id="327"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JO" sz="3700" b="1" dirty="0" smtClean="0">
                <a:solidFill>
                  <a:schemeClr val="accent1">
                    <a:lumMod val="50000"/>
                  </a:schemeClr>
                </a:solidFill>
                <a:latin typeface="AYM Wadiy S_U normal."/>
                <a:cs typeface="Times New Roman" pitchFamily="18" charset="0"/>
              </a:rPr>
              <a:t>ال</a:t>
            </a: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r>
              <a:rPr lang="ar-SA" sz="3700" b="1" dirty="0" smtClean="0">
                <a:solidFill>
                  <a:schemeClr val="accent1">
                    <a:lumMod val="50000"/>
                  </a:schemeClr>
                </a:solidFill>
                <a:latin typeface="AYM Wadiy S_U normal."/>
                <a:cs typeface="Times New Roman" pitchFamily="18" charset="0"/>
              </a:rPr>
              <a:t> </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2286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الثالثة عشر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838200" y="3657600"/>
            <a:ext cx="81534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النقود والبنوك في المعاملات الدولية     </a:t>
            </a:r>
          </a:p>
          <a:p>
            <a:pPr eaLnBrk="1" hangingPunct="1"/>
            <a:r>
              <a:rPr lang="ar-SA" sz="3600" b="1" dirty="0" smtClean="0">
                <a:solidFill>
                  <a:srgbClr val="00B050"/>
                </a:solidFill>
                <a:cs typeface="Arial" pitchFamily="34" charset="0"/>
              </a:rPr>
              <a:t>الفصل الثامن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2400" y="381000"/>
            <a:ext cx="9448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a:t>
            </a:r>
            <a:r>
              <a:rPr kumimoji="0" lang="en-US"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النقود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الدولية</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مقدمة</a:t>
            </a:r>
            <a:endParaRPr kumimoji="0" lang="ar-SA" sz="4000" b="1" i="0" u="none" strike="noStrike" cap="none" normalizeH="0" baseline="0" dirty="0" smtClean="0">
              <a:ln>
                <a:noFill/>
              </a:ln>
              <a:solidFill>
                <a:srgbClr val="FF0000"/>
              </a:solidFill>
              <a:effectLst/>
              <a:latin typeface="Arial" pitchFamily="34" charset="0"/>
              <a:cs typeface="Arial" pitchFamily="34" charset="0"/>
            </a:endParaRPr>
          </a:p>
        </p:txBody>
      </p:sp>
      <p:sp>
        <p:nvSpPr>
          <p:cNvPr id="3" name="مستطيل 2"/>
          <p:cNvSpPr/>
          <p:nvPr/>
        </p:nvSpPr>
        <p:spPr>
          <a:xfrm>
            <a:off x="381000" y="1905000"/>
            <a:ext cx="9144000" cy="3170099"/>
          </a:xfrm>
          <a:prstGeom prst="rect">
            <a:avLst/>
          </a:prstGeom>
        </p:spPr>
        <p:txBody>
          <a:bodyPr wrap="square">
            <a:spAutoFit/>
          </a:bodyPr>
          <a:lstStyle/>
          <a:p>
            <a:pPr algn="just"/>
            <a:r>
              <a:rPr lang="ar-SA" sz="4000" dirty="0" smtClean="0"/>
              <a:t>        في التعامل الدولي لابد في النهاية من </a:t>
            </a:r>
            <a:r>
              <a:rPr lang="ar-SA" sz="4000" b="1" dirty="0" smtClean="0"/>
              <a:t>تحويل عملة</a:t>
            </a:r>
            <a:r>
              <a:rPr lang="ar-SA" sz="4000" dirty="0" smtClean="0"/>
              <a:t> أحد الدولتين طرفي التعامل إلى عملة الدولة الأخرى.  فالمصدرون، في أي بلد، قد يقبلون بعملة البلد المستورد، لكنهم يحتاجون في النهاية إلى تحويلها إلى عملتهم المحلية </a:t>
            </a:r>
            <a:r>
              <a:rPr lang="ar-JO" sz="4000" b="1" dirty="0" smtClean="0"/>
              <a:t>من لأجل أن تدخل التداول </a:t>
            </a:r>
            <a:r>
              <a:rPr lang="ar-JO" sz="4000" dirty="0" smtClean="0"/>
              <a:t>محلياَ.</a:t>
            </a:r>
            <a:endParaRPr lang="ar-SA"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448800" cy="5262979"/>
          </a:xfrm>
          <a:prstGeom prst="rect">
            <a:avLst/>
          </a:prstGeom>
        </p:spPr>
        <p:txBody>
          <a:bodyPr wrap="square">
            <a:spAutoFit/>
          </a:bodyPr>
          <a:lstStyle/>
          <a:p>
            <a:pPr algn="just"/>
            <a:r>
              <a:rPr lang="ar-SA" sz="4000" b="1" dirty="0" smtClean="0"/>
              <a:t>        </a:t>
            </a:r>
            <a:r>
              <a:rPr lang="ar-SA" sz="3200" dirty="0" smtClean="0"/>
              <a:t>يتم التحويل من عملة إلى أخرى عادة عن طريق البنوك التجارية المنتشرة في عواصم الدول. </a:t>
            </a:r>
            <a:endParaRPr lang="ar-JO" sz="3200" dirty="0" smtClean="0"/>
          </a:p>
          <a:p>
            <a:pPr algn="just"/>
            <a:endParaRPr lang="ar-JO" sz="3200" dirty="0" smtClean="0"/>
          </a:p>
          <a:p>
            <a:pPr marL="742950" indent="-742950" algn="just">
              <a:buAutoNum type="arabicPeriod"/>
            </a:pPr>
            <a:r>
              <a:rPr lang="ar-JO" sz="3200" dirty="0" smtClean="0"/>
              <a:t>تقدم معظم البنوك خدمة تبديل العملة مباشرة.</a:t>
            </a:r>
          </a:p>
          <a:p>
            <a:pPr marL="742950" indent="-742950" algn="just">
              <a:buAutoNum type="arabicPeriod"/>
            </a:pPr>
            <a:r>
              <a:rPr lang="ar-JO" sz="3200" dirty="0" smtClean="0"/>
              <a:t>ت</a:t>
            </a:r>
            <a:r>
              <a:rPr lang="ar-SA" sz="3200" dirty="0" smtClean="0"/>
              <a:t>وزع </a:t>
            </a:r>
            <a:r>
              <a:rPr lang="ar-JO" sz="3200" dirty="0" smtClean="0"/>
              <a:t>البنوك </a:t>
            </a:r>
            <a:r>
              <a:rPr lang="ar-SA" sz="3200" dirty="0" smtClean="0"/>
              <a:t>الأرصدة </a:t>
            </a:r>
            <a:r>
              <a:rPr lang="ar-SA" sz="3200" dirty="0" smtClean="0"/>
              <a:t>النقدية المتاحة لها على محافظ للاستثمار تضم ودائع بالعملات الأجنبية، لتحقيق العائد عليها من خلال الفروق السعرية بين سعر الشراء وسعر البيع، أومن خلال المضاربة، حيث تشتري العملة الأجنبية في الأسواق المحلية أو العالمية لتبيعها مرة ثانية لعملائها محلياً أو في أسو</a:t>
            </a:r>
            <a:r>
              <a:rPr lang="ar-BH" sz="3200" dirty="0" smtClean="0"/>
              <a:t>ا</a:t>
            </a:r>
            <a:r>
              <a:rPr lang="ar-SA" sz="3200" dirty="0" smtClean="0"/>
              <a:t>ق الصرف العالمية، عندما ترتفع أسعارها.</a:t>
            </a:r>
            <a:r>
              <a:rPr lang="ar-SA" sz="4000" b="1" dirty="0" smtClean="0"/>
              <a:t> </a:t>
            </a:r>
            <a:endParaRPr lang="ar-SA" sz="4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295400"/>
            <a:ext cx="9372600" cy="3785652"/>
          </a:xfrm>
          <a:prstGeom prst="rect">
            <a:avLst/>
          </a:prstGeom>
        </p:spPr>
        <p:txBody>
          <a:bodyPr wrap="square">
            <a:spAutoFit/>
          </a:bodyPr>
          <a:lstStyle/>
          <a:p>
            <a:pPr algn="just"/>
            <a:r>
              <a:rPr lang="ar-SA" sz="4000" dirty="0" smtClean="0"/>
              <a:t>تعرف </a:t>
            </a:r>
            <a:r>
              <a:rPr lang="ar-BH" sz="4000" dirty="0" smtClean="0"/>
              <a:t>أسواق الصرف</a:t>
            </a:r>
            <a:r>
              <a:rPr lang="ar-SA" sz="4000" dirty="0" smtClean="0"/>
              <a:t> على أنها أسوق يتم فيها التبادل في العملات المتداولة عالمياً. وليس لسوق الصرف العالمي من وجود مكاني أو زماني محدد، وإنما يتحقق وجوده بتعامل مجموعة من البنوك في شراء وبيع العملات يومياً وعلى مدار ساعات الليل والنهار، ويتسع نطاق هذه المعاملات ليشمل جميع أرجاء العالم،</a:t>
            </a:r>
            <a:endParaRPr lang="ar-SA" sz="4000" dirty="0"/>
          </a:p>
        </p:txBody>
      </p:sp>
      <p:sp>
        <p:nvSpPr>
          <p:cNvPr id="20481" name="Rectangle 1"/>
          <p:cNvSpPr>
            <a:spLocks noChangeArrowheads="1"/>
          </p:cNvSpPr>
          <p:nvPr/>
        </p:nvSpPr>
        <p:spPr bwMode="auto">
          <a:xfrm>
            <a:off x="3352800" y="457200"/>
            <a:ext cx="617917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أسواق الصرف</a:t>
            </a:r>
            <a:endParaRPr kumimoji="0" lang="ar-SA" sz="4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28600" y="612576"/>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بفضل توفر التقنيات الحديثة للمعلومات والاتصالات. وتتحقق المنافسة التامة في هذه السوق نسبة لوجود الأعداد الكبيرة من المشاركين فيها وعدم قدرة أي مشارك بمفرده على التأثير على الأسعار، وكذلك حرية الدخول إلى السوق والخروج منها دون قيود أو تكلفه مانعه، كما أن المعلومات متوفرة باستمرار لجميع المشاركين بفضل تطور وسائل الاتصالات الحديثة بما لا يدع مجالاً لأي تباينات في أسعار صرف العملة الواحدة  بين العواصم الكبيرة في العالم.</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1938992"/>
          </a:xfrm>
          <a:prstGeom prst="rect">
            <a:avLst/>
          </a:prstGeom>
        </p:spPr>
        <p:txBody>
          <a:bodyPr wrap="square">
            <a:spAutoFit/>
          </a:bodyPr>
          <a:lstStyle/>
          <a:p>
            <a:r>
              <a:rPr lang="ar-JO" sz="4000" b="1" dirty="0" smtClean="0">
                <a:solidFill>
                  <a:srgbClr val="FF0000"/>
                </a:solidFill>
              </a:rPr>
              <a:t>أهم </a:t>
            </a:r>
            <a:r>
              <a:rPr lang="ar-SA" sz="4000" b="1" dirty="0" smtClean="0">
                <a:solidFill>
                  <a:srgbClr val="FF0000"/>
                </a:solidFill>
              </a:rPr>
              <a:t>الأطراف </a:t>
            </a:r>
            <a:r>
              <a:rPr lang="ar-SA" sz="4000" b="1" dirty="0" smtClean="0">
                <a:solidFill>
                  <a:srgbClr val="FF0000"/>
                </a:solidFill>
              </a:rPr>
              <a:t>المشاركة في سوق الصرف </a:t>
            </a:r>
            <a:r>
              <a:rPr lang="ar-SA" sz="4000" b="1" dirty="0" smtClean="0">
                <a:solidFill>
                  <a:srgbClr val="FF0000"/>
                </a:solidFill>
              </a:rPr>
              <a:t>الأجنبي</a:t>
            </a:r>
            <a:r>
              <a:rPr lang="ar-JO" sz="4000" b="1" dirty="0" smtClean="0">
                <a:solidFill>
                  <a:srgbClr val="FF0000"/>
                </a:solidFill>
              </a:rPr>
              <a:t>:</a:t>
            </a:r>
            <a:r>
              <a:rPr lang="ar-SA" sz="4000" b="1" dirty="0" smtClean="0">
                <a:solidFill>
                  <a:srgbClr val="FF0000"/>
                </a:solidFill>
              </a:rPr>
              <a:t> </a:t>
            </a:r>
            <a:endParaRPr lang="ar-SA" sz="4000" b="1" dirty="0" smtClean="0">
              <a:solidFill>
                <a:srgbClr val="FF0000"/>
              </a:solidFill>
            </a:endParaRPr>
          </a:p>
          <a:p>
            <a:pPr algn="just"/>
            <a:r>
              <a:rPr lang="ar-SA" sz="4000" b="1" dirty="0" smtClean="0"/>
              <a:t>        </a:t>
            </a:r>
            <a:r>
              <a:rPr lang="ar-SA" sz="4000" dirty="0" smtClean="0"/>
              <a:t>تتمثل الأطراف المشاركة في سوق الصرف الأجنبي في ما يلي :  </a:t>
            </a:r>
            <a:endParaRPr lang="ar-SA" sz="4000" dirty="0"/>
          </a:p>
        </p:txBody>
      </p:sp>
      <p:sp>
        <p:nvSpPr>
          <p:cNvPr id="3" name="مستطيل 2"/>
          <p:cNvSpPr/>
          <p:nvPr/>
        </p:nvSpPr>
        <p:spPr>
          <a:xfrm>
            <a:off x="304800" y="2590800"/>
            <a:ext cx="9372600" cy="1938992"/>
          </a:xfrm>
          <a:prstGeom prst="rect">
            <a:avLst/>
          </a:prstGeom>
        </p:spPr>
        <p:txBody>
          <a:bodyPr wrap="square">
            <a:spAutoFit/>
          </a:bodyPr>
          <a:lstStyle/>
          <a:p>
            <a:pPr algn="just"/>
            <a:r>
              <a:rPr lang="ar-SA" sz="4000" b="1" dirty="0" smtClean="0"/>
              <a:t>1- البنوك التجارية </a:t>
            </a:r>
            <a:r>
              <a:rPr lang="ar-SA" sz="4000" dirty="0" smtClean="0"/>
              <a:t>لمختلف الدول نائبة عن عملائها من المستوردين والمصدرين، والراغبين في الدراسة أو السياحة أو العلاج وغيره من الخدمات بالخارج</a:t>
            </a:r>
            <a:endParaRPr lang="ar-SA"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448800" cy="3170099"/>
          </a:xfrm>
          <a:prstGeom prst="rect">
            <a:avLst/>
          </a:prstGeom>
        </p:spPr>
        <p:txBody>
          <a:bodyPr wrap="square">
            <a:spAutoFit/>
          </a:bodyPr>
          <a:lstStyle/>
          <a:p>
            <a:pPr algn="just"/>
            <a:r>
              <a:rPr lang="ar-SA" sz="4000" b="1" dirty="0" smtClean="0"/>
              <a:t>2- البنوك المركزية </a:t>
            </a:r>
            <a:r>
              <a:rPr lang="ar-SA" sz="4000" dirty="0" smtClean="0"/>
              <a:t>للدول بغرض </a:t>
            </a:r>
            <a:r>
              <a:rPr lang="ar-SA" sz="4000" b="1" dirty="0" smtClean="0"/>
              <a:t>استثمار </a:t>
            </a:r>
            <a:r>
              <a:rPr lang="ar-SA" sz="4000" b="1" dirty="0" err="1" smtClean="0"/>
              <a:t>احتياطاتها</a:t>
            </a:r>
            <a:r>
              <a:rPr lang="ar-SA" sz="4000" b="1" dirty="0" smtClean="0"/>
              <a:t> </a:t>
            </a:r>
            <a:r>
              <a:rPr lang="ar-SA" sz="4000" dirty="0" smtClean="0"/>
              <a:t>النقدية من العملات الأجنبية، أو </a:t>
            </a:r>
            <a:r>
              <a:rPr lang="ar-SA" sz="4000" dirty="0" err="1" smtClean="0"/>
              <a:t>قيامها</a:t>
            </a:r>
            <a:r>
              <a:rPr lang="ar-SA" sz="4000" dirty="0" smtClean="0"/>
              <a:t> بعمليات لشراء وبيع العملات الأجنبية في بعض الحالات بهدف </a:t>
            </a:r>
            <a:r>
              <a:rPr lang="ar-SA" sz="4000" b="1" dirty="0" smtClean="0"/>
              <a:t>حماية عملتها</a:t>
            </a:r>
            <a:r>
              <a:rPr lang="ar-SA" sz="4000" dirty="0" smtClean="0"/>
              <a:t> أو المحافظة على استقرار سعر صرفها بالعملات الأخرى.</a:t>
            </a:r>
            <a:endParaRPr lang="ar-SA" sz="4000" dirty="0"/>
          </a:p>
        </p:txBody>
      </p:sp>
      <p:sp>
        <p:nvSpPr>
          <p:cNvPr id="3" name="مستطيل 2"/>
          <p:cNvSpPr/>
          <p:nvPr/>
        </p:nvSpPr>
        <p:spPr>
          <a:xfrm>
            <a:off x="152400" y="3810000"/>
            <a:ext cx="9525000" cy="1938992"/>
          </a:xfrm>
          <a:prstGeom prst="rect">
            <a:avLst/>
          </a:prstGeom>
        </p:spPr>
        <p:txBody>
          <a:bodyPr wrap="square">
            <a:spAutoFit/>
          </a:bodyPr>
          <a:lstStyle/>
          <a:p>
            <a:pPr algn="just"/>
            <a:r>
              <a:rPr lang="ar-SA" sz="4000" b="1" dirty="0" smtClean="0"/>
              <a:t>3- المضاربون</a:t>
            </a:r>
            <a:r>
              <a:rPr lang="ar-SA" sz="4000" dirty="0" smtClean="0"/>
              <a:t> أفراداً ومؤسسات، الذين يشترون العملات أو ينقلون أرصدتهم من عملة إلى أخرى بغية تحقيق الأرباح من الفرق بين سعر الشراء وسعر البيع.</a:t>
            </a:r>
            <a:endParaRPr lang="ar-SA"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28600" y="4572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42950" marR="0" lvl="0" indent="-742950" algn="just" defTabSz="914400" eaLnBrk="1" fontAlgn="base" latinLnBrk="0" hangingPunct="1">
              <a:lnSpc>
                <a:spcPct val="100000"/>
              </a:lnSpc>
              <a:spcBef>
                <a:spcPct val="0"/>
              </a:spcBef>
              <a:spcAft>
                <a:spcPct val="0"/>
              </a:spcAft>
              <a:buClrTx/>
              <a:buSzTx/>
              <a:buFontTx/>
              <a:buAutoNum type="arabic1Minus"/>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محددات الطلب على </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العملة</a:t>
            </a:r>
            <a:r>
              <a:rPr kumimoji="0" lang="ar-JO"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742950" marR="0" lvl="0" indent="-742950" algn="just" defTabSz="914400" eaLnBrk="1" fontAlgn="base" latinLnBrk="0" hangingPunct="1">
              <a:lnSpc>
                <a:spcPct val="100000"/>
              </a:lnSpc>
              <a:spcBef>
                <a:spcPct val="0"/>
              </a:spcBef>
              <a:spcAft>
                <a:spcPct val="0"/>
              </a:spcAft>
              <a:buClrTx/>
              <a:buSzTx/>
              <a:tabLst/>
            </a:pP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الطلب على العملة الأجنبية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طلب مشتق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طلب الأفراد على السلع والخدمات والأصول المالية الأجنبية. والطلب على أي سلعة يعتمد على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الدخل</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سعر السلعة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سعر السلعة البديلة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التوقعات</a:t>
            </a:r>
            <a:r>
              <a:rPr lang="ar-JO" sz="4000" dirty="0" smtClean="0">
                <a:ea typeface="Times New Roman" pitchFamily="18" charset="0"/>
              </a:rPr>
              <a:t> </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 </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الأذواق</a:t>
            </a: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وبدائل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الواردات من السلع والأصول المالية، هي الإنتاج المحلي من السلع والخدمات والأصول المالية المعروضة محلياً. </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28600" y="152400"/>
            <a:ext cx="9448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ويمكن صياغة دالة الطلب على العملات الأجنبية كالآتي:</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f (P</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P</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Y/W</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a:t>
            </a:r>
            <a:r>
              <a:rPr kumimoji="0" lang="en-US" sz="2800" i="0" u="none" strike="noStrike" cap="none" normalizeH="0" baseline="30000" dirty="0" err="1" smtClean="0">
                <a:ln>
                  <a:noFill/>
                </a:ln>
                <a:solidFill>
                  <a:schemeClr val="tx1"/>
                </a:solidFill>
                <a:effectLst/>
                <a:latin typeface="Arial" pitchFamily="34" charset="0"/>
                <a:ea typeface="Times New Roman" pitchFamily="18" charset="0"/>
                <a:cs typeface="Arial" pitchFamily="34" charset="0"/>
              </a:rPr>
              <a:t>Y</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/W</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RGDP</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W</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t>
            </a:r>
            <a:r>
              <a:rPr kumimoji="0" lang="en-US" sz="28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الكمية المطلوبة من الين الياباني.</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r>
              <a:rPr kumimoji="0" lang="en-US" sz="28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عر صرف الين في الأسواق العالمية.</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Y/W</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متوسط أسعار السلع والخدمات اليابانية بالنسبة لأسعارها العالمية.</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a:t>
            </a:r>
            <a:r>
              <a:rPr kumimoji="0" lang="en-US" sz="2800" i="0" u="none" strike="noStrike" cap="none" normalizeH="0" baseline="30000" dirty="0" err="1" smtClean="0">
                <a:ln>
                  <a:noFill/>
                </a:ln>
                <a:solidFill>
                  <a:schemeClr val="tx1"/>
                </a:solidFill>
                <a:effectLst/>
                <a:latin typeface="Arial" pitchFamily="34" charset="0"/>
                <a:ea typeface="Times New Roman" pitchFamily="18" charset="0"/>
                <a:cs typeface="Arial" pitchFamily="34" charset="0"/>
              </a:rPr>
              <a:t>Y</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/W</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متوسط سعر الفائدة على الأصول المالية اليابانية بالنسبة للأجنبية.</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RGDP</a:t>
            </a:r>
            <a:r>
              <a:rPr kumimoji="0" lang="en-US" sz="280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W</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الدخل المحلي الإجمالي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الحقيقي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الدول الأخرى.</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457200"/>
            <a:ext cx="9448800" cy="5016758"/>
          </a:xfrm>
          <a:prstGeom prst="rect">
            <a:avLst/>
          </a:prstGeom>
        </p:spPr>
        <p:txBody>
          <a:bodyPr wrap="square">
            <a:spAutoFit/>
          </a:bodyPr>
          <a:lstStyle/>
          <a:p>
            <a:pPr algn="just"/>
            <a:r>
              <a:rPr lang="ar-SA" sz="4000" b="1" dirty="0" smtClean="0"/>
              <a:t>والعلاقة بين سعر صرف الين </a:t>
            </a:r>
            <a:r>
              <a:rPr lang="ar-SA" sz="4000" b="1" dirty="0" smtClean="0"/>
              <a:t>و</a:t>
            </a:r>
            <a:r>
              <a:rPr lang="ar-JO" sz="4000" b="1" dirty="0" smtClean="0"/>
              <a:t>الكمية </a:t>
            </a:r>
            <a:r>
              <a:rPr lang="ar-SA" sz="4000" b="1" dirty="0" smtClean="0"/>
              <a:t>ال</a:t>
            </a:r>
            <a:r>
              <a:rPr lang="ar-JO" sz="4000" b="1" dirty="0" smtClean="0"/>
              <a:t>م</a:t>
            </a:r>
            <a:r>
              <a:rPr lang="ar-SA" sz="4000" b="1" dirty="0" smtClean="0"/>
              <a:t>طل</a:t>
            </a:r>
            <a:r>
              <a:rPr lang="ar-JO" sz="4000" b="1" dirty="0" smtClean="0"/>
              <a:t>و</a:t>
            </a:r>
            <a:r>
              <a:rPr lang="ar-SA" sz="4000" b="1" dirty="0" smtClean="0"/>
              <a:t>ب</a:t>
            </a:r>
            <a:r>
              <a:rPr lang="ar-JO" sz="4000" b="1" dirty="0" smtClean="0"/>
              <a:t>ة</a:t>
            </a:r>
            <a:r>
              <a:rPr lang="ar-SA" sz="4000" b="1" dirty="0" smtClean="0"/>
              <a:t> عالمي</a:t>
            </a:r>
            <a:r>
              <a:rPr lang="ar-JO" sz="4000" b="1" dirty="0" smtClean="0"/>
              <a:t>اَ</a:t>
            </a:r>
            <a:r>
              <a:rPr lang="ar-SA" sz="4000" b="1" dirty="0" smtClean="0"/>
              <a:t> </a:t>
            </a:r>
            <a:r>
              <a:rPr lang="ar-JO" sz="4000" b="1" dirty="0" smtClean="0"/>
              <a:t>منه ع</a:t>
            </a:r>
            <a:r>
              <a:rPr lang="ar-SA" sz="4000" b="1" dirty="0" smtClean="0"/>
              <a:t>لاقة </a:t>
            </a:r>
            <a:r>
              <a:rPr lang="ar-SA" sz="4000" b="1" dirty="0" smtClean="0"/>
              <a:t>عكسية. </a:t>
            </a:r>
            <a:r>
              <a:rPr lang="ar-SA" sz="4000" dirty="0" smtClean="0"/>
              <a:t>فكلما انخفض سعر صرف الين كانت الصادرات اليابانية أقل سعراً بالعملات الأجنبية، وبالتالي يزيد طلب العالم على السلع والخدمات اليابانية، وتزيد الكمية المطلوبة من الين الياباني. وإذا ارتفع سعر صرف الين، ترتفع أسعار السلع والخدمات اليابانية مقومة بالعملات الأجنبية مما يقلل من الطلب عليها، وبالتالي تقل الكمية المطلوبة من الين في الأسواق العالمية. </a:t>
            </a:r>
            <a:endParaRPr lang="ar-SA"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581067" y="152400"/>
            <a:ext cx="6966972"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SA" sz="4000" b="1" i="0" u="none" strike="noStrike" cap="none" normalizeH="0" baseline="0" dirty="0" smtClean="0">
                <a:ln>
                  <a:noFill/>
                </a:ln>
                <a:effectLst/>
                <a:latin typeface="Arial" pitchFamily="34" charset="0"/>
                <a:ea typeface="Times New Roman" pitchFamily="18" charset="0"/>
                <a:cs typeface="Arial" pitchFamily="34" charset="0"/>
              </a:rPr>
              <a:t>عوامل أخرى محددة للطلب على </a:t>
            </a:r>
            <a:r>
              <a:rPr kumimoji="0" lang="ar-SA" sz="4000" b="1" i="0" u="none" strike="noStrike" cap="none" normalizeH="0" baseline="0" dirty="0" smtClean="0">
                <a:ln>
                  <a:noFill/>
                </a:ln>
                <a:effectLst/>
                <a:latin typeface="Arial" pitchFamily="34" charset="0"/>
                <a:ea typeface="Times New Roman" pitchFamily="18" charset="0"/>
                <a:cs typeface="Arial" pitchFamily="34" charset="0"/>
              </a:rPr>
              <a:t>العملة</a:t>
            </a:r>
            <a:r>
              <a:rPr kumimoji="0" lang="ar-JO" sz="4000" b="1" i="0" u="none" strike="noStrike" cap="none" normalizeH="0" baseline="0" dirty="0" smtClean="0">
                <a:ln>
                  <a:noFill/>
                </a:ln>
                <a:effectLst/>
                <a:latin typeface="Arial" pitchFamily="34" charset="0"/>
                <a:ea typeface="Times New Roman" pitchFamily="18" charset="0"/>
                <a:cs typeface="Arial" pitchFamily="34" charset="0"/>
              </a:rPr>
              <a:t>:</a:t>
            </a:r>
            <a:r>
              <a:rPr kumimoji="0" lang="ar-SA" sz="4000" b="1" i="0" u="none" strike="noStrike" cap="none" normalizeH="0" baseline="0" dirty="0" smtClean="0">
                <a:ln>
                  <a:noFill/>
                </a:ln>
                <a:effectLst/>
                <a:latin typeface="Arial" pitchFamily="34" charset="0"/>
                <a:ea typeface="Times New Roman" pitchFamily="18" charset="0"/>
                <a:cs typeface="Arial" pitchFamily="34" charset="0"/>
              </a:rPr>
              <a:t> </a:t>
            </a:r>
            <a:endParaRPr kumimoji="0" lang="ar-SA" sz="4000" b="1" i="0" u="none" strike="noStrike" cap="none" normalizeH="0" baseline="0" dirty="0" smtClean="0">
              <a:ln>
                <a:noFill/>
              </a:ln>
              <a:effectLst/>
              <a:latin typeface="Arial" pitchFamily="34" charset="0"/>
              <a:cs typeface="Arial" pitchFamily="34" charset="0"/>
            </a:endParaRPr>
          </a:p>
        </p:txBody>
      </p:sp>
      <p:sp>
        <p:nvSpPr>
          <p:cNvPr id="34818" name="Rectangle 2"/>
          <p:cNvSpPr>
            <a:spLocks noChangeArrowheads="1"/>
          </p:cNvSpPr>
          <p:nvPr/>
        </p:nvSpPr>
        <p:spPr bwMode="auto">
          <a:xfrm>
            <a:off x="228600" y="1529952"/>
            <a:ext cx="9448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ومن أهم العوامل الأخرى المؤثرة في سعر صرف الين على سبيل المثال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مستوى الأسعار النسبية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أي الأسعار في اليابان بالنسبة للأسعار العالمية للسلع والخدمات، وكذلك مستوى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أسعار الفائدة النسبية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أي سعر الفائدة في اليابان بالنسبة لما هي عليه في باقي دول العالم، بالإضافة إلى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مستوى الدخل المحلي </a:t>
            </a:r>
            <a:r>
              <a:rPr kumimoji="0" lang="ar-SA"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الحقيقي</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دول العالم. </a:t>
            </a:r>
            <a:endParaRPr kumimoji="0" lang="ar-SA"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228600" y="0"/>
            <a:ext cx="9448800"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 محددات عرض العملة</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effectLst/>
                <a:latin typeface="Arial" pitchFamily="34" charset="0"/>
                <a:ea typeface="Times New Roman" pitchFamily="18" charset="0"/>
                <a:cs typeface="Arial" pitchFamily="34" charset="0"/>
              </a:rPr>
              <a:t>يتولد عرض الين الياباني عن رغبة المستوردين والمستثمرين اليابانيون في استيراد السلع والخدمات أو الأصول المالية الأجنبية. حيث يسعى المستوردون والمستثمرون في هذه الحالة إلى بيع الين أي زيادة الكمية المعروضة منه، وشراء العملات الأجنبية أي زيادة طلبهم عليها لسداد قيمة وارداتهم من السلع والخدمات أو الأصول المالية.  لذلك فإن عرض الين يمثل  طلب اليابانيون على العملات العالمية، ويتحدد بنفس العوامل السابقة ولكن من وجهة نظر اليابانيين</a:t>
            </a:r>
            <a:r>
              <a:rPr kumimoji="0" lang="en-US" sz="4000" i="0" u="none" strike="noStrike" cap="none" normalizeH="0" baseline="0" dirty="0" smtClean="0">
                <a:ln>
                  <a:noFill/>
                </a:ln>
                <a:effectLst/>
                <a:latin typeface="Arial" pitchFamily="34" charset="0"/>
                <a:ea typeface="Times New Roman" pitchFamily="18" charset="0"/>
                <a:cs typeface="Arial" pitchFamily="34" charset="0"/>
              </a:rPr>
              <a:t>.</a:t>
            </a:r>
            <a:endParaRPr kumimoji="0" lang="en-US" sz="4000" i="0" u="none" strike="noStrike" cap="none" normalizeH="0" baseline="0" dirty="0" smtClean="0">
              <a:ln>
                <a:noFill/>
              </a:ln>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81000" y="304800"/>
            <a:ext cx="9296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آليات تحديد سعر صرف</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إذا واصلنا حديثنا عن الين الياباني، نجد أن الطلب على الين في أسواق الصرف العالمية يمثله منحنى طلب ذو انحدار سالب، لأن طلب العالم  على السلع والخدمات اليابانية يزداد كلما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انخفض سعر صرف الين، فتزيد بذلك الكمية المطلوبة من الين</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ويمثل عرض الين منحنى عرض ذو انحدار موجب لأن اليابانيون يعرضون عملتهم للبيع من أجل استيراد السلع الأجنبية.  </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296400" cy="4401205"/>
          </a:xfrm>
          <a:prstGeom prst="rect">
            <a:avLst/>
          </a:prstGeom>
        </p:spPr>
        <p:txBody>
          <a:bodyPr wrap="square">
            <a:spAutoFit/>
          </a:bodyPr>
          <a:lstStyle/>
          <a:p>
            <a:pPr algn="just"/>
            <a:r>
              <a:rPr lang="ar-SA" sz="4000" b="1" dirty="0" smtClean="0">
                <a:ea typeface="Times New Roman" pitchFamily="18" charset="0"/>
              </a:rPr>
              <a:t>وكلما انخفضت قيمة الين، زادت أسعار السلع الأجنبية مقومة بالين، فيقل الطلب عليها وتقل الكمية المعروضة من الين. فالعلاقة </a:t>
            </a:r>
            <a:r>
              <a:rPr lang="ar-SA" sz="4000" b="1" dirty="0" err="1" smtClean="0">
                <a:ea typeface="Times New Roman" pitchFamily="18" charset="0"/>
              </a:rPr>
              <a:t>طردية</a:t>
            </a:r>
            <a:r>
              <a:rPr lang="ar-SA" sz="4000" b="1" dirty="0" smtClean="0">
                <a:ea typeface="Times New Roman" pitchFamily="18" charset="0"/>
              </a:rPr>
              <a:t> بين سعر صرف الين والكمية المعروضة منه خلال أي فترة زمنية</a:t>
            </a:r>
            <a:r>
              <a:rPr lang="en-US" sz="4000" b="1" dirty="0" smtClean="0">
                <a:ea typeface="Times New Roman" pitchFamily="18" charset="0"/>
              </a:rPr>
              <a:t>.</a:t>
            </a:r>
            <a:r>
              <a:rPr lang="ar-SA" sz="4000" b="1" dirty="0" smtClean="0">
                <a:ea typeface="Times New Roman" pitchFamily="18" charset="0"/>
              </a:rPr>
              <a:t> </a:t>
            </a:r>
            <a:r>
              <a:rPr lang="ar-SA" sz="4000" dirty="0" smtClean="0">
                <a:ea typeface="Times New Roman" pitchFamily="18" charset="0"/>
              </a:rPr>
              <a:t>و يتحدد سعر صرف العملة بتفاعل قوى الطلب والعرض على العملة في الأسواق العالمية للصرف، </a:t>
            </a:r>
            <a:r>
              <a:rPr lang="ar-SA" sz="4000" b="1" dirty="0" smtClean="0">
                <a:ea typeface="Times New Roman" pitchFamily="18" charset="0"/>
              </a:rPr>
              <a:t>أو بتدخل البنوك المركزية للدول للتأثير على أسعار صرف عملاتها</a:t>
            </a:r>
            <a:r>
              <a:rPr lang="ar-SA" sz="4000" dirty="0" smtClean="0">
                <a:ea typeface="Times New Roman" pitchFamily="18" charset="0"/>
              </a:rPr>
              <a:t>. </a:t>
            </a:r>
            <a:endParaRPr lang="ar-SA"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28600" y="457200"/>
            <a:ext cx="9296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 تحديد سعر الصرف بقوى السوق</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تعد سوق الصرف العالمي، كما أشرنا مسبقاً سوقاً للمنافسة التامة، حيث العدد الكبير من المتعاملين، وتجانس السلع المتداولة، وحرية الخروج والدخول، وتوفر المعلومات بذات القدر للمتعاملين في سوق الصرف. تحت هذه الظروف تتحدد أسعار صرف العملات المتداولة عالمياً بتفاعل قوى العرض والطلب، تماماً كما تتحدد أسعار السلع المختلفة تحت ظروف المنافسة.</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27" name="Rectangle 35"/>
          <p:cNvSpPr>
            <a:spLocks noChangeArrowheads="1"/>
          </p:cNvSpPr>
          <p:nvPr/>
        </p:nvSpPr>
        <p:spPr bwMode="auto">
          <a:xfrm>
            <a:off x="228600" y="536376"/>
            <a:ext cx="9296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0" fontAlgn="base" latinLnBrk="0" hangingPunct="0">
              <a:lnSpc>
                <a:spcPct val="100000"/>
              </a:lnSpc>
              <a:spcBef>
                <a:spcPct val="0"/>
              </a:spcBef>
              <a:spcAft>
                <a:spcPct val="0"/>
              </a:spcAft>
              <a:buClrTx/>
              <a:buSzTx/>
              <a:buFontTx/>
              <a:buNone/>
              <a:tabLst/>
            </a:pP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ليس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بالضرورة أن يؤدي انخفاض سعر صرف العملة الأجنبية، وما يترتب عليه من انخفاض في أسعار الواردات إلى زيادة الكمية المطلوبة منها محلياً. فالأمر هنا يتوقف على طبيعة السلع المستوردة ومرونة الطلب عليها. كذلك، وحتى لو فرض زيادة الكمية المطلوبة من الواردات فليس بالضرورة أن تتمكن الدول المصدرة من مقابلة هذا الطلب بزيادة في إنتاجها، فالنتيجة تعتمد على مرونة العرض بالنسبة للتغير في الأسعار.  </a:t>
            </a:r>
            <a:endParaRPr kumimoji="0" lang="ar-SA"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28600"/>
            <a:ext cx="9296400" cy="5139869"/>
          </a:xfrm>
          <a:prstGeom prst="rect">
            <a:avLst/>
          </a:prstGeom>
        </p:spPr>
        <p:txBody>
          <a:bodyPr wrap="square">
            <a:spAutoFit/>
          </a:bodyPr>
          <a:lstStyle/>
          <a:p>
            <a:pPr lvl="0" algn="just"/>
            <a:r>
              <a:rPr lang="ar-SA" sz="4000" b="1" dirty="0" smtClean="0">
                <a:solidFill>
                  <a:srgbClr val="FF0000"/>
                </a:solidFill>
                <a:ea typeface="Times New Roman" pitchFamily="18" charset="0"/>
              </a:rPr>
              <a:t>ب- تحديد سعر الصرف بتدخل البنك المركزي</a:t>
            </a:r>
          </a:p>
          <a:p>
            <a:pPr algn="just"/>
            <a:r>
              <a:rPr lang="ar-SA" sz="3600" dirty="0" smtClean="0">
                <a:ea typeface="Times New Roman" pitchFamily="18" charset="0"/>
              </a:rPr>
              <a:t>   وعلاوة </a:t>
            </a:r>
            <a:r>
              <a:rPr lang="ar-SA" sz="3600" dirty="0" smtClean="0">
                <a:ea typeface="Times New Roman" pitchFamily="18" charset="0"/>
              </a:rPr>
              <a:t>على ذلك، نجد أن حركة أسعار الصرف محكومة أيضاً بالنظام النقدي العالمي السائد، وما تمليه الاتفاقيات الدولية من تثبيت أو تعويم لأسعار صرف العملات، من خلال الدور الذي تقوم به البنوك المركزية من أجل التحكم في أسعار صرف عملات بلدانها. وعادة ما تلجأ البنوك المركزية إلى طريقتين للتحكم في سعر الصرف هما : </a:t>
            </a:r>
          </a:p>
          <a:p>
            <a:pPr algn="just"/>
            <a:r>
              <a:rPr lang="ar-JO" sz="3600" dirty="0" smtClean="0">
                <a:ea typeface="Times New Roman" pitchFamily="18" charset="0"/>
              </a:rPr>
              <a:t>1</a:t>
            </a:r>
            <a:r>
              <a:rPr lang="ar-SA" sz="3600" b="1" dirty="0" smtClean="0">
                <a:ea typeface="Times New Roman" pitchFamily="18" charset="0"/>
              </a:rPr>
              <a:t>- </a:t>
            </a:r>
            <a:r>
              <a:rPr lang="ar-SA" sz="3600" b="1" dirty="0" smtClean="0">
                <a:ea typeface="Times New Roman" pitchFamily="18" charset="0"/>
              </a:rPr>
              <a:t>التدخل المباشر </a:t>
            </a:r>
          </a:p>
          <a:p>
            <a:pPr algn="just"/>
            <a:r>
              <a:rPr lang="ar-JO" sz="3600" dirty="0" smtClean="0">
                <a:ea typeface="Times New Roman" pitchFamily="18" charset="0"/>
              </a:rPr>
              <a:t>2</a:t>
            </a:r>
            <a:r>
              <a:rPr lang="ar-SA" sz="3600" b="1" dirty="0" smtClean="0">
                <a:ea typeface="Times New Roman" pitchFamily="18" charset="0"/>
              </a:rPr>
              <a:t>- </a:t>
            </a:r>
            <a:r>
              <a:rPr lang="ar-SA" sz="3600" b="1" dirty="0" smtClean="0">
                <a:ea typeface="Times New Roman" pitchFamily="18" charset="0"/>
              </a:rPr>
              <a:t>التدخل غير المباشر  </a:t>
            </a:r>
            <a:endParaRPr lang="ar-SA" sz="3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932584" y="304800"/>
            <a:ext cx="5617243"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JO" sz="5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a:t>
            </a:r>
            <a:r>
              <a:rPr kumimoji="0" lang="ar-SA" sz="5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SA" sz="5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النظم النقدية الدولية</a:t>
            </a:r>
            <a:endParaRPr kumimoji="0" lang="ar-SA" sz="5400" b="0" i="0" u="none" strike="noStrike" cap="none" normalizeH="0" baseline="0" dirty="0" smtClean="0">
              <a:ln>
                <a:noFill/>
              </a:ln>
              <a:solidFill>
                <a:srgbClr val="FF0000"/>
              </a:solidFill>
              <a:effectLst/>
              <a:latin typeface="Arial" pitchFamily="34" charset="0"/>
              <a:cs typeface="Arial" pitchFamily="34" charset="0"/>
            </a:endParaRPr>
          </a:p>
        </p:txBody>
      </p:sp>
      <p:sp>
        <p:nvSpPr>
          <p:cNvPr id="37890" name="Rectangle 2"/>
          <p:cNvSpPr>
            <a:spLocks noChangeArrowheads="1"/>
          </p:cNvSpPr>
          <p:nvPr/>
        </p:nvSpPr>
        <p:spPr bwMode="auto">
          <a:xfrm>
            <a:off x="304800" y="1551057"/>
            <a:ext cx="9220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JO" sz="4000" b="1" i="0" u="none" strike="noStrike" cap="none" normalizeH="0" baseline="0" dirty="0" smtClean="0">
                <a:ln>
                  <a:noFill/>
                </a:ln>
                <a:effectLst/>
                <a:latin typeface="Arial" pitchFamily="34" charset="0"/>
                <a:ea typeface="Times New Roman" pitchFamily="18" charset="0"/>
                <a:cs typeface="Arial" pitchFamily="34" charset="0"/>
              </a:rPr>
              <a:t>1</a:t>
            </a:r>
            <a:r>
              <a:rPr kumimoji="0" lang="ar-SA" sz="4000" b="1" i="0" u="none" strike="noStrike" cap="none" normalizeH="0" baseline="0" dirty="0" smtClean="0">
                <a:ln>
                  <a:noFill/>
                </a:ln>
                <a:effectLst/>
                <a:latin typeface="Arial" pitchFamily="34" charset="0"/>
                <a:ea typeface="Times New Roman" pitchFamily="18" charset="0"/>
                <a:cs typeface="Arial" pitchFamily="34" charset="0"/>
              </a:rPr>
              <a:t>-  </a:t>
            </a:r>
            <a:r>
              <a:rPr kumimoji="0" lang="ar-SA" sz="4000" b="1" i="0" u="none" strike="noStrike" cap="none" normalizeH="0" baseline="0" dirty="0" smtClean="0">
                <a:ln>
                  <a:noFill/>
                </a:ln>
                <a:effectLst/>
                <a:latin typeface="Arial" pitchFamily="34" charset="0"/>
                <a:ea typeface="Times New Roman" pitchFamily="18" charset="0"/>
                <a:cs typeface="Arial" pitchFamily="34" charset="0"/>
              </a:rPr>
              <a:t>نظام سعر الصرف الثابت</a:t>
            </a:r>
            <a:endParaRPr kumimoji="0" lang="ar-SA" sz="4000" b="0" i="0" u="none" strike="noStrike" cap="none" normalizeH="0" baseline="0" dirty="0" smtClean="0">
              <a:ln>
                <a:noFill/>
              </a:ln>
              <a:effectLst/>
              <a:latin typeface="Arial" pitchFamily="34" charset="0"/>
              <a:cs typeface="Arial" pitchFamily="34" charset="0"/>
            </a:endParaRPr>
          </a:p>
        </p:txBody>
      </p:sp>
      <p:sp>
        <p:nvSpPr>
          <p:cNvPr id="37891" name="Rectangle 3"/>
          <p:cNvSpPr>
            <a:spLocks noChangeArrowheads="1"/>
          </p:cNvSpPr>
          <p:nvPr/>
        </p:nvSpPr>
        <p:spPr bwMode="auto">
          <a:xfrm>
            <a:off x="4146918" y="2590800"/>
            <a:ext cx="5070619"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نظام سعر الصرف المعوم</a:t>
            </a:r>
            <a:endParaRPr kumimoji="0" lang="ar-BH"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28600" y="993576"/>
            <a:ext cx="9448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ثانياً</a:t>
            </a:r>
            <a:r>
              <a:rPr kumimoji="0" lang="en-US"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البنوك الدولية</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1. مقدمة: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يقصد بالبنوك الدولية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International Banks</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أو البنوك متعددة الجنسية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Multi National Banks</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تلك البنوك التي لها شبكة من الفروع في الأقطار الأجنبية وتتعامل بالعملات الأجنبية إلى جانب عملتها المحلية.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04800" y="536376"/>
            <a:ext cx="9296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tabLst>
                <a:tab pos="227013" algn="l"/>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2-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دور البنوك الدولية في التجارة العالمية </a:t>
            </a:r>
            <a:endParaRPr kumimoji="0" lang="ar-BH" sz="4000" b="1" i="0" u="none" strike="noStrike" cap="none" normalizeH="0" baseline="0" dirty="0" smtClean="0">
              <a:ln>
                <a:noFill/>
              </a:ln>
              <a:solidFill>
                <a:srgbClr val="FF0000"/>
              </a:solidFill>
              <a:effectLst/>
              <a:latin typeface="Times New Roman" pitchFamily="18" charset="0"/>
              <a:ea typeface="Times New Roman" pitchFamily="18" charset="0"/>
              <a:cs typeface="Simplified Arabic" pitchFamily="2" charset="-78"/>
            </a:endParaRPr>
          </a:p>
          <a:p>
            <a:pPr marL="0" marR="0" lvl="0" indent="0" algn="just" defTabSz="914400" eaLnBrk="0" fontAlgn="base" latinLnBrk="0" hangingPunct="0">
              <a:lnSpc>
                <a:spcPct val="100000"/>
              </a:lnSpc>
              <a:spcBef>
                <a:spcPct val="0"/>
              </a:spcBef>
              <a:spcAft>
                <a:spcPct val="0"/>
              </a:spcAft>
              <a:buClrTx/>
              <a:buSzTx/>
              <a:buFontTx/>
              <a:buNone/>
              <a:tabLst>
                <a:tab pos="227013" algn="l"/>
              </a:tabLst>
            </a:pP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توسع دور البنوك الدولية في تمويل التجارة العالمية وعمليات الإقراض والاقتراض الدولي الحكومي والخاص والاستثمار المالي، حيث ساعد على ذلك صدور العديد من القوانين في كثير من الأقطار، وخاصة فيما يتعلق </a:t>
            </a:r>
            <a:r>
              <a:rPr kumimoji="0" lang="ar-BH"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بإلغاء القيود على حرك رؤوس الأموال</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التي كان من شأنها تطوير الأسواق المالية والنقدية في هذه الأقطار، ومن ثم انعكس هذا التطور على الصعيد الدولي</a:t>
            </a:r>
            <a:r>
              <a:rPr kumimoji="0" lang="en-US" sz="40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28600" y="0"/>
            <a:ext cx="9448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2563"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3-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أنواع البنوك الدولية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لقد أدى التطور الكبير للبنوك الدولية في الاقتصاد الدولي إلى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زيادة </a:t>
            </a:r>
            <a:r>
              <a:rPr kumimoji="0" lang="ar-BH" sz="40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حدة</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المنافسة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ليس بين البنوك المحلية فحسب، بل كذلك بينها وبين البنوك الدولية.  حيث أصبح لعملاء البنوك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الخيار</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في التعامل المصرفي محليا وخارجيا وذلك سعيا وراء الخدمات المصرفية المتقدمة وتنوعها التي تقدمها البنوك لعملائها بفضل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التقدم التقني والضغوط التنافسية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فيما بينها من أجل زيادة حصة كل منها في الأسواق المحلية والخارجية، أو المحافظة على هذه الحصة على الأقل.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28600" y="764976"/>
            <a:ext cx="9448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أ-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البنوك المراسلة</a:t>
            </a:r>
            <a:endParaRPr kumimoji="0" lang="ar-BH" sz="4000" b="1" i="0" u="none" strike="noStrike" cap="none" normalizeH="0" baseline="0" dirty="0" smtClean="0">
              <a:ln>
                <a:noFill/>
              </a:ln>
              <a:solidFill>
                <a:srgbClr val="FF0000"/>
              </a:solidFill>
              <a:effectLst/>
              <a:latin typeface="Times New Roman" pitchFamily="18" charset="0"/>
              <a:ea typeface="Times New Roman" pitchFamily="18" charset="0"/>
              <a:cs typeface="Simplified Arabic" pitchFamily="2" charset="-78"/>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تعتبر البنوك المراسلة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Correspondent Banks</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من أقدم أنواع البنوك.  وتشمل الخدمات التي تقدمها هذه البنوك على </a:t>
            </a:r>
            <a:r>
              <a:rPr kumimoji="0" lang="ar-BH" sz="40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rPr>
              <a:t>الاعتمادات</a:t>
            </a:r>
            <a:r>
              <a:rPr kumimoji="0" lang="ar-BH"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BH" sz="40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rPr>
              <a:t>المستندية</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و</a:t>
            </a:r>
            <a:r>
              <a:rPr kumimoji="0" lang="ar-BH"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الحوالات</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واستلام وتسليم الأموال، وتنفيذ عمليات الاستثمار الأجنبي وغيرها.  هذا بالإضافة إلى العديد من الخدمات المالية الدولية الأخرى التي تقدمها هذه البنوك إلى عملائها.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6096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ب-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مكاتب التمثيل</a:t>
            </a:r>
            <a:endParaRPr kumimoji="0" lang="ar-BH" sz="4000" b="1" i="0" u="none" strike="noStrike" cap="none" normalizeH="0" baseline="0" dirty="0" smtClean="0">
              <a:ln>
                <a:noFill/>
              </a:ln>
              <a:solidFill>
                <a:srgbClr val="FF0000"/>
              </a:solidFill>
              <a:effectLst/>
              <a:latin typeface="Times New Roman" pitchFamily="18" charset="0"/>
              <a:ea typeface="Times New Roman" pitchFamily="18" charset="0"/>
              <a:cs typeface="Simplified Arabic" pitchFamily="2" charset="-78"/>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لما كانت البنوك الدولية تعير اهتماما كبيرا لمسألة رصانة ومرونة وضعها المالي، فإن عددا كبيرا منها قد سعي إلى تبني ترتيبات تضمن كفاءة عملياتها وذلك بإنشاء ما يسمى بمكاتب التمثيل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Representative Offices</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التي </a:t>
            </a:r>
            <a:r>
              <a:rPr kumimoji="0" lang="ar-BH"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ليس لها صلاحيات واسعة</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حيث أنها لا تتمكن من قبول الودائع، أو تقديم القروض، أو قبول </a:t>
            </a:r>
            <a:r>
              <a:rPr kumimoji="0" lang="ar-BH" sz="4000"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rPr>
              <a:t>الحوالات</a:t>
            </a:r>
            <a:r>
              <a:rPr kumimoji="0" lang="ar-BH" sz="40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وتحويل الأموال.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066800"/>
            <a:ext cx="9448800" cy="2554545"/>
          </a:xfrm>
          <a:prstGeom prst="rect">
            <a:avLst/>
          </a:prstGeom>
        </p:spPr>
        <p:txBody>
          <a:bodyPr wrap="square">
            <a:spAutoFit/>
          </a:bodyPr>
          <a:lstStyle/>
          <a:p>
            <a:pPr algn="just"/>
            <a:r>
              <a:rPr lang="ar-BH" sz="4000" dirty="0" smtClean="0">
                <a:latin typeface="Times New Roman" pitchFamily="18" charset="0"/>
                <a:ea typeface="Times New Roman" pitchFamily="18" charset="0"/>
                <a:cs typeface="Simplified Arabic" pitchFamily="2" charset="-78"/>
              </a:rPr>
              <a:t>إلا أن الغرض الرئيس من إنشائها </a:t>
            </a:r>
            <a:r>
              <a:rPr lang="ar-BH" sz="4000" b="1" dirty="0" smtClean="0">
                <a:latin typeface="Times New Roman" pitchFamily="18" charset="0"/>
                <a:ea typeface="Times New Roman" pitchFamily="18" charset="0"/>
                <a:cs typeface="Simplified Arabic" pitchFamily="2" charset="-78"/>
              </a:rPr>
              <a:t>هو لتوفير المعلومات </a:t>
            </a:r>
            <a:r>
              <a:rPr lang="ar-BH" sz="4000" dirty="0" smtClean="0">
                <a:latin typeface="Times New Roman" pitchFamily="18" charset="0"/>
                <a:ea typeface="Times New Roman" pitchFamily="18" charset="0"/>
                <a:cs typeface="Simplified Arabic" pitchFamily="2" charset="-78"/>
              </a:rPr>
              <a:t>عن الفرص الاستثمارية المتاحة في تلك الدول ومحاولة </a:t>
            </a:r>
            <a:r>
              <a:rPr lang="ar-BH" sz="4000" b="1" dirty="0" smtClean="0">
                <a:latin typeface="Times New Roman" pitchFamily="18" charset="0"/>
                <a:ea typeface="Times New Roman" pitchFamily="18" charset="0"/>
                <a:cs typeface="Simplified Arabic" pitchFamily="2" charset="-78"/>
              </a:rPr>
              <a:t>استقطاب رجال الأعمال والشركات</a:t>
            </a:r>
            <a:r>
              <a:rPr lang="ar-BH" sz="4000" dirty="0" smtClean="0">
                <a:latin typeface="Times New Roman" pitchFamily="18" charset="0"/>
                <a:ea typeface="Times New Roman" pitchFamily="18" charset="0"/>
                <a:cs typeface="Simplified Arabic" pitchFamily="2" charset="-78"/>
              </a:rPr>
              <a:t> في تلك الدول للتعامل مع البنوك التي تتبع لها هذه المكاتب. </a:t>
            </a:r>
            <a:endParaRPr lang="ar-SA" sz="4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81000" y="307776"/>
            <a:ext cx="9296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ج-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بنوك </a:t>
            </a:r>
            <a:r>
              <a:rPr kumimoji="0" lang="ar-BH" sz="4000" b="1" i="0" u="none" strike="noStrike" cap="none" normalizeH="0" baseline="0" dirty="0" err="1" smtClean="0">
                <a:ln>
                  <a:noFill/>
                </a:ln>
                <a:solidFill>
                  <a:srgbClr val="FF0000"/>
                </a:solidFill>
                <a:effectLst/>
                <a:latin typeface="Arial" pitchFamily="34" charset="0"/>
                <a:ea typeface="Times New Roman" pitchFamily="18" charset="0"/>
                <a:cs typeface="Simplified Arabic" pitchFamily="2" charset="-78"/>
              </a:rPr>
              <a:t>الأفشور</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هناك بعض البنوك التي لا تتعامل مع الاقتصاد المحلي في القطر الذي تتواجد فيه،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حيث تنحصر أعمالها في عمليات التمويل الدولي.  ويطلق على هذه البنوك ببنوك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الأفشور</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Offshore Banks</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حيث تستفيد هذه البنوك من إمكانية القيام بالاتصالات الفورية مع الأسواق مع الأسواق النقدية الدولية بأوقاتها الزمنية المتباينة، إضافة إلى مزايا انخفاض نسب الضرائب، أو عدم وجودها في الأقطار التي تتواجد فيها هذه البنوك.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81000" y="307777"/>
            <a:ext cx="9296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د- </a:t>
            </a:r>
            <a:r>
              <a:rPr kumimoji="0" lang="ar-BH" sz="36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فروع البنوك الأجنبية</a:t>
            </a:r>
            <a:endParaRPr kumimoji="0" lang="ar-BH" sz="3600" b="1" i="0" u="none" strike="noStrike" cap="none" normalizeH="0" baseline="0" dirty="0" smtClean="0">
              <a:ln>
                <a:noFill/>
              </a:ln>
              <a:solidFill>
                <a:srgbClr val="FF0000"/>
              </a:solidFill>
              <a:effectLst/>
              <a:latin typeface="Times New Roman" pitchFamily="18" charset="0"/>
              <a:ea typeface="Times New Roman" pitchFamily="18" charset="0"/>
              <a:cs typeface="Simplified Arabic" pitchFamily="2" charset="-78"/>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BH"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قامت البنوك في الأقطار المتقدمة بتأسيس ما يسمى بالبنوك الأجنبية التابعة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Foreign Subsidiary Banks</a:t>
            </a:r>
            <a:r>
              <a:rPr kumimoji="0" lang="ar-BH"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وتكون هذه البنوك مملوكة بصورة كلية أو جزئية من قبل البنك الرئيس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Parent Bank</a:t>
            </a:r>
            <a:r>
              <a:rPr kumimoji="0" lang="ar-BH"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BH" sz="36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وتتمتع هذه البنوك بميزة مهمة هي أنها تظهر أمام عملائها في الدول المضيفة بصفة محلية (</a:t>
            </a:r>
            <a:r>
              <a:rPr kumimoji="0" lang="en-US" sz="360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Local Identity</a:t>
            </a:r>
            <a:r>
              <a:rPr kumimoji="0" lang="ar-BH" sz="360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حيث تكون عادة الإدارة محلية ولها القدرة على جذب العملاء المحليين بحكم إمكاناتها المتقدمة وقدرتها على تقديم أفضل الخدمات المصرفية. </a:t>
            </a:r>
            <a:endParaRPr kumimoji="0" lang="ar-BH"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3598</TotalTime>
  <Words>1471</Words>
  <Application>Microsoft Office PowerPoint</Application>
  <PresentationFormat>A4 Paper (210x297 mm)</PresentationFormat>
  <Paragraphs>73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560</cp:revision>
  <dcterms:created xsi:type="dcterms:W3CDTF">2009-10-14T19:14:34Z</dcterms:created>
  <dcterms:modified xsi:type="dcterms:W3CDTF">2012-04-11T09:30:08Z</dcterms:modified>
</cp:coreProperties>
</file>