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00" r:id="rId2"/>
    <p:sldId id="257" r:id="rId3"/>
    <p:sldId id="301" r:id="rId4"/>
    <p:sldId id="302" r:id="rId5"/>
    <p:sldId id="304" r:id="rId6"/>
    <p:sldId id="305" r:id="rId7"/>
    <p:sldId id="306" r:id="rId8"/>
    <p:sldId id="307" r:id="rId9"/>
    <p:sldId id="308" r:id="rId10"/>
    <p:sldId id="309" r:id="rId11"/>
    <p:sldId id="310" r:id="rId12"/>
    <p:sldId id="311" r:id="rId13"/>
    <p:sldId id="312" r:id="rId14"/>
    <p:sldId id="313" r:id="rId15"/>
    <p:sldId id="315" r:id="rId16"/>
    <p:sldId id="316" r:id="rId17"/>
    <p:sldId id="317" r:id="rId18"/>
    <p:sldId id="319" r:id="rId19"/>
    <p:sldId id="320" r:id="rId20"/>
    <p:sldId id="321" r:id="rId21"/>
    <p:sldId id="322"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60" d="100"/>
          <a:sy n="60" d="100"/>
        </p:scale>
        <p:origin x="-1206" y="-31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3810000"/>
            <a:ext cx="5638800" cy="1981200"/>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النقود والبنوك  </a:t>
            </a:r>
          </a:p>
          <a:p>
            <a:pPr algn="ctr"/>
            <a:endParaRPr lang="ar-SA" sz="3700" b="1" dirty="0" smtClean="0">
              <a:solidFill>
                <a:schemeClr val="accent1">
                  <a:lumMod val="50000"/>
                </a:schemeClr>
              </a:solidFill>
              <a:latin typeface="AYM Wadiy S_U normal."/>
              <a:cs typeface="Times New Roman" pitchFamily="18" charset="0"/>
            </a:endParaRPr>
          </a:p>
          <a:p>
            <a:pPr algn="ctr"/>
            <a:r>
              <a:rPr lang="ar-JO" sz="3700" b="1" dirty="0" smtClean="0">
                <a:solidFill>
                  <a:schemeClr val="accent1">
                    <a:lumMod val="50000"/>
                  </a:schemeClr>
                </a:solidFill>
                <a:latin typeface="AYM Wadiy S_U normal."/>
                <a:cs typeface="Times New Roman" pitchFamily="18" charset="0"/>
              </a:rPr>
              <a:t>ال</a:t>
            </a:r>
            <a:r>
              <a:rPr lang="ar-SA" sz="3700" b="1" dirty="0" smtClean="0">
                <a:solidFill>
                  <a:schemeClr val="accent1">
                    <a:lumMod val="50000"/>
                  </a:schemeClr>
                </a:solidFill>
                <a:latin typeface="AYM Wadiy S_U normal."/>
                <a:cs typeface="Times New Roman" pitchFamily="18" charset="0"/>
              </a:rPr>
              <a:t>دكتور </a:t>
            </a:r>
            <a:r>
              <a:rPr lang="ar-JO" sz="3700" b="1" dirty="0" smtClean="0">
                <a:solidFill>
                  <a:schemeClr val="accent1">
                    <a:lumMod val="50000"/>
                  </a:schemeClr>
                </a:solidFill>
                <a:latin typeface="AYM Wadiy S_U normal."/>
                <a:cs typeface="Times New Roman" pitchFamily="18" charset="0"/>
              </a:rPr>
              <a:t>أسامة الفرحان</a:t>
            </a: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228600" y="20574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6000" b="1" spc="-150" dirty="0" smtClean="0">
                <a:solidFill>
                  <a:srgbClr val="376092"/>
                </a:solidFill>
                <a:latin typeface="ae_AlMateen" pitchFamily="2" charset="-78"/>
                <a:cs typeface="ae_AlMateen" pitchFamily="2" charset="-78"/>
              </a:rPr>
              <a:t>المحاضرة الرابعة عشر        </a:t>
            </a:r>
            <a:endParaRPr lang="en-US" sz="6000" b="1"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304800" y="3657600"/>
            <a:ext cx="92202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5400" b="1" dirty="0" smtClean="0">
                <a:solidFill>
                  <a:srgbClr val="FF0000"/>
                </a:solidFill>
                <a:cs typeface="Arial" pitchFamily="34" charset="0"/>
              </a:rPr>
              <a:t>تقنية المعلومات </a:t>
            </a:r>
            <a:r>
              <a:rPr lang="ar-SA" sz="5400" b="1" dirty="0" err="1" smtClean="0">
                <a:solidFill>
                  <a:srgbClr val="FF0000"/>
                </a:solidFill>
                <a:cs typeface="Arial" pitchFamily="34" charset="0"/>
              </a:rPr>
              <a:t>و</a:t>
            </a:r>
            <a:r>
              <a:rPr lang="ar-SA" sz="5400" b="1" dirty="0" smtClean="0">
                <a:solidFill>
                  <a:srgbClr val="FF0000"/>
                </a:solidFill>
                <a:cs typeface="Arial" pitchFamily="34" charset="0"/>
              </a:rPr>
              <a:t> </a:t>
            </a:r>
            <a:r>
              <a:rPr lang="ar-SA" sz="5400" b="1" dirty="0" err="1" smtClean="0">
                <a:solidFill>
                  <a:srgbClr val="FF0000"/>
                </a:solidFill>
                <a:cs typeface="Arial" pitchFamily="34" charset="0"/>
              </a:rPr>
              <a:t>الإتصالات</a:t>
            </a:r>
            <a:r>
              <a:rPr lang="ar-SA" sz="5400" b="1" dirty="0" smtClean="0">
                <a:solidFill>
                  <a:srgbClr val="FF0000"/>
                </a:solidFill>
                <a:cs typeface="Arial" pitchFamily="34" charset="0"/>
              </a:rPr>
              <a:t> في النقود      </a:t>
            </a:r>
          </a:p>
          <a:p>
            <a:pPr eaLnBrk="1" hangingPunct="1"/>
            <a:r>
              <a:rPr lang="ar-SA" sz="3600" b="1" dirty="0" smtClean="0">
                <a:solidFill>
                  <a:srgbClr val="00B050"/>
                </a:solidFill>
                <a:cs typeface="Arial" pitchFamily="34" charset="0"/>
              </a:rPr>
              <a:t>الفصل التاسع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28600" y="533400"/>
            <a:ext cx="92964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8788" algn="justLow" defTabSz="914400" rtl="1" eaLnBrk="0" fontAlgn="base" latinLnBrk="0" hangingPunct="0">
              <a:lnSpc>
                <a:spcPct val="100000"/>
              </a:lnSpc>
              <a:spcBef>
                <a:spcPct val="0"/>
              </a:spcBef>
              <a:spcAft>
                <a:spcPct val="0"/>
              </a:spcAft>
              <a:buClrTx/>
              <a:buSzTx/>
              <a:tabLst>
                <a:tab pos="204788" algn="l"/>
              </a:tabLst>
            </a:pP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مقدمة</a:t>
            </a:r>
            <a:endParaRPr kumimoji="0" lang="en-US" sz="4000" b="1" i="0" u="none" strike="noStrike" cap="none" normalizeH="0" baseline="0" dirty="0" smtClean="0">
              <a:ln>
                <a:noFill/>
              </a:ln>
              <a:solidFill>
                <a:srgbClr val="FF0000"/>
              </a:solidFill>
              <a:effectLst/>
              <a:latin typeface="Arial" pitchFamily="34" charset="0"/>
              <a:cs typeface="Arial" pitchFamily="34" charset="0"/>
            </a:endParaRPr>
          </a:p>
          <a:p>
            <a:pPr marL="0" marR="0" lvl="0" indent="458788" algn="justLow" defTabSz="914400" rtl="1" eaLnBrk="0" fontAlgn="base" latinLnBrk="0" hangingPunct="0">
              <a:lnSpc>
                <a:spcPct val="100000"/>
              </a:lnSpc>
              <a:spcBef>
                <a:spcPct val="0"/>
              </a:spcBef>
              <a:spcAft>
                <a:spcPct val="0"/>
              </a:spcAft>
              <a:buClrTx/>
              <a:buSzTx/>
              <a:buFontTx/>
              <a:buNone/>
              <a:tabLst>
                <a:tab pos="204788" algn="l"/>
              </a:tabLst>
            </a:pP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انعكست التطورات الحديثة في ثورة المعلومات والاتصالات على أداء القطاع المالي</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بصفة عامة وعلى أداء القطاع المصرفي على وجه الخصوص. فقد كانت البنوك التجارية سباقة في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تبني التقنيات الحديثة</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عندما أدركت ما يمكن أن يترتب على ذلك من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رفع لكفاءة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أداء خدمات العملاء، من حيث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السرعة في إنجاز</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المعاملات،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وخفض في تكليف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الأداء. </a:t>
            </a:r>
            <a:endParaRPr kumimoji="0" lang="ar-BH"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228600" y="533400"/>
            <a:ext cx="94488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8788" algn="justLow" defTabSz="914400" rtl="1" eaLnBrk="1" fontAlgn="base" latinLnBrk="0" hangingPunct="1">
              <a:lnSpc>
                <a:spcPct val="100000"/>
              </a:lnSpc>
              <a:spcBef>
                <a:spcPct val="0"/>
              </a:spcBef>
              <a:spcAft>
                <a:spcPct val="0"/>
              </a:spcAft>
              <a:buClrTx/>
              <a:buSzTx/>
              <a:buFontTx/>
              <a:buNone/>
              <a:tabLst/>
            </a:pP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وانتشر استخدام التقنية الحديثة في العمل المصرفي  بعد أن أصبح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ميسوراً للبنوك ملاحقة التغيرات في حسابات العملاء</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واستخدام قواعد البيانات للحصول على المعلومات الخاصة بالعملاء والصفقات وقتياً. وجاء الجيل الثاني من ثورة المعلومات والاتصالات في سبعينيات من القرن الماضي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عندما ظهرت تقنية المدفوعات الإلكترونية</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المصاحبة لثورة التجارة والمعاملات المالية الإلكترونية. </a:t>
            </a:r>
            <a:endParaRPr kumimoji="0" lang="ar-BH"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228600" y="304800"/>
            <a:ext cx="94488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8788" algn="justLow" defTabSz="914400" rtl="1" eaLnBrk="1" fontAlgn="base" latinLnBrk="0" hangingPunct="1">
              <a:lnSpc>
                <a:spcPct val="100000"/>
              </a:lnSpc>
              <a:spcBef>
                <a:spcPct val="0"/>
              </a:spcBef>
              <a:spcAft>
                <a:spcPct val="0"/>
              </a:spcAft>
              <a:buClrTx/>
              <a:buSzTx/>
              <a:buFontTx/>
              <a:buNone/>
              <a:tabLst/>
            </a:pP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وما زالت المؤسسات المالية، وفي مقدمتها البنوك التجارية،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مهتمة بالاستثمار في تقنيات جديدة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لتطوير خدماتها لمواجهة تحديات المنافسة الحادة في الأسواق العالمية والمحلية، ولتلبية حاجات عملائها. وتأمل هذه المؤسسات في أن تؤدي هذه الاستثمارات إلى خفض في التكاليف وتحسين في كفاءة التشغيل. لذلك فمن المتوقع استمرار البنوك والمؤسسات المالية في سباقها نحو اكتشاف تقنيات أحدث، وأساليب وطرق أنفع لخدمة عملائها بصورة أفضل.</a:t>
            </a:r>
            <a:endParaRPr kumimoji="0" lang="ar-BH"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228600" y="923330"/>
            <a:ext cx="94488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8788" algn="justLow" defTabSz="914400" rtl="1" eaLnBrk="1" fontAlgn="base" latinLnBrk="0" hangingPunct="1">
              <a:lnSpc>
                <a:spcPct val="100000"/>
              </a:lnSpc>
              <a:spcBef>
                <a:spcPct val="0"/>
              </a:spcBef>
              <a:spcAft>
                <a:spcPct val="0"/>
              </a:spcAft>
              <a:buClrTx/>
              <a:buSzTx/>
              <a:buFontTx/>
              <a:buNone/>
              <a:tabLst/>
            </a:pPr>
            <a:r>
              <a:rPr kumimoji="0" lang="ar-JO"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إذن,</a:t>
            </a:r>
            <a:r>
              <a:rPr kumimoji="0" lang="ar-JO" sz="4000" i="0" u="none" strike="noStrike" cap="none" normalizeH="0" dirty="0" smtClean="0">
                <a:ln>
                  <a:noFill/>
                </a:ln>
                <a:solidFill>
                  <a:schemeClr val="tx1"/>
                </a:solidFill>
                <a:effectLst/>
                <a:latin typeface="Arial" pitchFamily="34" charset="0"/>
                <a:ea typeface="Times New Roman" pitchFamily="18" charset="0"/>
                <a:cs typeface="Arial" pitchFamily="34" charset="0"/>
              </a:rPr>
              <a:t> هناك</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ثلاثة أسباب رئيسية تفسر اهتمام البنوك بالاستثمار في مجالات ترقية تقنياتها:</a:t>
            </a:r>
            <a:endPar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8788" algn="justLow" defTabSz="914400" rtl="1" eaLnBrk="1" fontAlgn="base" latinLnBrk="0" hangingPunct="1">
              <a:lnSpc>
                <a:spcPct val="100000"/>
              </a:lnSpc>
              <a:spcBef>
                <a:spcPct val="0"/>
              </a:spcBef>
              <a:spcAft>
                <a:spcPct val="0"/>
              </a:spcAft>
              <a:buClrTx/>
              <a:buSzTx/>
              <a:buFontTx/>
              <a:buNone/>
              <a:tabLst/>
            </a:pP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أولاً</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خفض التكليف التشغيلية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من خلال زيادة كفاءة الأعمال المكتبية، وكذلك خفض احتمالات الخطأ الناتج عن إدخال بيانات وحسابات العملاء يدوياً. </a:t>
            </a:r>
            <a:endPar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8788" algn="justLow" defTabSz="914400" rtl="1" eaLnBrk="1" fontAlgn="base" latinLnBrk="0" hangingPunct="1">
              <a:lnSpc>
                <a:spcPct val="100000"/>
              </a:lnSpc>
              <a:spcBef>
                <a:spcPct val="0"/>
              </a:spcBef>
              <a:spcAft>
                <a:spcPct val="0"/>
              </a:spcAft>
              <a:buClrTx/>
              <a:buSzTx/>
              <a:buFontTx/>
              <a:buNone/>
              <a:tabLst/>
            </a:pP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ثانيا</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زيادة الفرص لتقديم منتجات وخدمات جديدة لعملائها الحاليين وجذب عملاء جدد. </a:t>
            </a:r>
            <a:endParaRPr kumimoji="0" lang="ar-BH" sz="4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1295400"/>
            <a:ext cx="9448800" cy="2554545"/>
          </a:xfrm>
          <a:prstGeom prst="rect">
            <a:avLst/>
          </a:prstGeom>
        </p:spPr>
        <p:txBody>
          <a:bodyPr wrap="square">
            <a:spAutoFit/>
          </a:bodyPr>
          <a:lstStyle/>
          <a:p>
            <a:pPr algn="just"/>
            <a:r>
              <a:rPr lang="ar-BH" sz="4000" b="1" dirty="0" smtClean="0">
                <a:solidFill>
                  <a:srgbClr val="FF0000"/>
                </a:solidFill>
                <a:ea typeface="Times New Roman" pitchFamily="18" charset="0"/>
              </a:rPr>
              <a:t>ثالثاً</a:t>
            </a:r>
            <a:r>
              <a:rPr lang="ar-BH" sz="4000" b="1" dirty="0" smtClean="0">
                <a:ea typeface="Times New Roman" pitchFamily="18" charset="0"/>
              </a:rPr>
              <a:t>، أصبحت البنوك أكثر قدرة على تطوير وتنفيذ نظم متقدمة لإدارة المعلومات والمخاطر، </a:t>
            </a:r>
            <a:r>
              <a:rPr lang="ar-BH" sz="4000" dirty="0" smtClean="0">
                <a:ea typeface="Times New Roman" pitchFamily="18" charset="0"/>
              </a:rPr>
              <a:t>وذلك من خلال توفر طاقات </a:t>
            </a:r>
            <a:r>
              <a:rPr lang="ar-BH" sz="4000" dirty="0" err="1" smtClean="0">
                <a:ea typeface="Times New Roman" pitchFamily="18" charset="0"/>
              </a:rPr>
              <a:t>تخزينية</a:t>
            </a:r>
            <a:r>
              <a:rPr lang="ar-BH" sz="4000" dirty="0" smtClean="0">
                <a:ea typeface="Times New Roman" pitchFamily="18" charset="0"/>
              </a:rPr>
              <a:t> إلكترونية هائلة، وقدرة تحليلية فائقة وأكثر كفاءة وفاعلية باستخدام البرمجيات الحديثة.</a:t>
            </a:r>
            <a:endParaRPr lang="ar-SA"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228600" y="559088"/>
            <a:ext cx="944880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tab pos="204788" algn="l"/>
              </a:tabLst>
            </a:pPr>
            <a:r>
              <a:rPr kumimoji="0" lang="ar-SA" sz="3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1- </a:t>
            </a:r>
            <a:r>
              <a:rPr kumimoji="0" lang="ar-BH" sz="3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تأثير الاستثمار في التقنية الحديثة</a:t>
            </a:r>
            <a:endParaRPr kumimoji="0" lang="en-US" sz="36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tab pos="204788" algn="l"/>
              </a:tabLst>
            </a:pPr>
            <a:r>
              <a:rPr kumimoji="0" lang="ar-BH" sz="3600" b="1" i="0" u="none" strike="noStrike" cap="none" normalizeH="0" baseline="0" dirty="0" smtClean="0">
                <a:ln>
                  <a:noFill/>
                </a:ln>
                <a:effectLst/>
                <a:latin typeface="Arial" pitchFamily="34" charset="0"/>
                <a:ea typeface="Times New Roman" pitchFamily="18" charset="0"/>
                <a:cs typeface="Arial" pitchFamily="34" charset="0"/>
              </a:rPr>
              <a:t> </a:t>
            </a:r>
            <a:r>
              <a:rPr kumimoji="0" lang="ar-BH" sz="3600" i="0" u="none" strike="noStrike" cap="none" normalizeH="0" baseline="0" dirty="0" smtClean="0">
                <a:ln>
                  <a:noFill/>
                </a:ln>
                <a:effectLst/>
                <a:latin typeface="Arial" pitchFamily="34" charset="0"/>
                <a:ea typeface="Times New Roman" pitchFamily="18" charset="0"/>
                <a:cs typeface="Arial" pitchFamily="34" charset="0"/>
              </a:rPr>
              <a:t>	</a:t>
            </a:r>
            <a:r>
              <a:rPr kumimoji="0" lang="ar-BH" sz="3600" b="1" i="0" u="none" strike="noStrike" cap="none" normalizeH="0" baseline="0" dirty="0" smtClean="0">
                <a:ln>
                  <a:noFill/>
                </a:ln>
                <a:effectLst/>
                <a:latin typeface="Arial" pitchFamily="34" charset="0"/>
                <a:ea typeface="Times New Roman" pitchFamily="18" charset="0"/>
                <a:cs typeface="Arial" pitchFamily="34" charset="0"/>
              </a:rPr>
              <a:t>من الصعب قياس تأثير الاستثمار في التقنية على زيادة الإنتاجية في الخدمات المصرفية بصورة دقيقة</a:t>
            </a:r>
            <a:r>
              <a:rPr kumimoji="0" lang="ar-BH" sz="3600" i="0" u="none" strike="noStrike" cap="none" normalizeH="0" baseline="0" dirty="0" smtClean="0">
                <a:ln>
                  <a:noFill/>
                </a:ln>
                <a:effectLst/>
                <a:latin typeface="Arial" pitchFamily="34" charset="0"/>
                <a:ea typeface="Times New Roman" pitchFamily="18" charset="0"/>
                <a:cs typeface="Arial" pitchFamily="34" charset="0"/>
              </a:rPr>
              <a:t>، وذلك لأن جزء غير يسير من ثمار هذه الاستثمارات قد لا ينعكس على ربحية البنك بصورة مباشرة، وإنما يجنيه عملاء البنك، كتوفير راحة أكبر وسرعة أكبر وتوفير الجهد المبذول، وخفض المخاطر، من خلال تقديم الخدمات المصرفية الإلكترونية، كالصراف الآلي والبطاقة الائتمانية (</a:t>
            </a:r>
            <a:r>
              <a:rPr kumimoji="0" lang="en-US" sz="3600" i="0" u="none" strike="noStrike" cap="none" normalizeH="0" baseline="0" dirty="0" smtClean="0">
                <a:ln>
                  <a:noFill/>
                </a:ln>
                <a:effectLst/>
                <a:latin typeface="Arial" pitchFamily="34" charset="0"/>
                <a:ea typeface="Times New Roman" pitchFamily="18" charset="0"/>
                <a:cs typeface="Arial" pitchFamily="34" charset="0"/>
              </a:rPr>
              <a:t>Credit Card</a:t>
            </a:r>
            <a:r>
              <a:rPr kumimoji="0" lang="ar-BH" sz="3600" i="0" u="none" strike="noStrike" cap="none" normalizeH="0" baseline="0" dirty="0" smtClean="0">
                <a:ln>
                  <a:noFill/>
                </a:ln>
                <a:effectLst/>
                <a:latin typeface="Arial" pitchFamily="34" charset="0"/>
                <a:ea typeface="Times New Roman" pitchFamily="18" charset="0"/>
                <a:cs typeface="Arial" pitchFamily="34" charset="0"/>
              </a:rPr>
              <a:t>)، والبطاقة الذكية التي ثبت جدواها وحقق الاستثمار فيها نتائج إيجابية.</a:t>
            </a:r>
            <a:endParaRPr kumimoji="0" lang="ar-BH" sz="3600" i="0" u="none" strike="noStrike" cap="none" normalizeH="0" baseline="0" dirty="0" smtClean="0">
              <a:ln>
                <a:noFill/>
              </a:ln>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228600" y="517326"/>
            <a:ext cx="92964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tab pos="204788" algn="l"/>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2-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تطور نظام المدفوعات بين البنوك </a:t>
            </a:r>
            <a:endParaRPr kumimoji="0" lang="en-US" sz="40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tab pos="204788" algn="l"/>
              </a:tabLst>
            </a:pP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لقد كان استخدام الشيكات من أهم مظاهر تطور نظام المدفوعات</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الذي رافق تطور النظام المصرفي الحديث وأسهم في تحسين أدائه.  حيث يعتبر الشيك أداة دين قابلة للدفع عند الطلب، لتسهيل عملية تسوية المدفوعات دون الحاجة لحمل كميات كبيرة من العملة الورقية أو المعدنية. ويسهل استخدام الشيكات في تسوية المدفوعات المتقابلة وذلك بإلغاء الشيكات للأطراف المدينة والدائنة دون الحاجة لتحريك النقود من مكان إلى آخر.</a:t>
            </a:r>
            <a:endParaRPr kumimoji="0" lang="ar-BH"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304800" y="1024354"/>
            <a:ext cx="937260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81013" algn="justLow" defTabSz="914400" rtl="1" eaLnBrk="1" fontAlgn="base" latinLnBrk="0" hangingPunct="1">
              <a:lnSpc>
                <a:spcPct val="100000"/>
              </a:lnSpc>
              <a:spcBef>
                <a:spcPct val="0"/>
              </a:spcBef>
              <a:spcAft>
                <a:spcPct val="0"/>
              </a:spcAft>
              <a:buClrTx/>
              <a:buSzTx/>
              <a:buFontTx/>
              <a:buNone/>
              <a:tabLst/>
            </a:pPr>
            <a:r>
              <a:rPr lang="ar-SA" sz="4400" b="1" dirty="0" smtClean="0">
                <a:ea typeface="Times New Roman" pitchFamily="18" charset="0"/>
              </a:rPr>
              <a:t>   </a:t>
            </a:r>
            <a:r>
              <a:rPr lang="ar-SA" sz="4400" dirty="0" smtClean="0">
                <a:ea typeface="Times New Roman" pitchFamily="18" charset="0"/>
              </a:rPr>
              <a:t>إن </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التقدم في تقنية الاتصالات قليلة التكلفة قد مهد الطريق لدخول صناعة الخدمات المصرفية مرحلة جديدة من التطور في نظام المدفوعات، </a:t>
            </a:r>
            <a:r>
              <a:rPr kumimoji="0" lang="ar-BH"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وذلك بظهور النقود الإلكترونية </a:t>
            </a:r>
            <a:r>
              <a:rPr kumimoji="0" lang="en-US"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(Electronic Money)</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والتي تأخذ إشكالاً عديدة.</a:t>
            </a:r>
            <a:endParaRPr kumimoji="0" lang="ar-BH" sz="44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228600" y="304800"/>
            <a:ext cx="94488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3-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المخاطر في نظام المدفوعات </a:t>
            </a:r>
          </a:p>
          <a:p>
            <a:pPr marL="0" marR="0" lvl="0" indent="0" algn="just" defTabSz="914400" eaLnBrk="0" fontAlgn="base" latinLnBrk="0" hangingPunct="0">
              <a:lnSpc>
                <a:spcPct val="100000"/>
              </a:lnSpc>
              <a:spcBef>
                <a:spcPct val="0"/>
              </a:spcBef>
              <a:spcAft>
                <a:spcPct val="0"/>
              </a:spcAft>
              <a:buClrTx/>
              <a:buSzTx/>
              <a:buFontTx/>
              <a:buNone/>
              <a:tabLst/>
            </a:pP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لا يخلو أي نظام للمدفوعات من بعض المخاطر. ففي الماضي القريب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كانت النقود الورقية والمعدنية تنقل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بواسطة الشاحنات الكبيرة أو القطارات من بنك في مدينة معينة إلى بنك آخر في مدينة أخرى، ولا شك أن هذا الأسلوب في نقل الأموال كان يواجه مشكلة تعرضه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للنهب المسلح</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الذي كان يمثل في ذلك الوقت الشكل الغالب لما يسمى بمخاطرة نظام المدفوعات </a:t>
            </a: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(Payments System Risk)</a:t>
            </a:r>
            <a:r>
              <a:rPr kumimoji="0" lang="en-US" sz="400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228600" y="1219200"/>
            <a:ext cx="944880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81013" algn="justLow" defTabSz="914400" rtl="1" eaLnBrk="1" fontAlgn="base" latinLnBrk="0" hangingPunct="1">
              <a:lnSpc>
                <a:spcPct val="100000"/>
              </a:lnSpc>
              <a:spcBef>
                <a:spcPct val="0"/>
              </a:spcBef>
              <a:spcAft>
                <a:spcPct val="0"/>
              </a:spcAft>
              <a:buClrTx/>
              <a:buSzTx/>
              <a:buFontTx/>
              <a:buNone/>
              <a:tabLst/>
            </a:pP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وهناك أنواع عديدة من المخاطرة يواجهها المتعاملون في أي نظام للمدفوعات، </a:t>
            </a:r>
            <a:r>
              <a:rPr kumimoji="0" lang="ar-BH"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ويمكن تحديد ثلاثة أنواع رئيسة من المخاطر تواجهها البنوك والمؤسسات المالية الأخرى فيما يتعلق بتحويل الأموال وهي:</a:t>
            </a:r>
            <a:endParaRPr kumimoji="0" lang="ar-BH" sz="4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228600" y="1313258"/>
            <a:ext cx="952500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أ-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مخاطر السيولة </a:t>
            </a:r>
          </a:p>
          <a:p>
            <a:pPr marL="0" marR="0" lvl="0" indent="0" algn="just" defTabSz="914400" eaLnBrk="0" fontAlgn="base" latinLnBrk="0" hangingPunct="0">
              <a:lnSpc>
                <a:spcPct val="100000"/>
              </a:lnSpc>
              <a:spcBef>
                <a:spcPct val="0"/>
              </a:spcBef>
              <a:spcAft>
                <a:spcPct val="0"/>
              </a:spcAft>
              <a:buClrTx/>
              <a:buSzTx/>
              <a:buFontTx/>
              <a:buNone/>
              <a:tabLst/>
            </a:pP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تنشأ مخاطر السيولة </a:t>
            </a: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(Liquidity Risk)</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من احتمال تأخر أو عدم سداد الالتزامات المالية في مواعيد استحقاقها، مما قد يتسبب في تعريض سيولة البنك للإرباك، إلى أن يتم وصول الأموال مستحقة الدفع في وقت لاحق. </a:t>
            </a:r>
            <a:endParaRPr kumimoji="0" lang="en-US"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685800"/>
            <a:ext cx="9220200" cy="3785652"/>
          </a:xfrm>
          <a:prstGeom prst="rect">
            <a:avLst/>
          </a:prstGeom>
        </p:spPr>
        <p:txBody>
          <a:bodyPr wrap="square">
            <a:spAutoFit/>
          </a:bodyPr>
          <a:lstStyle/>
          <a:p>
            <a:pPr algn="just"/>
            <a:r>
              <a:rPr lang="ar-SA" sz="4000" dirty="0" smtClean="0">
                <a:ea typeface="Times New Roman" pitchFamily="18" charset="0"/>
              </a:rPr>
              <a:t>      </a:t>
            </a:r>
            <a:r>
              <a:rPr lang="ar-BH" sz="4000" b="1" dirty="0" smtClean="0">
                <a:ea typeface="Times New Roman" pitchFamily="18" charset="0"/>
              </a:rPr>
              <a:t>ويمثل نظام تسوية المدفوعات بين البنوك </a:t>
            </a:r>
            <a:r>
              <a:rPr lang="ar-BH" sz="4000" dirty="0" smtClean="0">
                <a:ea typeface="Times New Roman" pitchFamily="18" charset="0"/>
              </a:rPr>
              <a:t>والأنظمة الأخرى التي تعتمد على أنظمة الاتصالات الإلكترونية </a:t>
            </a:r>
            <a:r>
              <a:rPr lang="ar-BH" sz="4000" b="1" dirty="0" smtClean="0">
                <a:ea typeface="Times New Roman" pitchFamily="18" charset="0"/>
              </a:rPr>
              <a:t>الحل المثالي لمعالجة مخاطر السيولة </a:t>
            </a:r>
            <a:r>
              <a:rPr lang="ar-BH" sz="4000" dirty="0" smtClean="0">
                <a:ea typeface="Times New Roman" pitchFamily="18" charset="0"/>
              </a:rPr>
              <a:t>التي كانت تخضع في الماضي إلى سوء الأحوال الجوية وتعرض المركبات والقطارات التي كانت تنقل الأموال من مدينة لأخرى للسرقة وحوادث الطرق</a:t>
            </a:r>
            <a:r>
              <a:rPr lang="ar-JO" sz="4000" dirty="0" smtClean="0">
                <a:ea typeface="Times New Roman" pitchFamily="18" charset="0"/>
              </a:rPr>
              <a:t>.</a:t>
            </a:r>
            <a:r>
              <a:rPr lang="en-US" sz="4000" dirty="0" smtClean="0"/>
              <a:t> </a:t>
            </a:r>
            <a:endParaRPr lang="ar-SA" sz="4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p:cNvSpPr>
            <a:spLocks noChangeArrowheads="1"/>
          </p:cNvSpPr>
          <p:nvPr/>
        </p:nvSpPr>
        <p:spPr bwMode="auto">
          <a:xfrm>
            <a:off x="228600" y="533400"/>
            <a:ext cx="94488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ب-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مخاطر الائتمان </a:t>
            </a:r>
          </a:p>
          <a:p>
            <a:pPr marL="0" marR="0" lvl="0" indent="0" algn="just" defTabSz="914400" eaLnBrk="0" fontAlgn="base" latinLnBrk="0" hangingPunct="0">
              <a:lnSpc>
                <a:spcPct val="100000"/>
              </a:lnSpc>
              <a:spcBef>
                <a:spcPct val="0"/>
              </a:spcBef>
              <a:spcAft>
                <a:spcPct val="0"/>
              </a:spcAft>
              <a:buClrTx/>
              <a:buSzTx/>
              <a:buFontTx/>
              <a:buNone/>
              <a:tabLst/>
            </a:pP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تتم تسوية العديد من المبادلات بواسطة الائتمان (بالقروض). فمثلاًً، إذا قمت بطلب شراء سلعة معينة من إحدى الشركات بواسطة البريد، وذلك بإرسال شيك بقيمة السلعة لحساب الشركة المعينة، فإنك في الواقع قد منحت ائتماناً لتلك الشركة إلى حين استلامك للسلعة التي طلبتها. إلا أن هذا النوع من الائتمان قد يتسبب في خلق مخاطر معينة لأحد طرفي المبادلة، يطلق عليها مخاطر الائتمان (</a:t>
            </a:r>
            <a:r>
              <a:rPr kumimoji="0" lang="en-US"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Credit Risk</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en-US" sz="400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52400" y="1295400"/>
            <a:ext cx="9448800" cy="3170099"/>
          </a:xfrm>
          <a:prstGeom prst="rect">
            <a:avLst/>
          </a:prstGeom>
        </p:spPr>
        <p:txBody>
          <a:bodyPr wrap="square">
            <a:spAutoFit/>
          </a:bodyPr>
          <a:lstStyle/>
          <a:p>
            <a:pPr algn="just"/>
            <a:r>
              <a:rPr lang="ar-BH" sz="4000" dirty="0" smtClean="0"/>
              <a:t>ويصنف الاقتصاديون هذه المخاطر إلى نوعي: مخاطر سوقية </a:t>
            </a:r>
            <a:r>
              <a:rPr lang="en-US" sz="4000" dirty="0" smtClean="0"/>
              <a:t>(Market Risks)</a:t>
            </a:r>
            <a:r>
              <a:rPr lang="ar-BH" sz="4000" dirty="0" smtClean="0"/>
              <a:t> ناتجة عن عدم سداد الدين بسبب إفلاس المدين، ومخاطر تسليم السلعة </a:t>
            </a:r>
            <a:r>
              <a:rPr lang="en-US" sz="4000" dirty="0" smtClean="0"/>
              <a:t>(Delivery Risks)</a:t>
            </a:r>
            <a:r>
              <a:rPr lang="ar-BH" sz="4000" dirty="0" smtClean="0"/>
              <a:t> الناتجة عن عدم وصول السلعة إلى المشتري في الزمان والمكان المحدد في عقد الشراء.</a:t>
            </a:r>
            <a:endParaRPr lang="ar-SA" sz="4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228600" y="914400"/>
            <a:ext cx="94488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ج-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مخاطر نظام المدفوعات </a:t>
            </a:r>
          </a:p>
          <a:p>
            <a:pPr marL="0" marR="0" lvl="0" indent="0" algn="just" defTabSz="914400" eaLnBrk="0" fontAlgn="base" latinLnBrk="0" hangingPunct="0">
              <a:lnSpc>
                <a:spcPct val="100000"/>
              </a:lnSpc>
              <a:spcBef>
                <a:spcPct val="0"/>
              </a:spcBef>
              <a:spcAft>
                <a:spcPct val="0"/>
              </a:spcAft>
              <a:buClrTx/>
              <a:buSzTx/>
              <a:buFontTx/>
              <a:buNone/>
              <a:tabLst/>
            </a:pP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ترتبط المؤسسات المالية ببعضها البعض بشبكة اتصالات إلكترونية تمكنها من تسوية المدفوعات فيما بينها، من خلال ما يطلق عليه المقاصة الإلكترونية</a:t>
            </a:r>
            <a:r>
              <a:rPr lang="ar-JO" sz="1400" dirty="0" smtClean="0">
                <a:ea typeface="Times New Roman" pitchFamily="18" charset="0"/>
              </a:rPr>
              <a:t>.</a:t>
            </a:r>
            <a:endParaRPr kumimoji="0" lang="en-US" sz="18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noChangeArrowheads="1"/>
          </p:cNvSpPr>
          <p:nvPr/>
        </p:nvSpPr>
        <p:spPr bwMode="auto">
          <a:xfrm>
            <a:off x="228600" y="533400"/>
            <a:ext cx="94488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81013" algn="justLow" defTabSz="914400" rtl="1" eaLnBrk="1" fontAlgn="base" latinLnBrk="0" hangingPunct="1">
              <a:lnSpc>
                <a:spcPct val="100000"/>
              </a:lnSpc>
              <a:spcBef>
                <a:spcPct val="0"/>
              </a:spcBef>
              <a:spcAft>
                <a:spcPct val="0"/>
              </a:spcAft>
              <a:buClrTx/>
              <a:buSzTx/>
              <a:buFontTx/>
              <a:buNone/>
              <a:tabLst/>
            </a:pP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وبالتالي </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فإن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إلحاق الضرر بمصداقية نظام المدفوعات ومن ثم حدوث مشكلة سيولة لبعض البنوك وربما خسائر للبعض الآخر. لذلك، فإن هناك ما يبرر ضرورة وجود البنك المركزي لمساعدة البنوك التجارية والحيلولة دون حدوث مثل هذه المشكلات التي قد تهز الثقة في النظام المصرفي ككل، وذلك من خلال ممارسة دوره المهم كملاذ أخير للإقراض </a:t>
            </a:r>
            <a:r>
              <a:rPr kumimoji="0" lang="en-US"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(Lender Of Last Resort)</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لإنقاذ المؤسسات المصرفية التي قد تتعرض لمشكلة السيولة.</a:t>
            </a:r>
            <a:endParaRPr kumimoji="0" lang="ar-BH" sz="4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p:cNvSpPr>
            <a:spLocks noChangeArrowheads="1"/>
          </p:cNvSpPr>
          <p:nvPr/>
        </p:nvSpPr>
        <p:spPr bwMode="auto">
          <a:xfrm>
            <a:off x="228600" y="838200"/>
            <a:ext cx="94488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4-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عمليات غرفة المقاصة</a:t>
            </a:r>
          </a:p>
          <a:p>
            <a:pPr marL="0" marR="0" lvl="0" indent="0" algn="just" defTabSz="914400" eaLnBrk="0" fontAlgn="base" latinLnBrk="0" hangingPunct="0">
              <a:lnSpc>
                <a:spcPct val="100000"/>
              </a:lnSpc>
              <a:spcBef>
                <a:spcPct val="0"/>
              </a:spcBef>
              <a:spcAft>
                <a:spcPct val="0"/>
              </a:spcAft>
              <a:buClrTx/>
              <a:buSzTx/>
              <a:buFontTx/>
              <a:buNone/>
              <a:tabLst/>
            </a:pP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غرفة المقاصة </a:t>
            </a:r>
            <a:r>
              <a:rPr kumimoji="0" lang="en-US"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(Clearing House)</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هي عبارة عن اتحاد للبنوك وظيفته الأساسية هي تسهيل عملية تبادل الشيكات وأوامر الدفع بين البنوك لغرض تسوية الحسابات بين بعضها البعض، وذلك للحد من الحاجة لتحويل الأموال من بنك إلى آخر،  حيث يمكن أن يقوم كل بنك بمبادلة الشيكات المتجمعة لديه مباشرة مع البنوك الأخرى. </a:t>
            </a:r>
            <a:endParaRPr kumimoji="0" lang="ar-BH" sz="4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381000"/>
            <a:ext cx="9372600" cy="5632311"/>
          </a:xfrm>
          <a:prstGeom prst="rect">
            <a:avLst/>
          </a:prstGeom>
        </p:spPr>
        <p:txBody>
          <a:bodyPr wrap="square">
            <a:spAutoFit/>
          </a:bodyPr>
          <a:lstStyle/>
          <a:p>
            <a:pPr algn="just"/>
            <a:r>
              <a:rPr lang="ar-BH" sz="4000" b="1" dirty="0" smtClean="0"/>
              <a:t>فمن خلال غرفة المقاصة يقوم كل بنك بتجميع الشيكات المسحوبة على البنوك الأخرى وتحديد مبالغها بالنسبة لكل بنك. ويرسل كل بنك موظفاً لتسليم الشيكات، وموظفاً لإجراء التسويات إلى مقر غرفة المقاصة. ويقوم موظف التسوية بتسليم مدير غرفة المقاصة كشفاً بالمبالغ المستحقة (الدائنة) لكل بنك، ليقوم مدير غرفة المقاصة بجمع المبالغ الدائنة والمبالغ المدينة لكل بنك. حيث يجب أن يكون مجموع المبالغ الدائنة مساوياً لمجموع المبالغ المدينة لغرفة المقاصة</a:t>
            </a:r>
            <a:endParaRPr lang="ar-SA" sz="40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609600"/>
            <a:ext cx="9372600" cy="4401205"/>
          </a:xfrm>
          <a:prstGeom prst="rect">
            <a:avLst/>
          </a:prstGeom>
        </p:spPr>
        <p:txBody>
          <a:bodyPr wrap="square">
            <a:spAutoFit/>
          </a:bodyPr>
          <a:lstStyle/>
          <a:p>
            <a:pPr algn="just"/>
            <a:r>
              <a:rPr lang="ar-BH" sz="4000" b="1" dirty="0" smtClean="0"/>
              <a:t>كما أن إحدى طرق المقاصة المتبعة في كثير من الأقطار هي استخدام تسهيلات البنك المركزي لمواجهة النقص في السيولة بالنسبة لبعض البنوك التجارية. حيث تقضي أحكام قانون البنك المركزي في معظم أقطار العالم بوجوب احتفاظ البنوك التجارية باحتياطيات لدى البنك المركزي يمكن استخدامها لمواجهة النقص في السيولة لبعض البنوك عند الضرورة</a:t>
            </a:r>
            <a:r>
              <a:rPr lang="ar-BH" dirty="0" smtClean="0"/>
              <a:t>.</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4129</TotalTime>
  <Words>943</Words>
  <Application>Microsoft Office PowerPoint</Application>
  <PresentationFormat>A4 Paper (210x297 mm)</PresentationFormat>
  <Paragraphs>43</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Usamah Al-farhan</cp:lastModifiedBy>
  <cp:revision>635</cp:revision>
  <dcterms:created xsi:type="dcterms:W3CDTF">2009-10-14T19:14:34Z</dcterms:created>
  <dcterms:modified xsi:type="dcterms:W3CDTF">2012-04-11T10:22:03Z</dcterms:modified>
</cp:coreProperties>
</file>