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9" r:id="rId4"/>
    <p:sldId id="287" r:id="rId5"/>
    <p:sldId id="315" r:id="rId6"/>
    <p:sldId id="301" r:id="rId7"/>
    <p:sldId id="316" r:id="rId8"/>
    <p:sldId id="302" r:id="rId9"/>
    <p:sldId id="303" r:id="rId10"/>
    <p:sldId id="304" r:id="rId11"/>
    <p:sldId id="305" r:id="rId12"/>
    <p:sldId id="314" r:id="rId13"/>
    <p:sldId id="306" r:id="rId14"/>
    <p:sldId id="307" r:id="rId15"/>
    <p:sldId id="308" r:id="rId16"/>
    <p:sldId id="309" r:id="rId17"/>
    <p:sldId id="310" r:id="rId18"/>
    <p:sldId id="311" r:id="rId19"/>
    <p:sldId id="312" r:id="rId20"/>
    <p:sldId id="313" r:id="rId21"/>
    <p:sldId id="288" r:id="rId22"/>
    <p:sldId id="29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نمط متوسط 1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0" autoAdjust="0"/>
    <p:restoredTop sz="94664" autoAdjust="0"/>
  </p:normalViewPr>
  <p:slideViewPr>
    <p:cSldViewPr>
      <p:cViewPr varScale="1">
        <p:scale>
          <a:sx n="66" d="100"/>
          <a:sy n="66" d="100"/>
        </p:scale>
        <p:origin x="-468"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1/18/IPhone_4_-_noscreen.jpg" TargetMode="External"/><Relationship Id="rId7"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TN" sz="4000" b="1" dirty="0" smtClean="0"/>
              <a:t>إدارة </a:t>
            </a:r>
            <a:r>
              <a:rPr lang="ar-SA" sz="4000" b="1" dirty="0" smtClean="0"/>
              <a:t>العمليات</a:t>
            </a:r>
            <a:endParaRPr lang="en-US" sz="4000" dirty="0" smtClean="0"/>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أ.د عيسى </a:t>
            </a:r>
            <a:r>
              <a:rPr lang="ar-SA" sz="2600" b="1" dirty="0" err="1" smtClean="0">
                <a:solidFill>
                  <a:srgbClr val="7F7F7F"/>
                </a:solidFill>
                <a:latin typeface="Calibri" pitchFamily="34" charset="0"/>
                <a:cs typeface="Times New Roman" pitchFamily="18" charset="0"/>
              </a:rPr>
              <a:t>حي</a:t>
            </a:r>
            <a:r>
              <a:rPr lang="ar-SA" sz="2600" b="1" dirty="0" err="1" smtClean="0">
                <a:solidFill>
                  <a:srgbClr val="7F7F7F"/>
                </a:solidFill>
                <a:latin typeface="Calibri" pitchFamily="34" charset="0"/>
                <a:cs typeface="Times New Roman" pitchFamily="18" charset="0"/>
              </a:rPr>
              <a:t>ـ</a:t>
            </a:r>
            <a:r>
              <a:rPr lang="ar-SA" sz="2600" b="1" dirty="0" err="1" smtClean="0">
                <a:solidFill>
                  <a:srgbClr val="7F7F7F"/>
                </a:solidFill>
                <a:latin typeface="Calibri" pitchFamily="34" charset="0"/>
                <a:cs typeface="Times New Roman" pitchFamily="18" charset="0"/>
              </a:rPr>
              <a:t>رش</a:t>
            </a:r>
            <a:endParaRPr lang="en-US" sz="2600" b="1" dirty="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e_AlMateen" pitchFamily="2" charset="-78"/>
                <a:cs typeface="ae_AlMateen" pitchFamily="2" charset="-78"/>
              </a:rPr>
              <a:t>المحاضرة</a:t>
            </a:r>
            <a:r>
              <a:rPr lang="ar-EG" b="1" dirty="0" smtClean="0">
                <a:solidFill>
                  <a:schemeClr val="tx1"/>
                </a:solidFill>
                <a:cs typeface="Arial" pitchFamily="34" charset="0"/>
              </a:rPr>
              <a:t> </a:t>
            </a:r>
            <a:r>
              <a:rPr lang="ar-SA" b="1" spc="-150" dirty="0" smtClean="0">
                <a:solidFill>
                  <a:schemeClr val="tx1"/>
                </a:solidFill>
                <a:latin typeface="ae_AlMateen" pitchFamily="2" charset="-78"/>
                <a:cs typeface="ae_AlMateen" pitchFamily="2" charset="-78"/>
              </a:rPr>
              <a:t>الثالثة</a:t>
            </a:r>
            <a:endParaRPr lang="en-US" b="1" spc="-150" dirty="0">
              <a:solidFill>
                <a:schemeClr val="tx1"/>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rPr>
              <a:t>المنتج والمنتج الجديد</a:t>
            </a:r>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ستطيل 7"/>
          <p:cNvSpPr/>
          <p:nvPr/>
        </p:nvSpPr>
        <p:spPr>
          <a:xfrm>
            <a:off x="2438400" y="1689318"/>
            <a:ext cx="4953000" cy="1815882"/>
          </a:xfrm>
          <a:prstGeom prst="rect">
            <a:avLst/>
          </a:prstGeom>
        </p:spPr>
        <p:txBody>
          <a:bodyPr>
            <a:spAutoFit/>
          </a:bodyPr>
          <a:lstStyle/>
          <a:p>
            <a:pPr fontAlgn="auto">
              <a:spcBef>
                <a:spcPts val="0"/>
              </a:spcBef>
              <a:spcAft>
                <a:spcPts val="0"/>
              </a:spcAft>
              <a:defRPr/>
            </a:pPr>
            <a:r>
              <a:rPr lang="ar-SA" sz="2800" dirty="0" smtClean="0"/>
              <a:t>مفهوم المنتج والمنتج الجديد</a:t>
            </a:r>
            <a:endParaRPr lang="en-US" sz="2800" dirty="0" smtClean="0"/>
          </a:p>
          <a:p>
            <a:pPr fontAlgn="auto">
              <a:spcBef>
                <a:spcPts val="0"/>
              </a:spcBef>
              <a:spcAft>
                <a:spcPts val="0"/>
              </a:spcAft>
              <a:defRPr/>
            </a:pPr>
            <a:r>
              <a:rPr lang="ar-SA" sz="2800" dirty="0" smtClean="0"/>
              <a:t>إستراتيجية المنتج</a:t>
            </a:r>
            <a:endParaRPr lang="en-US" sz="2800" dirty="0" smtClean="0"/>
          </a:p>
          <a:p>
            <a:pPr fontAlgn="auto">
              <a:spcBef>
                <a:spcPts val="0"/>
              </a:spcBef>
              <a:spcAft>
                <a:spcPts val="0"/>
              </a:spcAft>
              <a:defRPr/>
            </a:pPr>
            <a:r>
              <a:rPr lang="ar-SA" sz="2800" dirty="0" smtClean="0"/>
              <a:t>تطوير المنتج </a:t>
            </a:r>
            <a:endParaRPr lang="en-US" sz="2800" dirty="0" smtClean="0"/>
          </a:p>
          <a:p>
            <a:pPr fontAlgn="auto">
              <a:spcBef>
                <a:spcPts val="0"/>
              </a:spcBef>
              <a:spcAft>
                <a:spcPts val="0"/>
              </a:spcAft>
              <a:defRPr/>
            </a:pPr>
            <a:r>
              <a:rPr lang="ar-SA" sz="2800" dirty="0" smtClean="0"/>
              <a:t>التبسيط والتنويع في تطوير المنتجات</a:t>
            </a:r>
            <a:endParaRPr lang="en-US" sz="2800" dirty="0"/>
          </a:p>
        </p:txBody>
      </p:sp>
      <p:sp>
        <p:nvSpPr>
          <p:cNvPr id="9" name="مربع نص 8"/>
          <p:cNvSpPr txBox="1"/>
          <p:nvPr/>
        </p:nvSpPr>
        <p:spPr>
          <a:xfrm>
            <a:off x="4876800" y="1003518"/>
            <a:ext cx="2971800" cy="523220"/>
          </a:xfrm>
          <a:prstGeom prst="rect">
            <a:avLst/>
          </a:prstGeom>
          <a:noFill/>
        </p:spPr>
        <p:txBody>
          <a:bodyPr wrap="square" rtlCol="1">
            <a:spAutoFit/>
          </a:bodyPr>
          <a:lstStyle/>
          <a:p>
            <a:r>
              <a:rPr lang="ar-SA" sz="2800" dirty="0" smtClean="0"/>
              <a:t>محتوى الحصة</a:t>
            </a:r>
            <a:endParaRPr lang="ar-SA" sz="2800" dirty="0"/>
          </a:p>
        </p:txBody>
      </p:sp>
      <p:sp>
        <p:nvSpPr>
          <p:cNvPr id="10" name="مربع نص 9"/>
          <p:cNvSpPr txBox="1"/>
          <p:nvPr/>
        </p:nvSpPr>
        <p:spPr>
          <a:xfrm>
            <a:off x="4876800" y="4429780"/>
            <a:ext cx="2971800" cy="523220"/>
          </a:xfrm>
          <a:prstGeom prst="rect">
            <a:avLst/>
          </a:prstGeom>
          <a:noFill/>
        </p:spPr>
        <p:txBody>
          <a:bodyPr wrap="square" rtlCol="1">
            <a:spAutoFit/>
          </a:bodyPr>
          <a:lstStyle/>
          <a:p>
            <a:r>
              <a:rPr lang="ar-SA" sz="2800" dirty="0" smtClean="0"/>
              <a:t>المراجعة:</a:t>
            </a:r>
            <a:endParaRPr lang="ar-SA" sz="2800" dirty="0"/>
          </a:p>
        </p:txBody>
      </p:sp>
      <p:sp>
        <p:nvSpPr>
          <p:cNvPr id="11" name="مربع نص 10"/>
          <p:cNvSpPr txBox="1"/>
          <p:nvPr/>
        </p:nvSpPr>
        <p:spPr>
          <a:xfrm>
            <a:off x="3200400" y="5115580"/>
            <a:ext cx="4114800" cy="523220"/>
          </a:xfrm>
          <a:prstGeom prst="rect">
            <a:avLst/>
          </a:prstGeom>
          <a:noFill/>
        </p:spPr>
        <p:txBody>
          <a:bodyPr wrap="square" rtlCol="1">
            <a:spAutoFit/>
          </a:bodyPr>
          <a:lstStyle/>
          <a:p>
            <a:r>
              <a:rPr lang="ar-SA" sz="2800" dirty="0" smtClean="0"/>
              <a:t>الكتاب المقرر </a:t>
            </a:r>
            <a:r>
              <a:rPr lang="ar-SA" sz="2800" dirty="0" err="1" smtClean="0"/>
              <a:t>ص</a:t>
            </a:r>
            <a:r>
              <a:rPr lang="ar-SA" sz="2800" dirty="0" smtClean="0"/>
              <a:t>. 355-396 </a:t>
            </a:r>
            <a:endParaRPr lang="ar-SA"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Dell\Desktop\ipad_2up_hometimes.jpg"/>
          <p:cNvPicPr>
            <a:picLocks noChangeAspect="1" noChangeArrowheads="1"/>
          </p:cNvPicPr>
          <p:nvPr/>
        </p:nvPicPr>
        <p:blipFill>
          <a:blip r:embed="rId2" cstate="print"/>
          <a:srcRect/>
          <a:stretch>
            <a:fillRect/>
          </a:stretch>
        </p:blipFill>
        <p:spPr bwMode="auto">
          <a:xfrm>
            <a:off x="977752" y="0"/>
            <a:ext cx="2583701" cy="1772816"/>
          </a:xfrm>
          <a:prstGeom prst="rect">
            <a:avLst/>
          </a:prstGeom>
          <a:noFill/>
        </p:spPr>
      </p:pic>
      <p:sp>
        <p:nvSpPr>
          <p:cNvPr id="8" name="TextBox 18"/>
          <p:cNvSpPr txBox="1"/>
          <p:nvPr/>
        </p:nvSpPr>
        <p:spPr>
          <a:xfrm>
            <a:off x="3282008" y="288032"/>
            <a:ext cx="5328592" cy="830997"/>
          </a:xfrm>
          <a:prstGeom prst="rect">
            <a:avLst/>
          </a:prstGeom>
          <a:noFill/>
        </p:spPr>
        <p:txBody>
          <a:bodyPr wrap="square" rtlCol="1">
            <a:spAutoFit/>
          </a:bodyPr>
          <a:lstStyle/>
          <a:p>
            <a:r>
              <a:rPr lang="ar-SA" sz="2400" dirty="0" smtClean="0"/>
              <a:t>في </a:t>
            </a:r>
            <a:r>
              <a:rPr lang="ar-SA" sz="2400" b="1" dirty="0" smtClean="0"/>
              <a:t>28-01- 2010 </a:t>
            </a:r>
            <a:r>
              <a:rPr lang="ar-SA" sz="2400" dirty="0" smtClean="0"/>
              <a:t>ظهرت أول لوحة إليكترونية وهي لشركة </a:t>
            </a:r>
            <a:r>
              <a:rPr lang="fr-FR" sz="2400" dirty="0" smtClean="0"/>
              <a:t>Apple</a:t>
            </a:r>
            <a:endParaRPr lang="ar-SA" sz="2400" dirty="0"/>
          </a:p>
        </p:txBody>
      </p:sp>
      <p:sp>
        <p:nvSpPr>
          <p:cNvPr id="9" name="TextBox 19"/>
          <p:cNvSpPr txBox="1"/>
          <p:nvPr/>
        </p:nvSpPr>
        <p:spPr>
          <a:xfrm>
            <a:off x="3581400" y="1752600"/>
            <a:ext cx="5112568" cy="830997"/>
          </a:xfrm>
          <a:prstGeom prst="rect">
            <a:avLst/>
          </a:prstGeom>
          <a:noFill/>
        </p:spPr>
        <p:txBody>
          <a:bodyPr wrap="square" rtlCol="1">
            <a:spAutoFit/>
          </a:bodyPr>
          <a:lstStyle/>
          <a:p>
            <a:r>
              <a:rPr lang="ar-SA" sz="2400" dirty="0" smtClean="0">
                <a:cs typeface="+mj-cs"/>
              </a:rPr>
              <a:t>في </a:t>
            </a:r>
            <a:r>
              <a:rPr lang="ar-SA" sz="2400" b="1" dirty="0" smtClean="0"/>
              <a:t>18-02-2011 </a:t>
            </a:r>
            <a:r>
              <a:rPr lang="ar-SA" sz="2400" dirty="0" smtClean="0">
                <a:cs typeface="+mj-cs"/>
              </a:rPr>
              <a:t>انعقد المؤتمر العالمي للهواتف الجوالة </a:t>
            </a:r>
            <a:r>
              <a:rPr lang="fr-FR" sz="2400" dirty="0" smtClean="0">
                <a:cs typeface="+mj-cs"/>
              </a:rPr>
              <a:t>(WMC)</a:t>
            </a:r>
            <a:r>
              <a:rPr lang="ar-SA" sz="2400" dirty="0" smtClean="0">
                <a:cs typeface="+mj-cs"/>
              </a:rPr>
              <a:t> بمدينة بارشلونة</a:t>
            </a:r>
            <a:endParaRPr lang="ar-SA" sz="2400" dirty="0">
              <a:cs typeface="+mj-cs"/>
            </a:endParaRPr>
          </a:p>
        </p:txBody>
      </p:sp>
      <p:sp>
        <p:nvSpPr>
          <p:cNvPr id="10" name="TextBox 20"/>
          <p:cNvSpPr txBox="1"/>
          <p:nvPr/>
        </p:nvSpPr>
        <p:spPr>
          <a:xfrm>
            <a:off x="6096000" y="3581400"/>
            <a:ext cx="2016224" cy="2677656"/>
          </a:xfrm>
          <a:prstGeom prst="rect">
            <a:avLst/>
          </a:prstGeom>
          <a:noFill/>
        </p:spPr>
        <p:txBody>
          <a:bodyPr wrap="square" rtlCol="1">
            <a:spAutoFit/>
          </a:bodyPr>
          <a:lstStyle/>
          <a:p>
            <a:pPr algn="r"/>
            <a:r>
              <a:rPr lang="fr-FR" sz="2400" dirty="0" smtClean="0">
                <a:cs typeface="+mj-cs"/>
              </a:rPr>
              <a:t>APPLE</a:t>
            </a:r>
          </a:p>
          <a:p>
            <a:pPr algn="r"/>
            <a:r>
              <a:rPr lang="fr-FR" sz="2400" dirty="0" smtClean="0">
                <a:cs typeface="+mj-cs"/>
              </a:rPr>
              <a:t>SAMSUNG</a:t>
            </a:r>
          </a:p>
          <a:p>
            <a:pPr algn="r"/>
            <a:r>
              <a:rPr lang="fr-FR" sz="2400" dirty="0" smtClean="0">
                <a:cs typeface="+mj-cs"/>
              </a:rPr>
              <a:t>GOOGLE</a:t>
            </a:r>
          </a:p>
          <a:p>
            <a:pPr algn="r"/>
            <a:r>
              <a:rPr lang="fr-FR" sz="2400" dirty="0" smtClean="0">
                <a:cs typeface="+mj-cs"/>
              </a:rPr>
              <a:t>MICROSOFT</a:t>
            </a:r>
          </a:p>
          <a:p>
            <a:pPr algn="r"/>
            <a:r>
              <a:rPr lang="fr-FR" sz="2400" dirty="0" smtClean="0">
                <a:cs typeface="+mj-cs"/>
              </a:rPr>
              <a:t>RIM</a:t>
            </a:r>
          </a:p>
          <a:p>
            <a:pPr algn="r"/>
            <a:r>
              <a:rPr lang="fr-FR" sz="2400" dirty="0" smtClean="0">
                <a:cs typeface="+mj-cs"/>
              </a:rPr>
              <a:t>HP</a:t>
            </a:r>
          </a:p>
          <a:p>
            <a:pPr algn="r"/>
            <a:r>
              <a:rPr lang="fr-FR" sz="2400" dirty="0" smtClean="0">
                <a:cs typeface="+mj-cs"/>
              </a:rPr>
              <a:t>…</a:t>
            </a:r>
            <a:endParaRPr lang="ar-SA" sz="2400" dirty="0">
              <a:cs typeface="+mj-cs"/>
            </a:endParaRPr>
          </a:p>
        </p:txBody>
      </p:sp>
      <p:pic>
        <p:nvPicPr>
          <p:cNvPr id="11" name="Picture 3" descr="C:\Users\Dell\Pictures\GALAXYSII.jpg"/>
          <p:cNvPicPr>
            <a:picLocks noChangeAspect="1" noChangeArrowheads="1"/>
          </p:cNvPicPr>
          <p:nvPr/>
        </p:nvPicPr>
        <p:blipFill>
          <a:blip r:embed="rId3" cstate="print"/>
          <a:srcRect/>
          <a:stretch>
            <a:fillRect/>
          </a:stretch>
        </p:blipFill>
        <p:spPr bwMode="auto">
          <a:xfrm>
            <a:off x="726232" y="2304256"/>
            <a:ext cx="2143125" cy="2143125"/>
          </a:xfrm>
          <a:prstGeom prst="rect">
            <a:avLst/>
          </a:prstGeom>
          <a:noFill/>
        </p:spPr>
      </p:pic>
      <p:pic>
        <p:nvPicPr>
          <p:cNvPr id="12" name="Picture 5" descr="C:\Users\Dell\Pictures\imagesCAYUARDY.jpg"/>
          <p:cNvPicPr>
            <a:picLocks noChangeAspect="1" noChangeArrowheads="1"/>
          </p:cNvPicPr>
          <p:nvPr/>
        </p:nvPicPr>
        <p:blipFill>
          <a:blip r:embed="rId4" cstate="print"/>
          <a:srcRect/>
          <a:stretch>
            <a:fillRect/>
          </a:stretch>
        </p:blipFill>
        <p:spPr bwMode="auto">
          <a:xfrm>
            <a:off x="3505200" y="4572000"/>
            <a:ext cx="1668855" cy="1800200"/>
          </a:xfrm>
          <a:prstGeom prst="rect">
            <a:avLst/>
          </a:prstGeom>
          <a:noFill/>
        </p:spPr>
      </p:pic>
      <p:pic>
        <p:nvPicPr>
          <p:cNvPr id="13" name="Picture 10" descr="C:\Users\Dell\Pictures\imagesCAYIBB0B.jpg"/>
          <p:cNvPicPr>
            <a:picLocks noChangeAspect="1" noChangeArrowheads="1"/>
          </p:cNvPicPr>
          <p:nvPr/>
        </p:nvPicPr>
        <p:blipFill>
          <a:blip r:embed="rId5" cstate="print"/>
          <a:srcRect/>
          <a:stretch>
            <a:fillRect/>
          </a:stretch>
        </p:blipFill>
        <p:spPr bwMode="auto">
          <a:xfrm>
            <a:off x="726232" y="4859868"/>
            <a:ext cx="2520280" cy="1409700"/>
          </a:xfrm>
          <a:prstGeom prst="rect">
            <a:avLst/>
          </a:prstGeom>
          <a:noFill/>
        </p:spPr>
      </p:pic>
      <p:sp>
        <p:nvSpPr>
          <p:cNvPr id="14" name="مربع نص 13"/>
          <p:cNvSpPr txBox="1"/>
          <p:nvPr/>
        </p:nvSpPr>
        <p:spPr>
          <a:xfrm>
            <a:off x="990600" y="1600200"/>
            <a:ext cx="2286000" cy="369332"/>
          </a:xfrm>
          <a:prstGeom prst="rect">
            <a:avLst/>
          </a:prstGeom>
          <a:noFill/>
        </p:spPr>
        <p:txBody>
          <a:bodyPr wrap="square" rtlCol="1">
            <a:spAutoFit/>
          </a:bodyPr>
          <a:lstStyle/>
          <a:p>
            <a:pPr algn="ctr"/>
            <a:r>
              <a:rPr lang="fr-FR" dirty="0" err="1" smtClean="0"/>
              <a:t>Ipad</a:t>
            </a:r>
            <a:r>
              <a:rPr lang="fr-FR" dirty="0" smtClean="0"/>
              <a:t> (Apple)</a:t>
            </a:r>
            <a:endParaRPr lang="ar-SA" dirty="0"/>
          </a:p>
        </p:txBody>
      </p:sp>
      <p:sp>
        <p:nvSpPr>
          <p:cNvPr id="15" name="انفجار 2 14"/>
          <p:cNvSpPr/>
          <p:nvPr/>
        </p:nvSpPr>
        <p:spPr>
          <a:xfrm>
            <a:off x="2209800" y="2362200"/>
            <a:ext cx="4495800" cy="2438400"/>
          </a:xfrm>
          <a:prstGeom prst="irregularSeal2">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800" dirty="0" smtClean="0"/>
              <a:t>عرضت أكثر من 80 لوحة إليكترونية</a:t>
            </a:r>
            <a:endParaRPr lang="ar-SA" sz="2800" dirty="0"/>
          </a:p>
        </p:txBody>
      </p:sp>
      <p:sp>
        <p:nvSpPr>
          <p:cNvPr id="16" name="مربع نص 15"/>
          <p:cNvSpPr txBox="1"/>
          <p:nvPr/>
        </p:nvSpPr>
        <p:spPr>
          <a:xfrm>
            <a:off x="6553200" y="3124200"/>
            <a:ext cx="1600200" cy="523220"/>
          </a:xfrm>
          <a:prstGeom prst="rect">
            <a:avLst/>
          </a:prstGeom>
          <a:noFill/>
        </p:spPr>
        <p:txBody>
          <a:bodyPr wrap="square" rtlCol="1">
            <a:spAutoFit/>
          </a:bodyPr>
          <a:lstStyle/>
          <a:p>
            <a:r>
              <a:rPr lang="ar-SA" sz="2800" dirty="0" smtClean="0"/>
              <a:t>لكل من</a:t>
            </a:r>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linds(horizontal)">
                                      <p:cBhvr>
                                        <p:cTn id="36" dur="500"/>
                                        <p:tgtEl>
                                          <p:spTgt spid="16"/>
                                        </p:tgtEl>
                                      </p:cBhvr>
                                    </p:animEffect>
                                  </p:childTnLst>
                                </p:cTn>
                              </p:par>
                              <p:par>
                                <p:cTn id="37" presetID="3" presetClass="entr" presetSubtype="1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linds(horizontal)">
                                      <p:cBhvr>
                                        <p:cTn id="39" dur="500"/>
                                        <p:tgtEl>
                                          <p:spTgt spid="11"/>
                                        </p:tgtEl>
                                      </p:cBhvr>
                                    </p:animEffect>
                                  </p:childTnLst>
                                </p:cTn>
                              </p:par>
                              <p:par>
                                <p:cTn id="40" presetID="3" presetClass="entr" presetSubtype="1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par>
                                <p:cTn id="43" presetID="3" presetClass="entr" presetSubtype="1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linds(horizontal)">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4" grpId="0"/>
      <p:bldP spid="1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838200" y="4507468"/>
            <a:ext cx="1066800" cy="369332"/>
          </a:xfrm>
          <a:prstGeom prst="rect">
            <a:avLst/>
          </a:prstGeom>
          <a:noFill/>
        </p:spPr>
        <p:txBody>
          <a:bodyPr wrap="square" rtlCol="1">
            <a:spAutoFit/>
          </a:bodyPr>
          <a:lstStyle/>
          <a:p>
            <a:r>
              <a:rPr lang="fr-FR" dirty="0" err="1" smtClean="0"/>
              <a:t>IPhone</a:t>
            </a:r>
            <a:endParaRPr lang="ar-SA" dirty="0"/>
          </a:p>
        </p:txBody>
      </p:sp>
      <p:sp>
        <p:nvSpPr>
          <p:cNvPr id="4" name="مربع نص 3"/>
          <p:cNvSpPr txBox="1"/>
          <p:nvPr/>
        </p:nvSpPr>
        <p:spPr>
          <a:xfrm>
            <a:off x="914400" y="5638800"/>
            <a:ext cx="1143000" cy="369332"/>
          </a:xfrm>
          <a:prstGeom prst="rect">
            <a:avLst/>
          </a:prstGeom>
          <a:noFill/>
        </p:spPr>
        <p:txBody>
          <a:bodyPr wrap="square" rtlCol="1">
            <a:spAutoFit/>
          </a:bodyPr>
          <a:lstStyle/>
          <a:p>
            <a:r>
              <a:rPr lang="ar-SA" b="1" dirty="0" smtClean="0"/>
              <a:t>9/1/2007</a:t>
            </a:r>
            <a:endParaRPr lang="ar-SA" b="1" dirty="0"/>
          </a:p>
        </p:txBody>
      </p:sp>
      <p:sp>
        <p:nvSpPr>
          <p:cNvPr id="5" name="مستطيل 4"/>
          <p:cNvSpPr/>
          <p:nvPr/>
        </p:nvSpPr>
        <p:spPr>
          <a:xfrm>
            <a:off x="2209800" y="3810000"/>
            <a:ext cx="1390124" cy="369332"/>
          </a:xfrm>
          <a:prstGeom prst="rect">
            <a:avLst/>
          </a:prstGeom>
        </p:spPr>
        <p:txBody>
          <a:bodyPr wrap="none">
            <a:spAutoFit/>
          </a:bodyPr>
          <a:lstStyle/>
          <a:p>
            <a:r>
              <a:rPr lang="ro-RO" dirty="0" smtClean="0"/>
              <a:t>iPhone 3G </a:t>
            </a:r>
            <a:endParaRPr lang="ar-SA" dirty="0"/>
          </a:p>
        </p:txBody>
      </p:sp>
      <p:sp>
        <p:nvSpPr>
          <p:cNvPr id="6" name="مربع نص 5"/>
          <p:cNvSpPr txBox="1"/>
          <p:nvPr/>
        </p:nvSpPr>
        <p:spPr>
          <a:xfrm>
            <a:off x="2286000" y="5638800"/>
            <a:ext cx="1295400" cy="369332"/>
          </a:xfrm>
          <a:prstGeom prst="rect">
            <a:avLst/>
          </a:prstGeom>
          <a:noFill/>
        </p:spPr>
        <p:txBody>
          <a:bodyPr wrap="square" rtlCol="1">
            <a:spAutoFit/>
          </a:bodyPr>
          <a:lstStyle/>
          <a:p>
            <a:r>
              <a:rPr lang="ar-SA" b="1" dirty="0" smtClean="0"/>
              <a:t>11/7/2008</a:t>
            </a:r>
            <a:endParaRPr lang="ar-SA" b="1" dirty="0"/>
          </a:p>
        </p:txBody>
      </p:sp>
      <p:sp>
        <p:nvSpPr>
          <p:cNvPr id="7" name="مربع نص 6"/>
          <p:cNvSpPr txBox="1"/>
          <p:nvPr/>
        </p:nvSpPr>
        <p:spPr>
          <a:xfrm>
            <a:off x="4038600" y="5638800"/>
            <a:ext cx="1295400" cy="369332"/>
          </a:xfrm>
          <a:prstGeom prst="rect">
            <a:avLst/>
          </a:prstGeom>
          <a:noFill/>
        </p:spPr>
        <p:txBody>
          <a:bodyPr wrap="square" rtlCol="1">
            <a:spAutoFit/>
          </a:bodyPr>
          <a:lstStyle/>
          <a:p>
            <a:r>
              <a:rPr lang="ar-SA" b="1" dirty="0" smtClean="0"/>
              <a:t>19/6/2009</a:t>
            </a:r>
            <a:endParaRPr lang="ar-SA" b="1" dirty="0"/>
          </a:p>
        </p:txBody>
      </p:sp>
      <p:pic>
        <p:nvPicPr>
          <p:cNvPr id="8" name="Picture 2" descr="iPhone 3GS"/>
          <p:cNvPicPr>
            <a:picLocks noChangeAspect="1" noChangeArrowheads="1"/>
          </p:cNvPicPr>
          <p:nvPr/>
        </p:nvPicPr>
        <p:blipFill>
          <a:blip r:embed="rId2" cstate="print"/>
          <a:srcRect/>
          <a:stretch>
            <a:fillRect/>
          </a:stretch>
        </p:blipFill>
        <p:spPr bwMode="auto">
          <a:xfrm>
            <a:off x="3659088" y="1981200"/>
            <a:ext cx="1905000" cy="1085850"/>
          </a:xfrm>
          <a:prstGeom prst="rect">
            <a:avLst/>
          </a:prstGeom>
          <a:noFill/>
        </p:spPr>
      </p:pic>
      <p:sp>
        <p:nvSpPr>
          <p:cNvPr id="9" name="مستطيل 8"/>
          <p:cNvSpPr/>
          <p:nvPr/>
        </p:nvSpPr>
        <p:spPr>
          <a:xfrm>
            <a:off x="3733800" y="2971800"/>
            <a:ext cx="1544012" cy="369332"/>
          </a:xfrm>
          <a:prstGeom prst="rect">
            <a:avLst/>
          </a:prstGeom>
        </p:spPr>
        <p:txBody>
          <a:bodyPr wrap="none">
            <a:spAutoFit/>
          </a:bodyPr>
          <a:lstStyle/>
          <a:p>
            <a:r>
              <a:rPr lang="ro-RO" dirty="0" smtClean="0"/>
              <a:t>iPhone 3G </a:t>
            </a:r>
            <a:r>
              <a:rPr lang="fr-FR" dirty="0" smtClean="0"/>
              <a:t>S</a:t>
            </a:r>
            <a:endParaRPr lang="ar-SA" dirty="0"/>
          </a:p>
        </p:txBody>
      </p:sp>
      <p:sp>
        <p:nvSpPr>
          <p:cNvPr id="10" name="مستطيل 9"/>
          <p:cNvSpPr/>
          <p:nvPr/>
        </p:nvSpPr>
        <p:spPr>
          <a:xfrm>
            <a:off x="6019800" y="2438400"/>
            <a:ext cx="1146468" cy="369332"/>
          </a:xfrm>
          <a:prstGeom prst="rect">
            <a:avLst/>
          </a:prstGeom>
        </p:spPr>
        <p:txBody>
          <a:bodyPr wrap="none">
            <a:spAutoFit/>
          </a:bodyPr>
          <a:lstStyle/>
          <a:p>
            <a:r>
              <a:rPr lang="ro-RO" b="1" dirty="0" smtClean="0"/>
              <a:t>iPhone 4</a:t>
            </a:r>
            <a:endParaRPr lang="ar-SA" dirty="0"/>
          </a:p>
        </p:txBody>
      </p:sp>
      <p:sp>
        <p:nvSpPr>
          <p:cNvPr id="11" name="مربع نص 10"/>
          <p:cNvSpPr txBox="1"/>
          <p:nvPr/>
        </p:nvSpPr>
        <p:spPr>
          <a:xfrm>
            <a:off x="5715000" y="5638800"/>
            <a:ext cx="1295400" cy="369332"/>
          </a:xfrm>
          <a:prstGeom prst="rect">
            <a:avLst/>
          </a:prstGeom>
          <a:noFill/>
        </p:spPr>
        <p:txBody>
          <a:bodyPr wrap="square" rtlCol="1">
            <a:spAutoFit/>
          </a:bodyPr>
          <a:lstStyle/>
          <a:p>
            <a:r>
              <a:rPr lang="ar-SA" b="1" dirty="0" smtClean="0"/>
              <a:t>7/6/2010</a:t>
            </a:r>
            <a:endParaRPr lang="ar-SA" b="1" dirty="0"/>
          </a:p>
        </p:txBody>
      </p:sp>
      <p:pic>
        <p:nvPicPr>
          <p:cNvPr id="12" name="Picture 4" descr="Fichier:IPhone 4 - noscreen.jpg">
            <a:hlinkClick r:id="rId3"/>
          </p:cNvPr>
          <p:cNvPicPr>
            <a:picLocks noChangeAspect="1" noChangeArrowheads="1"/>
          </p:cNvPicPr>
          <p:nvPr/>
        </p:nvPicPr>
        <p:blipFill>
          <a:blip r:embed="rId4" cstate="print"/>
          <a:srcRect/>
          <a:stretch>
            <a:fillRect/>
          </a:stretch>
        </p:blipFill>
        <p:spPr bwMode="auto">
          <a:xfrm>
            <a:off x="5791201" y="1085056"/>
            <a:ext cx="1905000" cy="1269207"/>
          </a:xfrm>
          <a:prstGeom prst="rect">
            <a:avLst/>
          </a:prstGeom>
          <a:noFill/>
        </p:spPr>
      </p:pic>
      <p:sp>
        <p:nvSpPr>
          <p:cNvPr id="13" name="مربع نص 12"/>
          <p:cNvSpPr txBox="1"/>
          <p:nvPr/>
        </p:nvSpPr>
        <p:spPr>
          <a:xfrm>
            <a:off x="7391400" y="5638800"/>
            <a:ext cx="1828800" cy="369332"/>
          </a:xfrm>
          <a:prstGeom prst="rect">
            <a:avLst/>
          </a:prstGeom>
          <a:noFill/>
        </p:spPr>
        <p:txBody>
          <a:bodyPr wrap="square" rtlCol="1">
            <a:spAutoFit/>
          </a:bodyPr>
          <a:lstStyle/>
          <a:p>
            <a:r>
              <a:rPr lang="ar-SA" b="1" dirty="0" smtClean="0"/>
              <a:t>شهر 6 أو 9 / 2011</a:t>
            </a:r>
            <a:endParaRPr lang="ar-SA" b="1" dirty="0"/>
          </a:p>
        </p:txBody>
      </p:sp>
      <p:pic>
        <p:nvPicPr>
          <p:cNvPr id="14" name="Picture 6" descr="http://t1.gstatic.com/images?q=tbn:ANd9GcSw4Sre2rT-W_IY2_nK03Gw95tfkgvfk1ORQA-mIMkhoyLGJ74h"/>
          <p:cNvPicPr>
            <a:picLocks noChangeAspect="1" noChangeArrowheads="1"/>
          </p:cNvPicPr>
          <p:nvPr/>
        </p:nvPicPr>
        <p:blipFill>
          <a:blip r:embed="rId5" cstate="print"/>
          <a:srcRect/>
          <a:stretch>
            <a:fillRect/>
          </a:stretch>
        </p:blipFill>
        <p:spPr bwMode="auto">
          <a:xfrm>
            <a:off x="7543800" y="838200"/>
            <a:ext cx="1371600" cy="930254"/>
          </a:xfrm>
          <a:prstGeom prst="rect">
            <a:avLst/>
          </a:prstGeom>
          <a:noFill/>
        </p:spPr>
      </p:pic>
      <p:pic>
        <p:nvPicPr>
          <p:cNvPr id="15" name="Picture 10" descr="http://t3.gstatic.com/images?q=tbn:ANd9GcS5XQD4zmaArUq-wXlckw5gnHir_CqMgQcWtszJr7pCt55u4qG6"/>
          <p:cNvPicPr>
            <a:picLocks noChangeAspect="1" noChangeArrowheads="1"/>
          </p:cNvPicPr>
          <p:nvPr/>
        </p:nvPicPr>
        <p:blipFill>
          <a:blip r:embed="rId6" cstate="print"/>
          <a:srcRect/>
          <a:stretch>
            <a:fillRect/>
          </a:stretch>
        </p:blipFill>
        <p:spPr bwMode="auto">
          <a:xfrm>
            <a:off x="990600" y="3200400"/>
            <a:ext cx="996797" cy="1228726"/>
          </a:xfrm>
          <a:prstGeom prst="rect">
            <a:avLst/>
          </a:prstGeom>
          <a:noFill/>
        </p:spPr>
      </p:pic>
      <p:pic>
        <p:nvPicPr>
          <p:cNvPr id="16" name="Picture 12" descr="http://t3.gstatic.com/images?q=tbn:ANd9GcRPCWNW2Uzm2Uy7D-6AMdyrE8Jc7fflg5fa6yO7KFXDKG9CHkGR"/>
          <p:cNvPicPr>
            <a:picLocks noChangeAspect="1" noChangeArrowheads="1"/>
          </p:cNvPicPr>
          <p:nvPr/>
        </p:nvPicPr>
        <p:blipFill>
          <a:blip r:embed="rId7" cstate="print"/>
          <a:srcRect/>
          <a:stretch>
            <a:fillRect/>
          </a:stretch>
        </p:blipFill>
        <p:spPr bwMode="auto">
          <a:xfrm>
            <a:off x="2133600" y="2514600"/>
            <a:ext cx="1142999" cy="1371600"/>
          </a:xfrm>
          <a:prstGeom prst="rect">
            <a:avLst/>
          </a:prstGeom>
          <a:noFill/>
        </p:spPr>
      </p:pic>
      <p:sp>
        <p:nvSpPr>
          <p:cNvPr id="17" name="مستطيل 16"/>
          <p:cNvSpPr/>
          <p:nvPr/>
        </p:nvSpPr>
        <p:spPr>
          <a:xfrm>
            <a:off x="1676400" y="3200400"/>
            <a:ext cx="6096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19" name="رابط كسهم مستقيم 18"/>
          <p:cNvCxnSpPr/>
          <p:nvPr/>
        </p:nvCxnSpPr>
        <p:spPr>
          <a:xfrm>
            <a:off x="990600" y="5486400"/>
            <a:ext cx="822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رابط مستقيم 25"/>
          <p:cNvCxnSpPr/>
          <p:nvPr/>
        </p:nvCxnSpPr>
        <p:spPr>
          <a:xfrm rot="5400000" flipH="1" flipV="1">
            <a:off x="1104900" y="5219700"/>
            <a:ext cx="5334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8" name="رابط مستقيم 27"/>
          <p:cNvCxnSpPr/>
          <p:nvPr/>
        </p:nvCxnSpPr>
        <p:spPr>
          <a:xfrm rot="5400000" flipH="1" flipV="1">
            <a:off x="2362200" y="4876800"/>
            <a:ext cx="12192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9" name="رابط مستقيم 28"/>
          <p:cNvCxnSpPr/>
          <p:nvPr/>
        </p:nvCxnSpPr>
        <p:spPr>
          <a:xfrm rot="5400000" flipH="1" flipV="1">
            <a:off x="3657600" y="4495800"/>
            <a:ext cx="19812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5" name="رابط مستقيم 34"/>
          <p:cNvCxnSpPr/>
          <p:nvPr/>
        </p:nvCxnSpPr>
        <p:spPr>
          <a:xfrm rot="5400000" flipH="1" flipV="1">
            <a:off x="5067300" y="4152900"/>
            <a:ext cx="26670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7" name="رابط مستقيم 36"/>
          <p:cNvCxnSpPr/>
          <p:nvPr/>
        </p:nvCxnSpPr>
        <p:spPr>
          <a:xfrm rot="5400000" flipH="1" flipV="1">
            <a:off x="6438900" y="3695700"/>
            <a:ext cx="3429000" cy="0"/>
          </a:xfrm>
          <a:prstGeom prst="line">
            <a:avLst/>
          </a:prstGeom>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par>
                                <p:cTn id="25" presetID="3" presetClass="entr" presetSubtype="1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par>
                                <p:cTn id="31" presetID="3" presetClass="entr" presetSubtype="1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linds(horizontal)">
                                      <p:cBhvr>
                                        <p:cTn id="38" dur="500"/>
                                        <p:tgtEl>
                                          <p:spTgt spid="7"/>
                                        </p:tgtEl>
                                      </p:cBhvr>
                                    </p:animEffect>
                                  </p:childTnLst>
                                </p:cTn>
                              </p:par>
                              <p:par>
                                <p:cTn id="39" presetID="3" presetClass="entr" presetSubtype="1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blinds(horizontal)">
                                      <p:cBhvr>
                                        <p:cTn id="41" dur="500"/>
                                        <p:tgtEl>
                                          <p:spTgt spid="29"/>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linds(horizontal)">
                                      <p:cBhvr>
                                        <p:cTn id="44" dur="500"/>
                                        <p:tgtEl>
                                          <p:spTgt spid="9"/>
                                        </p:tgtEl>
                                      </p:cBhvr>
                                    </p:animEffect>
                                  </p:childTnLst>
                                </p:cTn>
                              </p:par>
                              <p:par>
                                <p:cTn id="45" presetID="3" presetClass="entr" presetSubtype="1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par>
                                <p:cTn id="53" presetID="3" presetClass="entr" presetSubtype="10"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blinds(horizontal)">
                                      <p:cBhvr>
                                        <p:cTn id="55" dur="500"/>
                                        <p:tgtEl>
                                          <p:spTgt spid="35"/>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linds(horizontal)">
                                      <p:cBhvr>
                                        <p:cTn id="58" dur="500"/>
                                        <p:tgtEl>
                                          <p:spTgt spid="10"/>
                                        </p:tgtEl>
                                      </p:cBhvr>
                                    </p:animEffect>
                                  </p:childTnLst>
                                </p:cTn>
                              </p:par>
                              <p:par>
                                <p:cTn id="59" presetID="3" presetClass="entr" presetSubtype="1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blinds(horizontal)">
                                      <p:cBhvr>
                                        <p:cTn id="61" dur="50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blinds(horizontal)">
                                      <p:cBhvr>
                                        <p:cTn id="66" dur="500"/>
                                        <p:tgtEl>
                                          <p:spTgt spid="14"/>
                                        </p:tgtEl>
                                      </p:cBhvr>
                                    </p:animEffect>
                                  </p:childTnLst>
                                </p:cTn>
                              </p:par>
                              <p:par>
                                <p:cTn id="67" presetID="3" presetClass="entr" presetSubtype="1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blinds(horizontal)">
                                      <p:cBhvr>
                                        <p:cTn id="69" dur="500"/>
                                        <p:tgtEl>
                                          <p:spTgt spid="37"/>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fill="hold"/>
                                        <p:tgtEl>
                                          <p:spTgt spid="13"/>
                                        </p:tgtEl>
                                        <p:attrNameLst>
                                          <p:attrName>ppt_x</p:attrName>
                                        </p:attrNameLst>
                                      </p:cBhvr>
                                      <p:tavLst>
                                        <p:tav tm="0">
                                          <p:val>
                                            <p:strVal val="#ppt_x"/>
                                          </p:val>
                                        </p:tav>
                                        <p:tav tm="100000">
                                          <p:val>
                                            <p:strVal val="#ppt_x"/>
                                          </p:val>
                                        </p:tav>
                                      </p:tavLst>
                                    </p:anim>
                                    <p:anim calcmode="lin" valueType="num">
                                      <p:cBhvr additive="base">
                                        <p:cTn id="7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p:bldP spid="10"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6"/>
          <p:cNvSpPr txBox="1">
            <a:spLocks noChangeArrowheads="1"/>
          </p:cNvSpPr>
          <p:nvPr/>
        </p:nvSpPr>
        <p:spPr bwMode="auto">
          <a:xfrm>
            <a:off x="2362201" y="4643735"/>
            <a:ext cx="3230015" cy="461665"/>
          </a:xfrm>
          <a:prstGeom prst="rect">
            <a:avLst/>
          </a:prstGeom>
          <a:noFill/>
          <a:ln w="9525">
            <a:noFill/>
            <a:miter lim="800000"/>
            <a:headEnd/>
            <a:tailEnd/>
          </a:ln>
        </p:spPr>
        <p:txBody>
          <a:bodyPr wrap="square">
            <a:spAutoFit/>
          </a:bodyPr>
          <a:lstStyle/>
          <a:p>
            <a:r>
              <a:rPr lang="ar-SA" sz="2400" dirty="0" smtClean="0">
                <a:latin typeface="Calibri" pitchFamily="34" charset="0"/>
              </a:rPr>
              <a:t>تنافس كبير بين المؤسسات</a:t>
            </a:r>
            <a:endParaRPr lang="en-US" sz="2400" dirty="0">
              <a:latin typeface="Calibri" pitchFamily="34" charset="0"/>
            </a:endParaRPr>
          </a:p>
        </p:txBody>
      </p:sp>
      <p:sp>
        <p:nvSpPr>
          <p:cNvPr id="6" name="مربع نص 4"/>
          <p:cNvSpPr txBox="1">
            <a:spLocks noChangeArrowheads="1"/>
          </p:cNvSpPr>
          <p:nvPr/>
        </p:nvSpPr>
        <p:spPr bwMode="auto">
          <a:xfrm>
            <a:off x="1219200" y="3711624"/>
            <a:ext cx="4361385" cy="461962"/>
          </a:xfrm>
          <a:prstGeom prst="rect">
            <a:avLst/>
          </a:prstGeom>
          <a:noFill/>
          <a:ln w="9525">
            <a:noFill/>
            <a:miter lim="800000"/>
            <a:headEnd/>
            <a:tailEnd/>
          </a:ln>
        </p:spPr>
        <p:txBody>
          <a:bodyPr wrap="square">
            <a:spAutoFit/>
          </a:bodyPr>
          <a:lstStyle/>
          <a:p>
            <a:r>
              <a:rPr lang="ar-SA" sz="2400" dirty="0" smtClean="0">
                <a:latin typeface="Calibri" pitchFamily="34" charset="0"/>
              </a:rPr>
              <a:t>سرعة </a:t>
            </a:r>
            <a:r>
              <a:rPr lang="ar-SA" sz="2400" dirty="0">
                <a:latin typeface="Calibri" pitchFamily="34" charset="0"/>
              </a:rPr>
              <a:t>كبيرة في تطوير المنتجات </a:t>
            </a:r>
            <a:r>
              <a:rPr lang="ar-SA" sz="2400" dirty="0" smtClean="0">
                <a:latin typeface="Calibri" pitchFamily="34" charset="0"/>
              </a:rPr>
              <a:t>الموجودة</a:t>
            </a:r>
            <a:endParaRPr lang="ar-SA" sz="2400" dirty="0">
              <a:latin typeface="Calibri" pitchFamily="34" charset="0"/>
            </a:endParaRPr>
          </a:p>
        </p:txBody>
      </p:sp>
      <p:sp>
        <p:nvSpPr>
          <p:cNvPr id="7" name="مربع نص 5"/>
          <p:cNvSpPr txBox="1">
            <a:spLocks noChangeArrowheads="1"/>
          </p:cNvSpPr>
          <p:nvPr/>
        </p:nvSpPr>
        <p:spPr bwMode="auto">
          <a:xfrm>
            <a:off x="6696497" y="4245024"/>
            <a:ext cx="2676104" cy="461963"/>
          </a:xfrm>
          <a:prstGeom prst="rect">
            <a:avLst/>
          </a:prstGeom>
          <a:noFill/>
          <a:ln w="9525">
            <a:noFill/>
            <a:miter lim="800000"/>
            <a:headEnd/>
            <a:tailEnd/>
          </a:ln>
        </p:spPr>
        <p:txBody>
          <a:bodyPr wrap="square">
            <a:spAutoFit/>
          </a:bodyPr>
          <a:lstStyle/>
          <a:p>
            <a:r>
              <a:rPr lang="ar-SA" sz="2400" dirty="0" smtClean="0">
                <a:latin typeface="Calibri" pitchFamily="34" charset="0"/>
              </a:rPr>
              <a:t>العصر الحالي يتميز </a:t>
            </a:r>
            <a:r>
              <a:rPr lang="ar-SA" sz="2400" dirty="0" err="1" smtClean="0">
                <a:latin typeface="Calibri" pitchFamily="34" charset="0"/>
              </a:rPr>
              <a:t>بـ</a:t>
            </a:r>
            <a:r>
              <a:rPr lang="ar-SA" sz="2400" dirty="0" smtClean="0">
                <a:latin typeface="Calibri" pitchFamily="34" charset="0"/>
              </a:rPr>
              <a:t>:</a:t>
            </a:r>
            <a:endParaRPr lang="ar-SA" sz="2400" dirty="0">
              <a:latin typeface="Calibri" pitchFamily="34" charset="0"/>
            </a:endParaRPr>
          </a:p>
        </p:txBody>
      </p:sp>
      <p:sp>
        <p:nvSpPr>
          <p:cNvPr id="8" name="Oval 11"/>
          <p:cNvSpPr/>
          <p:nvPr/>
        </p:nvSpPr>
        <p:spPr>
          <a:xfrm>
            <a:off x="5604649" y="3783632"/>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9" name="Oval 12"/>
          <p:cNvSpPr/>
          <p:nvPr/>
        </p:nvSpPr>
        <p:spPr>
          <a:xfrm>
            <a:off x="5604465" y="4287688"/>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11" name="مربع نص 3"/>
          <p:cNvSpPr txBox="1">
            <a:spLocks noChangeArrowheads="1"/>
          </p:cNvSpPr>
          <p:nvPr/>
        </p:nvSpPr>
        <p:spPr bwMode="auto">
          <a:xfrm>
            <a:off x="1371600" y="2510135"/>
            <a:ext cx="4000500" cy="461665"/>
          </a:xfrm>
          <a:prstGeom prst="rect">
            <a:avLst/>
          </a:prstGeom>
          <a:noFill/>
          <a:ln w="9525">
            <a:noFill/>
            <a:miter lim="800000"/>
            <a:headEnd/>
            <a:tailEnd/>
          </a:ln>
        </p:spPr>
        <p:txBody>
          <a:bodyPr>
            <a:spAutoFit/>
          </a:bodyPr>
          <a:lstStyle/>
          <a:p>
            <a:r>
              <a:rPr lang="ar-SA" sz="2400" dirty="0" smtClean="0">
                <a:latin typeface="Calibri" pitchFamily="34" charset="0"/>
              </a:rPr>
              <a:t>ابتكار منتجات </a:t>
            </a:r>
            <a:r>
              <a:rPr lang="ar-SA" sz="2400" dirty="0">
                <a:latin typeface="Calibri" pitchFamily="34" charset="0"/>
              </a:rPr>
              <a:t>جديدة</a:t>
            </a:r>
          </a:p>
        </p:txBody>
      </p:sp>
      <p:sp>
        <p:nvSpPr>
          <p:cNvPr id="12" name="مربع نص 2"/>
          <p:cNvSpPr txBox="1">
            <a:spLocks noChangeArrowheads="1"/>
          </p:cNvSpPr>
          <p:nvPr/>
        </p:nvSpPr>
        <p:spPr bwMode="auto">
          <a:xfrm>
            <a:off x="6124128" y="1703040"/>
            <a:ext cx="3312368" cy="830997"/>
          </a:xfrm>
          <a:prstGeom prst="rect">
            <a:avLst/>
          </a:prstGeom>
          <a:noFill/>
          <a:ln w="9525">
            <a:noFill/>
            <a:miter lim="800000"/>
            <a:headEnd/>
            <a:tailEnd/>
          </a:ln>
        </p:spPr>
        <p:txBody>
          <a:bodyPr wrap="square">
            <a:spAutoFit/>
          </a:bodyPr>
          <a:lstStyle/>
          <a:p>
            <a:pPr algn="ctr"/>
            <a:r>
              <a:rPr lang="ar-SA" sz="2400" dirty="0">
                <a:latin typeface="Calibri" pitchFamily="34" charset="0"/>
              </a:rPr>
              <a:t>ينتج هذا عن إحدى الأسباب الثلاثة التالية:</a:t>
            </a:r>
          </a:p>
        </p:txBody>
      </p:sp>
      <p:sp>
        <p:nvSpPr>
          <p:cNvPr id="13" name="مربع نص 5"/>
          <p:cNvSpPr txBox="1">
            <a:spLocks noChangeArrowheads="1"/>
          </p:cNvSpPr>
          <p:nvPr/>
        </p:nvSpPr>
        <p:spPr bwMode="auto">
          <a:xfrm>
            <a:off x="1552128" y="1198984"/>
            <a:ext cx="3851920" cy="461665"/>
          </a:xfrm>
          <a:prstGeom prst="rect">
            <a:avLst/>
          </a:prstGeom>
          <a:noFill/>
          <a:ln w="9525">
            <a:noFill/>
            <a:miter lim="800000"/>
            <a:headEnd/>
            <a:tailEnd/>
          </a:ln>
        </p:spPr>
        <p:txBody>
          <a:bodyPr wrap="square">
            <a:spAutoFit/>
          </a:bodyPr>
          <a:lstStyle/>
          <a:p>
            <a:r>
              <a:rPr lang="ar-SA" sz="2400" dirty="0" smtClean="0">
                <a:latin typeface="Calibri" pitchFamily="34" charset="0"/>
              </a:rPr>
              <a:t>توليد منتجات </a:t>
            </a:r>
            <a:r>
              <a:rPr lang="ar-SA" sz="2400" dirty="0">
                <a:latin typeface="Calibri" pitchFamily="34" charset="0"/>
              </a:rPr>
              <a:t>جديدة من منتجات قديمة</a:t>
            </a:r>
            <a:endParaRPr lang="en-US" sz="2400" dirty="0">
              <a:latin typeface="Calibri" pitchFamily="34" charset="0"/>
            </a:endParaRPr>
          </a:p>
        </p:txBody>
      </p:sp>
      <p:sp>
        <p:nvSpPr>
          <p:cNvPr id="14" name="مربع نص 3"/>
          <p:cNvSpPr txBox="1">
            <a:spLocks noChangeArrowheads="1"/>
          </p:cNvSpPr>
          <p:nvPr/>
        </p:nvSpPr>
        <p:spPr bwMode="auto">
          <a:xfrm>
            <a:off x="1371600" y="1847056"/>
            <a:ext cx="4000500" cy="461665"/>
          </a:xfrm>
          <a:prstGeom prst="rect">
            <a:avLst/>
          </a:prstGeom>
          <a:noFill/>
          <a:ln w="9525">
            <a:noFill/>
            <a:miter lim="800000"/>
            <a:headEnd/>
            <a:tailEnd/>
          </a:ln>
        </p:spPr>
        <p:txBody>
          <a:bodyPr>
            <a:spAutoFit/>
          </a:bodyPr>
          <a:lstStyle/>
          <a:p>
            <a:r>
              <a:rPr lang="ar-SA" sz="2400" dirty="0" smtClean="0">
                <a:latin typeface="Calibri" pitchFamily="34" charset="0"/>
              </a:rPr>
              <a:t>ظهور أساليب </a:t>
            </a:r>
            <a:r>
              <a:rPr lang="ar-SA" sz="2400" dirty="0">
                <a:latin typeface="Calibri" pitchFamily="34" charset="0"/>
              </a:rPr>
              <a:t>وطرق جديدة </a:t>
            </a:r>
            <a:endParaRPr lang="en-US" sz="2400" dirty="0">
              <a:latin typeface="Calibri" pitchFamily="34" charset="0"/>
            </a:endParaRPr>
          </a:p>
        </p:txBody>
      </p:sp>
      <p:cxnSp>
        <p:nvCxnSpPr>
          <p:cNvPr id="15" name="رابط كسهم مستقيم 14"/>
          <p:cNvCxnSpPr>
            <a:stCxn id="12" idx="1"/>
            <a:endCxn id="13" idx="3"/>
          </p:cNvCxnSpPr>
          <p:nvPr/>
        </p:nvCxnSpPr>
        <p:spPr>
          <a:xfrm rot="10800000">
            <a:off x="5404048" y="1429817"/>
            <a:ext cx="720080" cy="6887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رابط كسهم مستقيم 16"/>
          <p:cNvCxnSpPr>
            <a:stCxn id="12" idx="1"/>
            <a:endCxn id="14" idx="3"/>
          </p:cNvCxnSpPr>
          <p:nvPr/>
        </p:nvCxnSpPr>
        <p:spPr>
          <a:xfrm rot="10800000">
            <a:off x="5372100" y="2077889"/>
            <a:ext cx="752028" cy="406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رابط كسهم مستقيم 18"/>
          <p:cNvCxnSpPr>
            <a:stCxn id="12" idx="1"/>
            <a:endCxn id="11" idx="3"/>
          </p:cNvCxnSpPr>
          <p:nvPr/>
        </p:nvCxnSpPr>
        <p:spPr>
          <a:xfrm rot="10800000" flipV="1">
            <a:off x="5372100" y="2118538"/>
            <a:ext cx="752028" cy="62242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مربع نص 2"/>
          <p:cNvSpPr txBox="1">
            <a:spLocks noChangeArrowheads="1"/>
          </p:cNvSpPr>
          <p:nvPr/>
        </p:nvSpPr>
        <p:spPr bwMode="auto">
          <a:xfrm>
            <a:off x="2743200" y="381000"/>
            <a:ext cx="6768752" cy="461665"/>
          </a:xfrm>
          <a:prstGeom prst="rect">
            <a:avLst/>
          </a:prstGeom>
          <a:noFill/>
          <a:ln w="9525">
            <a:noFill/>
            <a:miter lim="800000"/>
            <a:headEnd/>
            <a:tailEnd/>
          </a:ln>
        </p:spPr>
        <p:txBody>
          <a:bodyPr wrap="square">
            <a:spAutoFit/>
          </a:bodyPr>
          <a:lstStyle/>
          <a:p>
            <a:r>
              <a:rPr lang="ar-SA" sz="2400" dirty="0">
                <a:latin typeface="Calibri" pitchFamily="34" charset="0"/>
              </a:rPr>
              <a:t>ن</a:t>
            </a:r>
            <a:r>
              <a:rPr lang="ar-SA" sz="2400" dirty="0" smtClean="0">
                <a:latin typeface="Calibri" pitchFamily="34" charset="0"/>
              </a:rPr>
              <a:t>لاحظ </a:t>
            </a:r>
            <a:r>
              <a:rPr lang="ar-SA" sz="2400" dirty="0">
                <a:latin typeface="Calibri" pitchFamily="34" charset="0"/>
              </a:rPr>
              <a:t>في الحياة اليومية </a:t>
            </a:r>
            <a:r>
              <a:rPr lang="ar-SA" sz="2400" dirty="0" smtClean="0">
                <a:latin typeface="Calibri" pitchFamily="34" charset="0"/>
              </a:rPr>
              <a:t>تطورا وتزايدا كبيرين في المنتجات</a:t>
            </a:r>
            <a:endParaRPr lang="ar-SA" sz="2400" dirty="0">
              <a:latin typeface="Calibri" pitchFamily="34" charset="0"/>
            </a:endParaRPr>
          </a:p>
        </p:txBody>
      </p:sp>
      <p:sp>
        <p:nvSpPr>
          <p:cNvPr id="19" name="Oval 12"/>
          <p:cNvSpPr/>
          <p:nvPr/>
        </p:nvSpPr>
        <p:spPr>
          <a:xfrm>
            <a:off x="5562601" y="4719935"/>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20" name="مستطيل 19"/>
          <p:cNvSpPr/>
          <p:nvPr/>
        </p:nvSpPr>
        <p:spPr>
          <a:xfrm>
            <a:off x="1514698" y="4186535"/>
            <a:ext cx="4047903" cy="461665"/>
          </a:xfrm>
          <a:prstGeom prst="rect">
            <a:avLst/>
          </a:prstGeom>
        </p:spPr>
        <p:txBody>
          <a:bodyPr wrap="none">
            <a:spAutoFit/>
          </a:bodyPr>
          <a:lstStyle/>
          <a:p>
            <a:r>
              <a:rPr lang="ar-SA" sz="2400" dirty="0" smtClean="0">
                <a:latin typeface="Calibri" pitchFamily="34" charset="0"/>
              </a:rPr>
              <a:t>سرعة كبيرة في إدخال المنتجات الجديدة</a:t>
            </a:r>
            <a:endParaRPr lang="ar-SA" sz="2400" dirty="0"/>
          </a:p>
        </p:txBody>
      </p:sp>
      <p:cxnSp>
        <p:nvCxnSpPr>
          <p:cNvPr id="22" name="رابط كسهم مستقيم 21"/>
          <p:cNvCxnSpPr>
            <a:stCxn id="7" idx="1"/>
            <a:endCxn id="8" idx="6"/>
          </p:cNvCxnSpPr>
          <p:nvPr/>
        </p:nvCxnSpPr>
        <p:spPr>
          <a:xfrm rot="10800000">
            <a:off x="5964689" y="3963652"/>
            <a:ext cx="731808" cy="51235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4" name="رابط كسهم مستقيم 23"/>
          <p:cNvCxnSpPr>
            <a:stCxn id="7" idx="1"/>
            <a:endCxn id="9" idx="6"/>
          </p:cNvCxnSpPr>
          <p:nvPr/>
        </p:nvCxnSpPr>
        <p:spPr>
          <a:xfrm rot="10800000">
            <a:off x="5964505" y="4467708"/>
            <a:ext cx="731992" cy="829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رابط كسهم مستقيم 25"/>
          <p:cNvCxnSpPr>
            <a:stCxn id="7" idx="1"/>
            <a:endCxn id="19" idx="6"/>
          </p:cNvCxnSpPr>
          <p:nvPr/>
        </p:nvCxnSpPr>
        <p:spPr>
          <a:xfrm rot="10800000" flipV="1">
            <a:off x="5922641" y="4476005"/>
            <a:ext cx="773856" cy="423949"/>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lide(fromBottom)">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lide(fromBottom)">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Bottom)">
                                      <p:cBhvr>
                                        <p:cTn id="28" dur="500"/>
                                        <p:tgtEl>
                                          <p:spTgt spid="1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Bottom)">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linds(horizontal)">
                                      <p:cBhvr>
                                        <p:cTn id="36" dur="500"/>
                                        <p:tgtEl>
                                          <p:spTgt spid="7"/>
                                        </p:tgtEl>
                                      </p:cBhvr>
                                    </p:animEffect>
                                  </p:childTnLst>
                                </p:cTn>
                              </p:par>
                              <p:par>
                                <p:cTn id="37" presetID="3" presetClass="entr" presetSubtype="1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linds(horizontal)">
                                      <p:cBhvr>
                                        <p:cTn id="39" dur="500"/>
                                        <p:tgtEl>
                                          <p:spTgt spid="22"/>
                                        </p:tgtEl>
                                      </p:cBhvr>
                                    </p:animEffect>
                                  </p:childTnLst>
                                </p:cTn>
                              </p:par>
                              <p:par>
                                <p:cTn id="40" presetID="3" presetClass="entr" presetSubtype="1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par>
                                <p:cTn id="43" presetID="3" presetClass="entr" presetSubtype="1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linds(horizontal)">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slide(fromBottom)">
                                      <p:cBhvr>
                                        <p:cTn id="50" dur="500"/>
                                        <p:tgtEl>
                                          <p:spTgt spid="8"/>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slide(fromBottom)">
                                      <p:cBhvr>
                                        <p:cTn id="53" dur="500"/>
                                        <p:tgtEl>
                                          <p:spTgt spid="6"/>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slide(fromBottom)">
                                      <p:cBhvr>
                                        <p:cTn id="58" dur="500"/>
                                        <p:tgtEl>
                                          <p:spTgt spid="9"/>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slide(fromBottom)">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ppt_x"/>
                                          </p:val>
                                        </p:tav>
                                        <p:tav tm="100000">
                                          <p:val>
                                            <p:strVal val="#ppt_x"/>
                                          </p:val>
                                        </p:tav>
                                      </p:tavLst>
                                    </p:anim>
                                    <p:anim calcmode="lin" valueType="num">
                                      <p:cBhvr additive="base">
                                        <p:cTn id="67" dur="500" fill="hold"/>
                                        <p:tgtEl>
                                          <p:spTgt spid="19"/>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
                                        </p:tgtEl>
                                        <p:attrNameLst>
                                          <p:attrName>style.visibility</p:attrName>
                                        </p:attrNameLst>
                                      </p:cBhvr>
                                      <p:to>
                                        <p:strVal val="visible"/>
                                      </p:to>
                                    </p:set>
                                    <p:anim calcmode="lin" valueType="num">
                                      <p:cBhvr additive="base">
                                        <p:cTn id="70" dur="500" fill="hold"/>
                                        <p:tgtEl>
                                          <p:spTgt spid="3"/>
                                        </p:tgtEl>
                                        <p:attrNameLst>
                                          <p:attrName>ppt_x</p:attrName>
                                        </p:attrNameLst>
                                      </p:cBhvr>
                                      <p:tavLst>
                                        <p:tav tm="0">
                                          <p:val>
                                            <p:strVal val="#ppt_x"/>
                                          </p:val>
                                        </p:tav>
                                        <p:tav tm="100000">
                                          <p:val>
                                            <p:strVal val="#ppt_x"/>
                                          </p:val>
                                        </p:tav>
                                      </p:tavLst>
                                    </p:anim>
                                    <p:anim calcmode="lin" valueType="num">
                                      <p:cBhvr additive="base">
                                        <p:cTn id="7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animBg="1"/>
      <p:bldP spid="9" grpId="0" animBg="1"/>
      <p:bldP spid="11" grpId="0"/>
      <p:bldP spid="12" grpId="0"/>
      <p:bldP spid="13" grpId="0"/>
      <p:bldP spid="14" grpId="0"/>
      <p:bldP spid="19"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00200" y="1447800"/>
            <a:ext cx="2882519" cy="461665"/>
          </a:xfrm>
          <a:prstGeom prst="rect">
            <a:avLst/>
          </a:prstGeom>
          <a:solidFill>
            <a:schemeClr val="accent4">
              <a:lumMod val="60000"/>
              <a:lumOff val="40000"/>
            </a:schemeClr>
          </a:solidFill>
        </p:spPr>
        <p:txBody>
          <a:bodyPr wrap="none">
            <a:spAutoFit/>
          </a:bodyPr>
          <a:lstStyle/>
          <a:p>
            <a:r>
              <a:rPr lang="ar-SA" sz="2400" dirty="0" smtClean="0">
                <a:latin typeface="Calibri" pitchFamily="34" charset="0"/>
              </a:rPr>
              <a:t> تقليص دورة حياة المنتجات</a:t>
            </a:r>
            <a:endParaRPr lang="ar-SA" sz="2400" dirty="0"/>
          </a:p>
        </p:txBody>
      </p:sp>
      <p:sp>
        <p:nvSpPr>
          <p:cNvPr id="3" name="مستطيل 2"/>
          <p:cNvSpPr/>
          <p:nvPr/>
        </p:nvSpPr>
        <p:spPr>
          <a:xfrm>
            <a:off x="6553200" y="685800"/>
            <a:ext cx="2105405" cy="830997"/>
          </a:xfrm>
          <a:prstGeom prst="rect">
            <a:avLst/>
          </a:prstGeom>
        </p:spPr>
        <p:txBody>
          <a:bodyPr wrap="square">
            <a:spAutoFit/>
          </a:bodyPr>
          <a:lstStyle/>
          <a:p>
            <a:r>
              <a:rPr lang="ar-SA" sz="2400" dirty="0" smtClean="0">
                <a:latin typeface="Calibri" pitchFamily="34" charset="0"/>
              </a:rPr>
              <a:t>سرعة تطوير المنتجات</a:t>
            </a:r>
            <a:endParaRPr lang="ar-SA" sz="2400" dirty="0"/>
          </a:p>
        </p:txBody>
      </p:sp>
      <p:sp>
        <p:nvSpPr>
          <p:cNvPr id="4" name="مستطيل 3"/>
          <p:cNvSpPr/>
          <p:nvPr/>
        </p:nvSpPr>
        <p:spPr>
          <a:xfrm>
            <a:off x="6705600" y="1981200"/>
            <a:ext cx="1981200" cy="830997"/>
          </a:xfrm>
          <a:prstGeom prst="rect">
            <a:avLst/>
          </a:prstGeom>
        </p:spPr>
        <p:txBody>
          <a:bodyPr wrap="square">
            <a:spAutoFit/>
          </a:bodyPr>
          <a:lstStyle/>
          <a:p>
            <a:r>
              <a:rPr lang="ar-SA" sz="2400" dirty="0" smtClean="0">
                <a:latin typeface="Calibri" pitchFamily="34" charset="0"/>
              </a:rPr>
              <a:t>سرعة إدخال المنتجات الجديدة</a:t>
            </a:r>
            <a:endParaRPr lang="ar-SA" sz="2400" dirty="0"/>
          </a:p>
        </p:txBody>
      </p:sp>
      <p:sp>
        <p:nvSpPr>
          <p:cNvPr id="5" name="مستطيل 4"/>
          <p:cNvSpPr/>
          <p:nvPr/>
        </p:nvSpPr>
        <p:spPr>
          <a:xfrm>
            <a:off x="6781800" y="3352800"/>
            <a:ext cx="2038537" cy="830997"/>
          </a:xfrm>
          <a:prstGeom prst="rect">
            <a:avLst/>
          </a:prstGeom>
        </p:spPr>
        <p:txBody>
          <a:bodyPr wrap="square">
            <a:spAutoFit/>
          </a:bodyPr>
          <a:lstStyle/>
          <a:p>
            <a:r>
              <a:rPr lang="ar-SA" sz="2400" dirty="0" smtClean="0">
                <a:latin typeface="Calibri" pitchFamily="34" charset="0"/>
              </a:rPr>
              <a:t>شدة المنافسة بين المؤسسات </a:t>
            </a:r>
            <a:endParaRPr lang="ar-SA" sz="2400" dirty="0"/>
          </a:p>
        </p:txBody>
      </p:sp>
      <p:sp>
        <p:nvSpPr>
          <p:cNvPr id="7" name="قوس كبير أيمن 6"/>
          <p:cNvSpPr/>
          <p:nvPr/>
        </p:nvSpPr>
        <p:spPr>
          <a:xfrm rot="10800000">
            <a:off x="6324600" y="914400"/>
            <a:ext cx="381000" cy="3367083"/>
          </a:xfrm>
          <a:prstGeom prst="rightBrace">
            <a:avLst>
              <a:gd name="adj1" fmla="val 8333"/>
              <a:gd name="adj2" fmla="val 49650"/>
            </a:avLst>
          </a:prstGeom>
        </p:spPr>
        <p:style>
          <a:lnRef idx="1">
            <a:schemeClr val="dk1"/>
          </a:lnRef>
          <a:fillRef idx="0">
            <a:schemeClr val="dk1"/>
          </a:fillRef>
          <a:effectRef idx="0">
            <a:schemeClr val="dk1"/>
          </a:effectRef>
          <a:fontRef idx="minor">
            <a:schemeClr val="tx1"/>
          </a:fontRef>
        </p:style>
        <p:txBody>
          <a:bodyPr rtlCol="1" anchor="ctr"/>
          <a:lstStyle/>
          <a:p>
            <a:pPr algn="ctr"/>
            <a:endParaRPr lang="ar-SA"/>
          </a:p>
        </p:txBody>
      </p:sp>
      <p:sp>
        <p:nvSpPr>
          <p:cNvPr id="10" name="مربع نص 7"/>
          <p:cNvSpPr txBox="1">
            <a:spLocks noChangeArrowheads="1"/>
          </p:cNvSpPr>
          <p:nvPr/>
        </p:nvSpPr>
        <p:spPr bwMode="auto">
          <a:xfrm>
            <a:off x="685800" y="3429000"/>
            <a:ext cx="4191249" cy="1200329"/>
          </a:xfrm>
          <a:prstGeom prst="rect">
            <a:avLst/>
          </a:prstGeom>
          <a:solidFill>
            <a:schemeClr val="accent4">
              <a:lumMod val="60000"/>
              <a:lumOff val="40000"/>
            </a:schemeClr>
          </a:solidFill>
          <a:ln w="9525">
            <a:noFill/>
            <a:miter lim="800000"/>
            <a:headEnd/>
            <a:tailEnd/>
          </a:ln>
        </p:spPr>
        <p:txBody>
          <a:bodyPr wrap="square">
            <a:spAutoFit/>
          </a:bodyPr>
          <a:lstStyle/>
          <a:p>
            <a:r>
              <a:rPr lang="ar-SA" sz="2400" b="1" dirty="0" smtClean="0">
                <a:latin typeface="Calibri" pitchFamily="34" charset="0"/>
              </a:rPr>
              <a:t>تطوير </a:t>
            </a:r>
            <a:r>
              <a:rPr lang="ar-SA" sz="2400" b="1" dirty="0">
                <a:latin typeface="Calibri" pitchFamily="34" charset="0"/>
              </a:rPr>
              <a:t>المنتجات أصبح يسند إلى وظيفة أساسية في المؤسسات الحديثة وهي </a:t>
            </a:r>
            <a:r>
              <a:rPr lang="ar-SA" sz="2400" b="1" dirty="0">
                <a:solidFill>
                  <a:srgbClr val="FF0000"/>
                </a:solidFill>
                <a:latin typeface="Calibri" pitchFamily="34" charset="0"/>
              </a:rPr>
              <a:t>البحث والتطوير</a:t>
            </a:r>
            <a:endParaRPr lang="en-US" sz="2400" b="1" dirty="0">
              <a:solidFill>
                <a:srgbClr val="FF0000"/>
              </a:solidFill>
              <a:latin typeface="Calibri" pitchFamily="34" charset="0"/>
            </a:endParaRPr>
          </a:p>
        </p:txBody>
      </p:sp>
      <p:sp>
        <p:nvSpPr>
          <p:cNvPr id="11" name="سهم إلى اليسار 19"/>
          <p:cNvSpPr/>
          <p:nvPr/>
        </p:nvSpPr>
        <p:spPr>
          <a:xfrm rot="1405199">
            <a:off x="4861207" y="1943380"/>
            <a:ext cx="1469753" cy="609600"/>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defRPr/>
            </a:pPr>
            <a:endParaRPr lang="ar-SA"/>
          </a:p>
        </p:txBody>
      </p:sp>
      <p:sp>
        <p:nvSpPr>
          <p:cNvPr id="12" name="سهم إلى اليسار 19"/>
          <p:cNvSpPr/>
          <p:nvPr/>
        </p:nvSpPr>
        <p:spPr>
          <a:xfrm rot="19547772">
            <a:off x="4921039" y="2951186"/>
            <a:ext cx="1469753" cy="609600"/>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defRPr/>
            </a:pP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linds(horizont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ox(in)">
                                      <p:cBhvr>
                                        <p:cTn id="29" dur="500"/>
                                        <p:tgtEl>
                                          <p:spTgt spid="10"/>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ox(i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7"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a:spLocks noChangeArrowheads="1"/>
          </p:cNvSpPr>
          <p:nvPr/>
        </p:nvSpPr>
        <p:spPr bwMode="auto">
          <a:xfrm>
            <a:off x="2195736" y="0"/>
            <a:ext cx="5643563" cy="646112"/>
          </a:xfrm>
          <a:prstGeom prst="rect">
            <a:avLst/>
          </a:prstGeom>
          <a:noFill/>
          <a:ln w="9525">
            <a:noFill/>
            <a:miter lim="800000"/>
            <a:headEnd/>
            <a:tailEnd/>
          </a:ln>
        </p:spPr>
        <p:txBody>
          <a:bodyPr>
            <a:spAutoFit/>
          </a:bodyPr>
          <a:lstStyle/>
          <a:p>
            <a:r>
              <a:rPr lang="ar-SA" sz="3600" dirty="0" smtClean="0">
                <a:latin typeface="Calibri" pitchFamily="34" charset="0"/>
              </a:rPr>
              <a:t>1- </a:t>
            </a:r>
            <a:r>
              <a:rPr lang="ar-SA" sz="3600" dirty="0">
                <a:latin typeface="Calibri" pitchFamily="34" charset="0"/>
              </a:rPr>
              <a:t>مفهوم المنتج والمنتج الجديد</a:t>
            </a:r>
          </a:p>
        </p:txBody>
      </p:sp>
      <p:sp>
        <p:nvSpPr>
          <p:cNvPr id="3" name="مربع نص 2"/>
          <p:cNvSpPr txBox="1">
            <a:spLocks noChangeArrowheads="1"/>
          </p:cNvSpPr>
          <p:nvPr/>
        </p:nvSpPr>
        <p:spPr bwMode="auto">
          <a:xfrm>
            <a:off x="251520" y="980728"/>
            <a:ext cx="7602611" cy="1569660"/>
          </a:xfrm>
          <a:prstGeom prst="rect">
            <a:avLst/>
          </a:prstGeom>
          <a:solidFill>
            <a:schemeClr val="accent4">
              <a:lumMod val="40000"/>
              <a:lumOff val="60000"/>
            </a:schemeClr>
          </a:solidFill>
          <a:ln w="9525">
            <a:noFill/>
            <a:miter lim="800000"/>
            <a:headEnd/>
            <a:tailEnd/>
          </a:ln>
        </p:spPr>
        <p:txBody>
          <a:bodyPr wrap="square">
            <a:spAutoFit/>
          </a:bodyPr>
          <a:lstStyle/>
          <a:p>
            <a:r>
              <a:rPr lang="ar-SA" sz="2400" dirty="0">
                <a:latin typeface="Calibri" pitchFamily="34" charset="0"/>
              </a:rPr>
              <a:t>المنتج في المؤسسة الحديثة عملية واسعة ومعقدة ابتداء  من عملية البحث عن فكرة جديدة لمنتج جديد وتصميم شكله وخصائصه ونماذجه التجريبية الأولى، وصولا إلى تسويقه ومتابعة تطوره في دورة حياته في السوق وحتى تدهوره وخروجه من السوق ليحل محله منتج آخر </a:t>
            </a:r>
            <a:r>
              <a:rPr lang="ar-SA" sz="2400" dirty="0" smtClean="0">
                <a:latin typeface="Calibri" pitchFamily="34" charset="0"/>
              </a:rPr>
              <a:t>(ص</a:t>
            </a:r>
            <a:r>
              <a:rPr lang="ar-SA" sz="2400" dirty="0">
                <a:latin typeface="Calibri" pitchFamily="34" charset="0"/>
              </a:rPr>
              <a:t>. 358 </a:t>
            </a:r>
            <a:r>
              <a:rPr lang="ar-SA" sz="2400" dirty="0" smtClean="0">
                <a:latin typeface="Calibri" pitchFamily="34" charset="0"/>
              </a:rPr>
              <a:t>)</a:t>
            </a:r>
            <a:endParaRPr lang="en-US" sz="2400" dirty="0">
              <a:latin typeface="Calibri" pitchFamily="34" charset="0"/>
            </a:endParaRPr>
          </a:p>
        </p:txBody>
      </p:sp>
      <p:sp>
        <p:nvSpPr>
          <p:cNvPr id="4" name="مربع نص 3"/>
          <p:cNvSpPr txBox="1">
            <a:spLocks noChangeArrowheads="1"/>
          </p:cNvSpPr>
          <p:nvPr/>
        </p:nvSpPr>
        <p:spPr bwMode="auto">
          <a:xfrm>
            <a:off x="381000" y="3429000"/>
            <a:ext cx="7598618" cy="830263"/>
          </a:xfrm>
          <a:prstGeom prst="rect">
            <a:avLst/>
          </a:prstGeom>
          <a:solidFill>
            <a:schemeClr val="accent4">
              <a:lumMod val="60000"/>
              <a:lumOff val="40000"/>
            </a:schemeClr>
          </a:solidFill>
          <a:ln w="9525">
            <a:noFill/>
            <a:miter lim="800000"/>
            <a:headEnd/>
            <a:tailEnd/>
          </a:ln>
        </p:spPr>
        <p:txBody>
          <a:bodyPr wrap="square">
            <a:spAutoFit/>
          </a:bodyPr>
          <a:lstStyle/>
          <a:p>
            <a:r>
              <a:rPr lang="ar-SA" sz="2400" dirty="0" smtClean="0">
                <a:latin typeface="Calibri" pitchFamily="34" charset="0"/>
              </a:rPr>
              <a:t>مجموعة </a:t>
            </a:r>
            <a:r>
              <a:rPr lang="ar-SA" sz="2400" dirty="0">
                <a:latin typeface="Calibri" pitchFamily="34" charset="0"/>
              </a:rPr>
              <a:t>من الخصائص المادية والكيميائية المجتمعة في شكل محدد لإشباع حاجات معينة </a:t>
            </a:r>
            <a:r>
              <a:rPr lang="ar-SA" sz="2400" dirty="0" smtClean="0">
                <a:latin typeface="Calibri" pitchFamily="34" charset="0"/>
              </a:rPr>
              <a:t>(ص.358)</a:t>
            </a:r>
            <a:endParaRPr lang="en-US" sz="2400" dirty="0">
              <a:latin typeface="Calibri" pitchFamily="34" charset="0"/>
            </a:endParaRPr>
          </a:p>
        </p:txBody>
      </p:sp>
      <p:sp>
        <p:nvSpPr>
          <p:cNvPr id="5" name="مربع نص 4"/>
          <p:cNvSpPr txBox="1">
            <a:spLocks noChangeArrowheads="1"/>
          </p:cNvSpPr>
          <p:nvPr/>
        </p:nvSpPr>
        <p:spPr bwMode="auto">
          <a:xfrm>
            <a:off x="4986337" y="4572000"/>
            <a:ext cx="2786063" cy="461963"/>
          </a:xfrm>
          <a:prstGeom prst="rect">
            <a:avLst/>
          </a:prstGeom>
          <a:noFill/>
          <a:ln w="9525">
            <a:noFill/>
            <a:miter lim="800000"/>
            <a:headEnd/>
            <a:tailEnd/>
          </a:ln>
        </p:spPr>
        <p:txBody>
          <a:bodyPr>
            <a:spAutoFit/>
          </a:bodyPr>
          <a:lstStyle/>
          <a:p>
            <a:r>
              <a:rPr lang="ar-SA" sz="2400" dirty="0">
                <a:latin typeface="Calibri" pitchFamily="34" charset="0"/>
              </a:rPr>
              <a:t>مدخل الإنتاج</a:t>
            </a:r>
            <a:endParaRPr lang="en-US" sz="2400" dirty="0">
              <a:latin typeface="Calibri" pitchFamily="34" charset="0"/>
            </a:endParaRPr>
          </a:p>
        </p:txBody>
      </p:sp>
      <p:sp>
        <p:nvSpPr>
          <p:cNvPr id="6" name="مربع نص 6"/>
          <p:cNvSpPr txBox="1">
            <a:spLocks noChangeArrowheads="1"/>
          </p:cNvSpPr>
          <p:nvPr/>
        </p:nvSpPr>
        <p:spPr bwMode="auto">
          <a:xfrm>
            <a:off x="4986337" y="4929188"/>
            <a:ext cx="2786063" cy="461962"/>
          </a:xfrm>
          <a:prstGeom prst="rect">
            <a:avLst/>
          </a:prstGeom>
          <a:noFill/>
          <a:ln w="9525">
            <a:noFill/>
            <a:miter lim="800000"/>
            <a:headEnd/>
            <a:tailEnd/>
          </a:ln>
        </p:spPr>
        <p:txBody>
          <a:bodyPr>
            <a:spAutoFit/>
          </a:bodyPr>
          <a:lstStyle/>
          <a:p>
            <a:r>
              <a:rPr lang="ar-SA" sz="2400" dirty="0">
                <a:latin typeface="Calibri" pitchFamily="34" charset="0"/>
              </a:rPr>
              <a:t>مدخل التسويق</a:t>
            </a:r>
            <a:endParaRPr lang="en-US" sz="2400" dirty="0">
              <a:latin typeface="Calibri" pitchFamily="34" charset="0"/>
            </a:endParaRPr>
          </a:p>
        </p:txBody>
      </p:sp>
      <p:sp>
        <p:nvSpPr>
          <p:cNvPr id="7" name="مربع نص 7"/>
          <p:cNvSpPr txBox="1">
            <a:spLocks noChangeArrowheads="1"/>
          </p:cNvSpPr>
          <p:nvPr/>
        </p:nvSpPr>
        <p:spPr bwMode="auto">
          <a:xfrm>
            <a:off x="4986337" y="5271543"/>
            <a:ext cx="2786063" cy="461962"/>
          </a:xfrm>
          <a:prstGeom prst="rect">
            <a:avLst/>
          </a:prstGeom>
          <a:noFill/>
          <a:ln w="9525">
            <a:noFill/>
            <a:miter lim="800000"/>
            <a:headEnd/>
            <a:tailEnd/>
          </a:ln>
        </p:spPr>
        <p:txBody>
          <a:bodyPr>
            <a:spAutoFit/>
          </a:bodyPr>
          <a:lstStyle/>
          <a:p>
            <a:r>
              <a:rPr lang="ar-SA" sz="2400" dirty="0">
                <a:latin typeface="Calibri" pitchFamily="34" charset="0"/>
              </a:rPr>
              <a:t>مدخل التكامل</a:t>
            </a:r>
            <a:endParaRPr lang="en-US" sz="2400" dirty="0">
              <a:latin typeface="Calibri" pitchFamily="34" charset="0"/>
            </a:endParaRPr>
          </a:p>
        </p:txBody>
      </p:sp>
      <p:sp>
        <p:nvSpPr>
          <p:cNvPr id="8" name="مستطيل 7"/>
          <p:cNvSpPr/>
          <p:nvPr/>
        </p:nvSpPr>
        <p:spPr>
          <a:xfrm>
            <a:off x="6131609" y="2819400"/>
            <a:ext cx="1882247" cy="461665"/>
          </a:xfrm>
          <a:prstGeom prst="rect">
            <a:avLst/>
          </a:prstGeom>
        </p:spPr>
        <p:txBody>
          <a:bodyPr wrap="none">
            <a:spAutoFit/>
          </a:bodyPr>
          <a:lstStyle/>
          <a:p>
            <a:r>
              <a:rPr lang="ar-SA" sz="2400" dirty="0" smtClean="0">
                <a:latin typeface="Calibri" pitchFamily="34" charset="0"/>
              </a:rPr>
              <a:t>وهو عبارة عن : </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6143625" y="1143000"/>
            <a:ext cx="1714500" cy="1500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3" name="شكل بيضاوي 2"/>
          <p:cNvSpPr/>
          <p:nvPr/>
        </p:nvSpPr>
        <p:spPr>
          <a:xfrm>
            <a:off x="4929188" y="0"/>
            <a:ext cx="4214812" cy="3714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cxnSp>
        <p:nvCxnSpPr>
          <p:cNvPr id="4" name="رابط مستقيم 4"/>
          <p:cNvCxnSpPr>
            <a:stCxn id="3" idx="7"/>
            <a:endCxn id="2" idx="7"/>
          </p:cNvCxnSpPr>
          <p:nvPr/>
        </p:nvCxnSpPr>
        <p:spPr>
          <a:xfrm rot="16200000" flipH="1" flipV="1">
            <a:off x="7658101" y="493712"/>
            <a:ext cx="817562" cy="919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رابط مستقيم 6"/>
          <p:cNvCxnSpPr>
            <a:stCxn id="2" idx="2"/>
            <a:endCxn id="3" idx="2"/>
          </p:cNvCxnSpPr>
          <p:nvPr/>
        </p:nvCxnSpPr>
        <p:spPr>
          <a:xfrm rot="10800000">
            <a:off x="4929188" y="1857375"/>
            <a:ext cx="1214437"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رابط مستقيم 8"/>
          <p:cNvCxnSpPr/>
          <p:nvPr/>
        </p:nvCxnSpPr>
        <p:spPr>
          <a:xfrm rot="16200000" flipH="1">
            <a:off x="7090568" y="2875757"/>
            <a:ext cx="1071563" cy="463550"/>
          </a:xfrm>
          <a:prstGeom prst="line">
            <a:avLst/>
          </a:prstGeom>
        </p:spPr>
        <p:style>
          <a:lnRef idx="1">
            <a:schemeClr val="accent1"/>
          </a:lnRef>
          <a:fillRef idx="0">
            <a:schemeClr val="accent1"/>
          </a:fillRef>
          <a:effectRef idx="0">
            <a:schemeClr val="accent1"/>
          </a:effectRef>
          <a:fontRef idx="minor">
            <a:schemeClr val="tx1"/>
          </a:fontRef>
        </p:style>
      </p:cxnSp>
      <p:sp>
        <p:nvSpPr>
          <p:cNvPr id="7" name="مستطيل 11"/>
          <p:cNvSpPr/>
          <p:nvPr/>
        </p:nvSpPr>
        <p:spPr>
          <a:xfrm rot="20518356">
            <a:off x="5864185" y="260462"/>
            <a:ext cx="1426994"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المالية</a:t>
            </a:r>
          </a:p>
        </p:txBody>
      </p:sp>
      <p:sp>
        <p:nvSpPr>
          <p:cNvPr id="8" name="مستطيل 12"/>
          <p:cNvSpPr/>
          <p:nvPr/>
        </p:nvSpPr>
        <p:spPr>
          <a:xfrm rot="17755566">
            <a:off x="7694631" y="1778777"/>
            <a:ext cx="1415772"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الأفراد</a:t>
            </a:r>
          </a:p>
        </p:txBody>
      </p:sp>
      <p:sp>
        <p:nvSpPr>
          <p:cNvPr id="9" name="مستطيل 13"/>
          <p:cNvSpPr/>
          <p:nvPr/>
        </p:nvSpPr>
        <p:spPr>
          <a:xfrm rot="2827242">
            <a:off x="5260644" y="2428842"/>
            <a:ext cx="1824538"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التسويق</a:t>
            </a:r>
          </a:p>
        </p:txBody>
      </p:sp>
      <p:sp>
        <p:nvSpPr>
          <p:cNvPr id="10" name="مستطيل 14"/>
          <p:cNvSpPr/>
          <p:nvPr/>
        </p:nvSpPr>
        <p:spPr>
          <a:xfrm>
            <a:off x="5929315" y="1428741"/>
            <a:ext cx="2049215" cy="830997"/>
          </a:xfrm>
          <a:prstGeom prst="rect">
            <a:avLst/>
          </a:prstGeom>
          <a:noFill/>
        </p:spPr>
        <p:txBody>
          <a:bodyPr>
            <a:spAutoFit/>
          </a:bodyPr>
          <a:lstStyle/>
          <a:p>
            <a:pPr algn="ctr" fontAlgn="auto">
              <a:spcBef>
                <a:spcPts val="0"/>
              </a:spcBef>
              <a:spcAft>
                <a:spcPts val="0"/>
              </a:spcAft>
              <a:defRPr/>
            </a:pPr>
            <a:r>
              <a:rPr lang="ar-SA"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الإنتاج</a:t>
            </a:r>
          </a:p>
        </p:txBody>
      </p:sp>
      <p:sp>
        <p:nvSpPr>
          <p:cNvPr id="11" name="مربع نص 18"/>
          <p:cNvSpPr txBox="1">
            <a:spLocks noChangeArrowheads="1"/>
          </p:cNvSpPr>
          <p:nvPr/>
        </p:nvSpPr>
        <p:spPr bwMode="auto">
          <a:xfrm>
            <a:off x="7829550" y="3657600"/>
            <a:ext cx="2076450" cy="461963"/>
          </a:xfrm>
          <a:prstGeom prst="rect">
            <a:avLst/>
          </a:prstGeom>
          <a:noFill/>
          <a:ln w="9525">
            <a:noFill/>
            <a:miter lim="800000"/>
            <a:headEnd/>
            <a:tailEnd/>
          </a:ln>
        </p:spPr>
        <p:txBody>
          <a:bodyPr wrap="square">
            <a:spAutoFit/>
          </a:bodyPr>
          <a:lstStyle/>
          <a:p>
            <a:r>
              <a:rPr lang="ar-SA" sz="2400" b="1" dirty="0">
                <a:latin typeface="Calibri" pitchFamily="34" charset="0"/>
              </a:rPr>
              <a:t>مدخل الإنتاج</a:t>
            </a:r>
          </a:p>
        </p:txBody>
      </p:sp>
      <p:sp>
        <p:nvSpPr>
          <p:cNvPr id="12" name="شكل بيضاوي 17"/>
          <p:cNvSpPr/>
          <p:nvPr/>
        </p:nvSpPr>
        <p:spPr>
          <a:xfrm>
            <a:off x="1214438" y="1143000"/>
            <a:ext cx="1714500" cy="1500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13" name="شكل بيضاوي 18"/>
          <p:cNvSpPr/>
          <p:nvPr/>
        </p:nvSpPr>
        <p:spPr>
          <a:xfrm>
            <a:off x="0" y="0"/>
            <a:ext cx="4214813" cy="3714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cxnSp>
        <p:nvCxnSpPr>
          <p:cNvPr id="14" name="رابط مستقيم 20"/>
          <p:cNvCxnSpPr>
            <a:stCxn id="13" idx="7"/>
            <a:endCxn id="12" idx="7"/>
          </p:cNvCxnSpPr>
          <p:nvPr/>
        </p:nvCxnSpPr>
        <p:spPr>
          <a:xfrm rot="16200000" flipH="1" flipV="1">
            <a:off x="2728913" y="493713"/>
            <a:ext cx="817562" cy="919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رابط مستقيم 21"/>
          <p:cNvCxnSpPr>
            <a:stCxn id="12" idx="2"/>
            <a:endCxn id="13" idx="2"/>
          </p:cNvCxnSpPr>
          <p:nvPr/>
        </p:nvCxnSpPr>
        <p:spPr>
          <a:xfrm rot="10800000">
            <a:off x="0" y="1857375"/>
            <a:ext cx="1214438" cy="36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22"/>
          <p:cNvCxnSpPr/>
          <p:nvPr/>
        </p:nvCxnSpPr>
        <p:spPr>
          <a:xfrm rot="16200000" flipH="1">
            <a:off x="2161381" y="2875757"/>
            <a:ext cx="1071563" cy="463550"/>
          </a:xfrm>
          <a:prstGeom prst="line">
            <a:avLst/>
          </a:prstGeom>
        </p:spPr>
        <p:style>
          <a:lnRef idx="1">
            <a:schemeClr val="accent1"/>
          </a:lnRef>
          <a:fillRef idx="0">
            <a:schemeClr val="accent1"/>
          </a:fillRef>
          <a:effectRef idx="0">
            <a:schemeClr val="accent1"/>
          </a:effectRef>
          <a:fontRef idx="minor">
            <a:schemeClr val="tx1"/>
          </a:fontRef>
        </p:style>
      </p:cxnSp>
      <p:sp>
        <p:nvSpPr>
          <p:cNvPr id="17" name="مستطيل 23"/>
          <p:cNvSpPr/>
          <p:nvPr/>
        </p:nvSpPr>
        <p:spPr>
          <a:xfrm rot="20518356">
            <a:off x="934997" y="260462"/>
            <a:ext cx="1426994"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المالية</a:t>
            </a:r>
          </a:p>
        </p:txBody>
      </p:sp>
      <p:sp>
        <p:nvSpPr>
          <p:cNvPr id="18" name="مستطيل 24"/>
          <p:cNvSpPr/>
          <p:nvPr/>
        </p:nvSpPr>
        <p:spPr>
          <a:xfrm rot="17755566">
            <a:off x="2765443" y="1778777"/>
            <a:ext cx="1415772"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الأفراد</a:t>
            </a:r>
          </a:p>
        </p:txBody>
      </p:sp>
      <p:sp>
        <p:nvSpPr>
          <p:cNvPr id="19" name="مستطيل 25"/>
          <p:cNvSpPr/>
          <p:nvPr/>
        </p:nvSpPr>
        <p:spPr>
          <a:xfrm>
            <a:off x="1143003" y="1428741"/>
            <a:ext cx="1824538" cy="830997"/>
          </a:xfrm>
          <a:prstGeom prst="rect">
            <a:avLst/>
          </a:prstGeom>
          <a:noFill/>
        </p:spPr>
        <p:txBody>
          <a:bodyPr wrap="none">
            <a:spAutoFit/>
          </a:bodyPr>
          <a:lstStyle/>
          <a:p>
            <a:pPr algn="ctr" fontAlgn="auto">
              <a:spcBef>
                <a:spcPts val="0"/>
              </a:spcBef>
              <a:spcAft>
                <a:spcPts val="0"/>
              </a:spcAft>
              <a:defRPr/>
            </a:pPr>
            <a:r>
              <a:rPr lang="ar-SA"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التسويق</a:t>
            </a:r>
          </a:p>
        </p:txBody>
      </p:sp>
      <p:sp>
        <p:nvSpPr>
          <p:cNvPr id="20" name="مستطيل 26"/>
          <p:cNvSpPr/>
          <p:nvPr/>
        </p:nvSpPr>
        <p:spPr>
          <a:xfrm rot="2439859">
            <a:off x="214309" y="2357435"/>
            <a:ext cx="2049215" cy="830997"/>
          </a:xfrm>
          <a:prstGeom prst="rect">
            <a:avLst/>
          </a:prstGeom>
          <a:noFill/>
        </p:spPr>
        <p:txBody>
          <a:bodyPr>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الإنتاج</a:t>
            </a:r>
          </a:p>
        </p:txBody>
      </p:sp>
      <p:sp>
        <p:nvSpPr>
          <p:cNvPr id="21" name="مربع نص 10"/>
          <p:cNvSpPr txBox="1">
            <a:spLocks noChangeArrowheads="1"/>
          </p:cNvSpPr>
          <p:nvPr/>
        </p:nvSpPr>
        <p:spPr bwMode="auto">
          <a:xfrm>
            <a:off x="0" y="3786188"/>
            <a:ext cx="2500313" cy="461962"/>
          </a:xfrm>
          <a:prstGeom prst="rect">
            <a:avLst/>
          </a:prstGeom>
          <a:noFill/>
          <a:ln w="9525">
            <a:noFill/>
            <a:miter lim="800000"/>
            <a:headEnd/>
            <a:tailEnd/>
          </a:ln>
        </p:spPr>
        <p:txBody>
          <a:bodyPr>
            <a:spAutoFit/>
          </a:bodyPr>
          <a:lstStyle/>
          <a:p>
            <a:pPr algn="l"/>
            <a:r>
              <a:rPr lang="ar-SA" sz="2400" b="1" dirty="0">
                <a:latin typeface="Calibri" pitchFamily="34" charset="0"/>
              </a:rPr>
              <a:t>مدخل التسويق</a:t>
            </a:r>
          </a:p>
        </p:txBody>
      </p:sp>
      <p:sp>
        <p:nvSpPr>
          <p:cNvPr id="22" name="شكل بيضاوي 31"/>
          <p:cNvSpPr/>
          <p:nvPr/>
        </p:nvSpPr>
        <p:spPr>
          <a:xfrm>
            <a:off x="3714750" y="4286250"/>
            <a:ext cx="1714500" cy="1500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23" name="شكل بيضاوي 32"/>
          <p:cNvSpPr/>
          <p:nvPr/>
        </p:nvSpPr>
        <p:spPr>
          <a:xfrm>
            <a:off x="2500313" y="3143250"/>
            <a:ext cx="4214812" cy="3714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SA"/>
          </a:p>
        </p:txBody>
      </p:sp>
      <p:sp>
        <p:nvSpPr>
          <p:cNvPr id="24" name="مستطيل 33"/>
          <p:cNvSpPr/>
          <p:nvPr/>
        </p:nvSpPr>
        <p:spPr>
          <a:xfrm rot="19300607">
            <a:off x="2961391" y="3567577"/>
            <a:ext cx="1426994"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المالية</a:t>
            </a:r>
          </a:p>
        </p:txBody>
      </p:sp>
      <p:sp>
        <p:nvSpPr>
          <p:cNvPr id="25" name="مستطيل 35"/>
          <p:cNvSpPr/>
          <p:nvPr/>
        </p:nvSpPr>
        <p:spPr>
          <a:xfrm rot="2827242">
            <a:off x="4727833" y="3678962"/>
            <a:ext cx="1824538" cy="830997"/>
          </a:xfrm>
          <a:prstGeom prst="rect">
            <a:avLst/>
          </a:prstGeom>
          <a:noFill/>
        </p:spPr>
        <p:txBody>
          <a:bodyPr wrap="none">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التسويق</a:t>
            </a:r>
          </a:p>
        </p:txBody>
      </p:sp>
      <p:sp>
        <p:nvSpPr>
          <p:cNvPr id="26" name="مستطيل 36"/>
          <p:cNvSpPr/>
          <p:nvPr/>
        </p:nvSpPr>
        <p:spPr>
          <a:xfrm rot="2387385">
            <a:off x="2600337" y="5488670"/>
            <a:ext cx="2049215" cy="830997"/>
          </a:xfrm>
          <a:prstGeom prst="rect">
            <a:avLst/>
          </a:prstGeom>
          <a:noFill/>
        </p:spPr>
        <p:txBody>
          <a:bodyPr>
            <a:spAutoFit/>
          </a:bodyPr>
          <a:lstStyle/>
          <a:p>
            <a:pPr algn="ctr" fontAlgn="auto">
              <a:spcBef>
                <a:spcPts val="0"/>
              </a:spcBef>
              <a:spcAft>
                <a:spcPts val="0"/>
              </a:spcAft>
              <a:defRPr/>
            </a:pPr>
            <a:r>
              <a:rPr lang="ar-SA"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الإنتاج</a:t>
            </a:r>
          </a:p>
        </p:txBody>
      </p:sp>
      <p:cxnSp>
        <p:nvCxnSpPr>
          <p:cNvPr id="27" name="رابط مستقيم 37"/>
          <p:cNvCxnSpPr/>
          <p:nvPr/>
        </p:nvCxnSpPr>
        <p:spPr>
          <a:xfrm rot="16200000" flipH="1" flipV="1">
            <a:off x="4018757" y="3767931"/>
            <a:ext cx="1143000" cy="36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رابط مستقيم 38"/>
          <p:cNvCxnSpPr>
            <a:stCxn id="22" idx="6"/>
            <a:endCxn id="23" idx="6"/>
          </p:cNvCxnSpPr>
          <p:nvPr/>
        </p:nvCxnSpPr>
        <p:spPr>
          <a:xfrm flipV="1">
            <a:off x="5429250" y="5000625"/>
            <a:ext cx="1285875" cy="34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رابط مستقيم 39"/>
          <p:cNvCxnSpPr>
            <a:stCxn id="22" idx="4"/>
            <a:endCxn id="23" idx="4"/>
          </p:cNvCxnSpPr>
          <p:nvPr/>
        </p:nvCxnSpPr>
        <p:spPr>
          <a:xfrm rot="16200000" flipH="1">
            <a:off x="4054476" y="6303962"/>
            <a:ext cx="1071562" cy="36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رابط مستقيم 40"/>
          <p:cNvCxnSpPr>
            <a:stCxn id="22" idx="2"/>
            <a:endCxn id="23" idx="2"/>
          </p:cNvCxnSpPr>
          <p:nvPr/>
        </p:nvCxnSpPr>
        <p:spPr>
          <a:xfrm rot="10800000">
            <a:off x="2500313" y="5000625"/>
            <a:ext cx="1214437" cy="34925"/>
          </a:xfrm>
          <a:prstGeom prst="line">
            <a:avLst/>
          </a:prstGeom>
        </p:spPr>
        <p:style>
          <a:lnRef idx="1">
            <a:schemeClr val="accent1"/>
          </a:lnRef>
          <a:fillRef idx="0">
            <a:schemeClr val="accent1"/>
          </a:fillRef>
          <a:effectRef idx="0">
            <a:schemeClr val="accent1"/>
          </a:effectRef>
          <a:fontRef idx="minor">
            <a:schemeClr val="tx1"/>
          </a:fontRef>
        </p:style>
      </p:cxnSp>
      <p:sp>
        <p:nvSpPr>
          <p:cNvPr id="31" name="مستطيل 41"/>
          <p:cNvSpPr/>
          <p:nvPr/>
        </p:nvSpPr>
        <p:spPr>
          <a:xfrm>
            <a:off x="3529032" y="4559977"/>
            <a:ext cx="2049215" cy="830997"/>
          </a:xfrm>
          <a:prstGeom prst="rect">
            <a:avLst/>
          </a:prstGeom>
          <a:noFill/>
        </p:spPr>
        <p:txBody>
          <a:bodyPr>
            <a:spAutoFit/>
          </a:bodyPr>
          <a:lstStyle/>
          <a:p>
            <a:pPr algn="ctr" fontAlgn="auto">
              <a:spcBef>
                <a:spcPts val="0"/>
              </a:spcBef>
              <a:spcAft>
                <a:spcPts val="0"/>
              </a:spcAft>
              <a:defRPr/>
            </a:pPr>
            <a:r>
              <a:rPr lang="ar-SA"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الزبون</a:t>
            </a:r>
          </a:p>
        </p:txBody>
      </p:sp>
      <p:sp>
        <p:nvSpPr>
          <p:cNvPr id="32" name="مربع نص 18"/>
          <p:cNvSpPr txBox="1">
            <a:spLocks noChangeArrowheads="1"/>
          </p:cNvSpPr>
          <p:nvPr/>
        </p:nvSpPr>
        <p:spPr bwMode="auto">
          <a:xfrm>
            <a:off x="6629400" y="5410200"/>
            <a:ext cx="3048000" cy="461962"/>
          </a:xfrm>
          <a:prstGeom prst="rect">
            <a:avLst/>
          </a:prstGeom>
          <a:noFill/>
          <a:ln w="9525">
            <a:noFill/>
            <a:miter lim="800000"/>
            <a:headEnd/>
            <a:tailEnd/>
          </a:ln>
        </p:spPr>
        <p:txBody>
          <a:bodyPr wrap="square">
            <a:spAutoFit/>
          </a:bodyPr>
          <a:lstStyle/>
          <a:p>
            <a:pPr algn="l"/>
            <a:r>
              <a:rPr lang="ar-SA" sz="2400" b="1" dirty="0">
                <a:latin typeface="Calibri" pitchFamily="34" charset="0"/>
              </a:rPr>
              <a:t>المدخل التكاملي</a:t>
            </a:r>
          </a:p>
        </p:txBody>
      </p:sp>
      <p:sp>
        <p:nvSpPr>
          <p:cNvPr id="33" name="مستطيل 34"/>
          <p:cNvSpPr/>
          <p:nvPr/>
        </p:nvSpPr>
        <p:spPr>
          <a:xfrm rot="19223088">
            <a:off x="4381776" y="5625891"/>
            <a:ext cx="2512226" cy="646331"/>
          </a:xfrm>
          <a:prstGeom prst="rect">
            <a:avLst/>
          </a:prstGeom>
          <a:noFill/>
        </p:spPr>
        <p:txBody>
          <a:bodyPr wrap="none">
            <a:spAutoFit/>
          </a:bodyPr>
          <a:lstStyle/>
          <a:p>
            <a:pPr algn="ctr" fontAlgn="auto">
              <a:spcBef>
                <a:spcPts val="0"/>
              </a:spcBef>
              <a:spcAft>
                <a:spcPts val="0"/>
              </a:spcAft>
              <a:defRPr/>
            </a:pPr>
            <a:r>
              <a:rPr lang="ar-SA"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الموارد البشرية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500"/>
                                        <p:tgtEl>
                                          <p:spTgt spid="4"/>
                                        </p:tgtEl>
                                      </p:cBhvr>
                                    </p:animEffect>
                                  </p:childTnLst>
                                </p:cTn>
                              </p:par>
                              <p:par>
                                <p:cTn id="16" presetID="4"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par>
                                <p:cTn id="19" presetID="4"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500"/>
                                        <p:tgtEl>
                                          <p:spTgt spid="5"/>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ox(in)">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ppt_x</p:attrName>
                                        </p:attrNameLst>
                                      </p:cBhvr>
                                      <p:tavLst>
                                        <p:tav tm="0">
                                          <p:val>
                                            <p:strVal val="#ppt_x-.2"/>
                                          </p:val>
                                        </p:tav>
                                        <p:tav tm="100000">
                                          <p:val>
                                            <p:strVal val="#ppt_x"/>
                                          </p:val>
                                        </p:tav>
                                      </p:tavLst>
                                    </p:anim>
                                    <p:anim calcmode="lin" valueType="num">
                                      <p:cBhvr>
                                        <p:cTn id="3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ppt_x</p:attrName>
                                        </p:attrNameLst>
                                      </p:cBhvr>
                                      <p:tavLst>
                                        <p:tav tm="0">
                                          <p:val>
                                            <p:strVal val="#ppt_x-.2"/>
                                          </p:val>
                                        </p:tav>
                                        <p:tav tm="100000">
                                          <p:val>
                                            <p:strVal val="#ppt_x"/>
                                          </p:val>
                                        </p:tav>
                                      </p:tavLst>
                                    </p:anim>
                                    <p:anim calcmode="lin" valueType="num">
                                      <p:cBhvr>
                                        <p:cTn id="37"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8" dur="1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ppt_x</p:attrName>
                                        </p:attrNameLst>
                                      </p:cBhvr>
                                      <p:tavLst>
                                        <p:tav tm="0">
                                          <p:val>
                                            <p:strVal val="#ppt_x-.2"/>
                                          </p:val>
                                        </p:tav>
                                        <p:tav tm="100000">
                                          <p:val>
                                            <p:strVal val="#ppt_x"/>
                                          </p:val>
                                        </p:tav>
                                      </p:tavLst>
                                    </p:anim>
                                    <p:anim calcmode="lin" valueType="num">
                                      <p:cBhvr>
                                        <p:cTn id="4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5" dur="1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blinds(horizontal)">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ppt_x</p:attrName>
                                        </p:attrNameLst>
                                      </p:cBhvr>
                                      <p:tavLst>
                                        <p:tav tm="0">
                                          <p:val>
                                            <p:strVal val="#ppt_x-.2"/>
                                          </p:val>
                                        </p:tav>
                                        <p:tav tm="100000">
                                          <p:val>
                                            <p:strVal val="#ppt_x"/>
                                          </p:val>
                                        </p:tav>
                                      </p:tavLst>
                                    </p:anim>
                                    <p:anim calcmode="lin" valueType="num">
                                      <p:cBhvr>
                                        <p:cTn id="56"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9"/>
                                        </p:tgtEl>
                                      </p:cBhvr>
                                    </p:animEffect>
                                  </p:childTnLst>
                                </p:cTn>
                              </p:par>
                              <p:par>
                                <p:cTn id="58" presetID="29"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000" fill="hold"/>
                                        <p:tgtEl>
                                          <p:spTgt spid="12"/>
                                        </p:tgtEl>
                                        <p:attrNameLst>
                                          <p:attrName>ppt_x</p:attrName>
                                        </p:attrNameLst>
                                      </p:cBhvr>
                                      <p:tavLst>
                                        <p:tav tm="0">
                                          <p:val>
                                            <p:strVal val="#ppt_x-.2"/>
                                          </p:val>
                                        </p:tav>
                                        <p:tav tm="100000">
                                          <p:val>
                                            <p:strVal val="#ppt_x"/>
                                          </p:val>
                                        </p:tav>
                                      </p:tavLst>
                                    </p:anim>
                                    <p:anim calcmode="lin" valueType="num">
                                      <p:cBhvr>
                                        <p:cTn id="61"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62" dur="10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500"/>
                                        <p:tgtEl>
                                          <p:spTgt spid="14"/>
                                        </p:tgtEl>
                                      </p:cBhvr>
                                    </p:animEffect>
                                  </p:childTnLst>
                                </p:cTn>
                              </p:par>
                              <p:par>
                                <p:cTn id="68" presetID="3" presetClass="entr" presetSubtype="10"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blinds(horizontal)">
                                      <p:cBhvr>
                                        <p:cTn id="70" dur="500"/>
                                        <p:tgtEl>
                                          <p:spTgt spid="15"/>
                                        </p:tgtEl>
                                      </p:cBhvr>
                                    </p:animEffect>
                                  </p:childTnLst>
                                </p:cTn>
                              </p:par>
                              <p:par>
                                <p:cTn id="71" presetID="3" presetClass="entr" presetSubtype="10" fill="hold"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linds(horizontal)">
                                      <p:cBhvr>
                                        <p:cTn id="73" dur="500"/>
                                        <p:tgtEl>
                                          <p:spTgt spid="16"/>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blinds(horizontal)">
                                      <p:cBhvr>
                                        <p:cTn id="76" dur="500"/>
                                        <p:tgtEl>
                                          <p:spTgt spid="1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linds(horizontal)">
                                      <p:cBhvr>
                                        <p:cTn id="81" dur="500"/>
                                        <p:tgtEl>
                                          <p:spTgt spid="17"/>
                                        </p:tgtEl>
                                      </p:cBhvr>
                                    </p:animEffect>
                                  </p:childTnLst>
                                </p:cTn>
                              </p:par>
                              <p:par>
                                <p:cTn id="82" presetID="3" presetClass="entr" presetSubtype="10" fill="hold"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blinds(horizontal)">
                                      <p:cBhvr>
                                        <p:cTn id="84" dur="500"/>
                                        <p:tgtEl>
                                          <p:spTgt spid="20"/>
                                        </p:tgtEl>
                                      </p:cBhvr>
                                    </p:animEffect>
                                  </p:childTnLst>
                                </p:cTn>
                              </p:par>
                              <p:par>
                                <p:cTn id="85" presetID="3" presetClass="entr" presetSubtype="10" fill="hold"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blinds(horizontal)">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blinds(horizontal)">
                                      <p:cBhvr>
                                        <p:cTn id="92" dur="500"/>
                                        <p:tgtEl>
                                          <p:spTgt spid="2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linds(horizontal)">
                                      <p:cBhvr>
                                        <p:cTn id="97" dur="500"/>
                                        <p:tgtEl>
                                          <p:spTgt spid="22"/>
                                        </p:tgtEl>
                                      </p:cBhvr>
                                    </p:animEffect>
                                  </p:childTnLst>
                                </p:cTn>
                              </p:par>
                              <p:par>
                                <p:cTn id="98" presetID="3" presetClass="entr" presetSubtype="10" fill="hold" nodeType="with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blinds(horizontal)">
                                      <p:cBhvr>
                                        <p:cTn id="100" dur="500"/>
                                        <p:tgtEl>
                                          <p:spTgt spid="31"/>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blinds(horizontal)">
                                      <p:cBhvr>
                                        <p:cTn id="105" dur="500"/>
                                        <p:tgtEl>
                                          <p:spTgt spid="30"/>
                                        </p:tgtEl>
                                      </p:cBhvr>
                                    </p:animEffect>
                                  </p:childTnLst>
                                </p:cTn>
                              </p:par>
                              <p:par>
                                <p:cTn id="106" presetID="3" presetClass="entr" presetSubtype="10" fill="hold"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blinds(horizontal)">
                                      <p:cBhvr>
                                        <p:cTn id="108" dur="500"/>
                                        <p:tgtEl>
                                          <p:spTgt spid="27"/>
                                        </p:tgtEl>
                                      </p:cBhvr>
                                    </p:animEffect>
                                  </p:childTnLst>
                                </p:cTn>
                              </p:par>
                              <p:par>
                                <p:cTn id="109" presetID="3" presetClass="entr" presetSubtype="10"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blinds(horizontal)">
                                      <p:cBhvr>
                                        <p:cTn id="111" dur="500"/>
                                        <p:tgtEl>
                                          <p:spTgt spid="28"/>
                                        </p:tgtEl>
                                      </p:cBhvr>
                                    </p:animEffect>
                                  </p:childTnLst>
                                </p:cTn>
                              </p:par>
                              <p:par>
                                <p:cTn id="112" presetID="3" presetClass="entr" presetSubtype="10" fill="hold"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blinds(horizontal)">
                                      <p:cBhvr>
                                        <p:cTn id="114" dur="500"/>
                                        <p:tgtEl>
                                          <p:spTgt spid="29"/>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blinds(horizontal)">
                                      <p:cBhvr>
                                        <p:cTn id="117" dur="500"/>
                                        <p:tgtEl>
                                          <p:spTgt spid="2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blinds(horizontal)">
                                      <p:cBhvr>
                                        <p:cTn id="122" dur="500"/>
                                        <p:tgtEl>
                                          <p:spTgt spid="24"/>
                                        </p:tgtEl>
                                      </p:cBhvr>
                                    </p:animEffect>
                                  </p:childTnLst>
                                </p:cTn>
                              </p:par>
                              <p:par>
                                <p:cTn id="123" presetID="3" presetClass="entr" presetSubtype="10" fill="hold" nodeType="withEffect">
                                  <p:stCondLst>
                                    <p:cond delay="0"/>
                                  </p:stCondLst>
                                  <p:childTnLst>
                                    <p:set>
                                      <p:cBhvr>
                                        <p:cTn id="124" dur="1" fill="hold">
                                          <p:stCondLst>
                                            <p:cond delay="0"/>
                                          </p:stCondLst>
                                        </p:cTn>
                                        <p:tgtEl>
                                          <p:spTgt spid="25"/>
                                        </p:tgtEl>
                                        <p:attrNameLst>
                                          <p:attrName>style.visibility</p:attrName>
                                        </p:attrNameLst>
                                      </p:cBhvr>
                                      <p:to>
                                        <p:strVal val="visible"/>
                                      </p:to>
                                    </p:set>
                                    <p:animEffect transition="in" filter="blinds(horizontal)">
                                      <p:cBhvr>
                                        <p:cTn id="125" dur="500"/>
                                        <p:tgtEl>
                                          <p:spTgt spid="25"/>
                                        </p:tgtEl>
                                      </p:cBhvr>
                                    </p:animEffect>
                                  </p:childTnLst>
                                </p:cTn>
                              </p:par>
                              <p:par>
                                <p:cTn id="126" presetID="3" presetClass="entr" presetSubtype="10" fill="hold" nodeType="withEffect">
                                  <p:stCondLst>
                                    <p:cond delay="0"/>
                                  </p:stCondLst>
                                  <p:childTnLst>
                                    <p:set>
                                      <p:cBhvr>
                                        <p:cTn id="127" dur="1" fill="hold">
                                          <p:stCondLst>
                                            <p:cond delay="0"/>
                                          </p:stCondLst>
                                        </p:cTn>
                                        <p:tgtEl>
                                          <p:spTgt spid="26"/>
                                        </p:tgtEl>
                                        <p:attrNameLst>
                                          <p:attrName>style.visibility</p:attrName>
                                        </p:attrNameLst>
                                      </p:cBhvr>
                                      <p:to>
                                        <p:strVal val="visible"/>
                                      </p:to>
                                    </p:set>
                                    <p:animEffect transition="in" filter="blinds(horizontal)">
                                      <p:cBhvr>
                                        <p:cTn id="128" dur="500"/>
                                        <p:tgtEl>
                                          <p:spTgt spid="26"/>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32"/>
                                        </p:tgtEl>
                                        <p:attrNameLst>
                                          <p:attrName>style.visibility</p:attrName>
                                        </p:attrNameLst>
                                      </p:cBhvr>
                                      <p:to>
                                        <p:strVal val="visible"/>
                                      </p:to>
                                    </p:set>
                                    <p:animEffect transition="in" filter="blinds(horizontal)">
                                      <p:cBhvr>
                                        <p:cTn id="133" dur="500"/>
                                        <p:tgtEl>
                                          <p:spTgt spid="32"/>
                                        </p:tgtEl>
                                      </p:cBhvr>
                                    </p:animEffect>
                                  </p:childTnLst>
                                </p:cTn>
                              </p:par>
                              <p:par>
                                <p:cTn id="134" presetID="3" presetClass="entr" presetSubtype="10" fill="hold"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blinds(horizontal)">
                                      <p:cBhvr>
                                        <p:cTn id="1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p:bldP spid="12" grpId="0" animBg="1"/>
      <p:bldP spid="13" grpId="0" animBg="1"/>
      <p:bldP spid="21" grpId="0"/>
      <p:bldP spid="22" grpId="0" animBg="1"/>
      <p:bldP spid="23"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a:spLocks noChangeArrowheads="1"/>
          </p:cNvSpPr>
          <p:nvPr/>
        </p:nvSpPr>
        <p:spPr bwMode="auto">
          <a:xfrm>
            <a:off x="1185863" y="0"/>
            <a:ext cx="7500937" cy="461962"/>
          </a:xfrm>
          <a:prstGeom prst="rect">
            <a:avLst/>
          </a:prstGeom>
          <a:noFill/>
          <a:ln w="9525">
            <a:noFill/>
            <a:miter lim="800000"/>
            <a:headEnd/>
            <a:tailEnd/>
          </a:ln>
        </p:spPr>
        <p:txBody>
          <a:bodyPr>
            <a:spAutoFit/>
          </a:bodyPr>
          <a:lstStyle/>
          <a:p>
            <a:r>
              <a:rPr lang="ar-SA" sz="2400" b="1" dirty="0">
                <a:latin typeface="Calibri" pitchFamily="34" charset="0"/>
              </a:rPr>
              <a:t>المنتج الجديد </a:t>
            </a:r>
            <a:r>
              <a:rPr lang="ar-SA" sz="2400" dirty="0">
                <a:latin typeface="Calibri" pitchFamily="34" charset="0"/>
              </a:rPr>
              <a:t>يمثل هدفا أساسيا لعمل التطوير في المؤسسة الحديثة </a:t>
            </a:r>
          </a:p>
        </p:txBody>
      </p:sp>
      <p:sp>
        <p:nvSpPr>
          <p:cNvPr id="3" name="مربع نص 2"/>
          <p:cNvSpPr txBox="1">
            <a:spLocks noChangeArrowheads="1"/>
          </p:cNvSpPr>
          <p:nvPr/>
        </p:nvSpPr>
        <p:spPr bwMode="auto">
          <a:xfrm>
            <a:off x="1291531" y="2643187"/>
            <a:ext cx="5643562" cy="830263"/>
          </a:xfrm>
          <a:prstGeom prst="rect">
            <a:avLst/>
          </a:prstGeom>
          <a:noFill/>
          <a:ln w="9525">
            <a:noFill/>
            <a:miter lim="800000"/>
            <a:headEnd/>
            <a:tailEnd/>
          </a:ln>
        </p:spPr>
        <p:txBody>
          <a:bodyPr>
            <a:spAutoFit/>
          </a:bodyPr>
          <a:lstStyle/>
          <a:p>
            <a:r>
              <a:rPr lang="ar-SA" sz="2400">
                <a:latin typeface="Calibri" pitchFamily="34" charset="0"/>
              </a:rPr>
              <a:t>المنتجات المقلدة: جديدة عند المؤسسة ولكنها غير جديدة في السوق </a:t>
            </a:r>
            <a:r>
              <a:rPr lang="fr-FR" sz="2400">
                <a:latin typeface="Calibri" pitchFamily="34" charset="0"/>
              </a:rPr>
              <a:t>"Me too products"</a:t>
            </a:r>
            <a:endParaRPr lang="en-US" sz="2400">
              <a:latin typeface="Calibri" pitchFamily="34" charset="0"/>
            </a:endParaRPr>
          </a:p>
        </p:txBody>
      </p:sp>
      <p:sp>
        <p:nvSpPr>
          <p:cNvPr id="4" name="مربع نص 3"/>
          <p:cNvSpPr txBox="1">
            <a:spLocks noChangeArrowheads="1"/>
          </p:cNvSpPr>
          <p:nvPr/>
        </p:nvSpPr>
        <p:spPr bwMode="auto">
          <a:xfrm>
            <a:off x="1041847" y="3929062"/>
            <a:ext cx="7643812" cy="830997"/>
          </a:xfrm>
          <a:prstGeom prst="rect">
            <a:avLst/>
          </a:prstGeom>
          <a:noFill/>
          <a:ln w="9525">
            <a:noFill/>
            <a:miter lim="800000"/>
            <a:headEnd/>
            <a:tailEnd/>
          </a:ln>
        </p:spPr>
        <p:txBody>
          <a:bodyPr>
            <a:spAutoFit/>
          </a:bodyPr>
          <a:lstStyle/>
          <a:p>
            <a:r>
              <a:rPr lang="ar-SA" sz="2400" dirty="0" smtClean="0">
                <a:latin typeface="Calibri" pitchFamily="34" charset="0"/>
              </a:rPr>
              <a:t>المنتجات الجديدة كثيرا ما تواجه فشلا في السوق. واحد من 25 منتج  جديد </a:t>
            </a:r>
            <a:r>
              <a:rPr lang="ar-SA" sz="2400" dirty="0">
                <a:latin typeface="Calibri" pitchFamily="34" charset="0"/>
              </a:rPr>
              <a:t>ينجح</a:t>
            </a:r>
            <a:endParaRPr lang="en-US" sz="2400" dirty="0">
              <a:latin typeface="Calibri" pitchFamily="34" charset="0"/>
            </a:endParaRPr>
          </a:p>
        </p:txBody>
      </p:sp>
      <p:sp>
        <p:nvSpPr>
          <p:cNvPr id="5" name="مربع نص 4"/>
          <p:cNvSpPr txBox="1">
            <a:spLocks noChangeArrowheads="1"/>
          </p:cNvSpPr>
          <p:nvPr/>
        </p:nvSpPr>
        <p:spPr bwMode="auto">
          <a:xfrm>
            <a:off x="1109192" y="4767808"/>
            <a:ext cx="6357938" cy="461962"/>
          </a:xfrm>
          <a:prstGeom prst="rect">
            <a:avLst/>
          </a:prstGeom>
          <a:noFill/>
          <a:ln w="9525">
            <a:noFill/>
            <a:miter lim="800000"/>
            <a:headEnd/>
            <a:tailEnd/>
          </a:ln>
        </p:spPr>
        <p:txBody>
          <a:bodyPr>
            <a:spAutoFit/>
          </a:bodyPr>
          <a:lstStyle/>
          <a:p>
            <a:r>
              <a:rPr lang="ar-SA" sz="2400" dirty="0">
                <a:latin typeface="Calibri" pitchFamily="34" charset="0"/>
              </a:rPr>
              <a:t>عملية تطوير المنتجات وإدخال منتجات جديدة تواجه مخاطر</a:t>
            </a:r>
            <a:endParaRPr lang="en-US" sz="2400" dirty="0">
              <a:latin typeface="Calibri" pitchFamily="34" charset="0"/>
            </a:endParaRPr>
          </a:p>
        </p:txBody>
      </p:sp>
      <p:sp>
        <p:nvSpPr>
          <p:cNvPr id="6" name="مربع نص 5"/>
          <p:cNvSpPr txBox="1">
            <a:spLocks noChangeArrowheads="1"/>
          </p:cNvSpPr>
          <p:nvPr/>
        </p:nvSpPr>
        <p:spPr bwMode="auto">
          <a:xfrm>
            <a:off x="713656" y="5862637"/>
            <a:ext cx="7429500" cy="461963"/>
          </a:xfrm>
          <a:prstGeom prst="rect">
            <a:avLst/>
          </a:prstGeom>
          <a:noFill/>
          <a:ln w="9525">
            <a:noFill/>
            <a:miter lim="800000"/>
            <a:headEnd/>
            <a:tailEnd/>
          </a:ln>
        </p:spPr>
        <p:txBody>
          <a:bodyPr>
            <a:spAutoFit/>
          </a:bodyPr>
          <a:lstStyle/>
          <a:p>
            <a:pPr algn="ctr"/>
            <a:r>
              <a:rPr lang="ar-SA" sz="2400" dirty="0">
                <a:latin typeface="Calibri" pitchFamily="34" charset="0"/>
              </a:rPr>
              <a:t>المؤسسة تعمل على إستراتيجية المنتج حتى تعطيه القدرة على النجاح</a:t>
            </a:r>
            <a:endParaRPr lang="en-US" sz="2400" dirty="0">
              <a:latin typeface="Calibri" pitchFamily="34" charset="0"/>
            </a:endParaRPr>
          </a:p>
        </p:txBody>
      </p:sp>
      <p:sp>
        <p:nvSpPr>
          <p:cNvPr id="7" name="مربع نص 4"/>
          <p:cNvSpPr txBox="1">
            <a:spLocks noChangeArrowheads="1"/>
          </p:cNvSpPr>
          <p:nvPr/>
        </p:nvSpPr>
        <p:spPr bwMode="auto">
          <a:xfrm>
            <a:off x="4066183" y="642937"/>
            <a:ext cx="4572000" cy="461963"/>
          </a:xfrm>
          <a:prstGeom prst="rect">
            <a:avLst/>
          </a:prstGeom>
          <a:noFill/>
          <a:ln w="9525">
            <a:noFill/>
            <a:miter lim="800000"/>
            <a:headEnd/>
            <a:tailEnd/>
          </a:ln>
        </p:spPr>
        <p:txBody>
          <a:bodyPr>
            <a:spAutoFit/>
          </a:bodyPr>
          <a:lstStyle/>
          <a:p>
            <a:r>
              <a:rPr lang="ar-SA" sz="2400" dirty="0">
                <a:latin typeface="Calibri" pitchFamily="34" charset="0"/>
              </a:rPr>
              <a:t>هناك 3 فئات للمنتج الجديد:</a:t>
            </a:r>
            <a:endParaRPr lang="en-US" sz="2400" dirty="0">
              <a:latin typeface="Calibri" pitchFamily="34" charset="0"/>
            </a:endParaRPr>
          </a:p>
        </p:txBody>
      </p:sp>
      <p:sp>
        <p:nvSpPr>
          <p:cNvPr id="8" name="مربع نص 4"/>
          <p:cNvSpPr txBox="1">
            <a:spLocks noChangeArrowheads="1"/>
          </p:cNvSpPr>
          <p:nvPr/>
        </p:nvSpPr>
        <p:spPr bwMode="auto">
          <a:xfrm>
            <a:off x="1066800" y="1214437"/>
            <a:ext cx="5939731" cy="461665"/>
          </a:xfrm>
          <a:prstGeom prst="rect">
            <a:avLst/>
          </a:prstGeom>
          <a:noFill/>
          <a:ln w="9525">
            <a:noFill/>
            <a:miter lim="800000"/>
            <a:headEnd/>
            <a:tailEnd/>
          </a:ln>
        </p:spPr>
        <p:txBody>
          <a:bodyPr wrap="square">
            <a:spAutoFit/>
          </a:bodyPr>
          <a:lstStyle/>
          <a:p>
            <a:r>
              <a:rPr lang="ar-SA" sz="2400" dirty="0" smtClean="0">
                <a:latin typeface="Calibri" pitchFamily="34" charset="0"/>
              </a:rPr>
              <a:t>منتجات </a:t>
            </a:r>
            <a:r>
              <a:rPr lang="ar-SA" sz="2400" dirty="0">
                <a:latin typeface="Calibri" pitchFamily="34" charset="0"/>
              </a:rPr>
              <a:t>المبتكرة: هي منتجات لم يكن لها </a:t>
            </a:r>
            <a:r>
              <a:rPr lang="ar-SA" sz="2400" dirty="0" smtClean="0">
                <a:latin typeface="Calibri" pitchFamily="34" charset="0"/>
              </a:rPr>
              <a:t>وجود من </a:t>
            </a:r>
            <a:r>
              <a:rPr lang="ar-SA" sz="2400" dirty="0">
                <a:latin typeface="Calibri" pitchFamily="34" charset="0"/>
              </a:rPr>
              <a:t>قبل</a:t>
            </a:r>
            <a:endParaRPr lang="en-US" sz="2400" dirty="0">
              <a:latin typeface="Calibri" pitchFamily="34" charset="0"/>
            </a:endParaRPr>
          </a:p>
        </p:txBody>
      </p:sp>
      <p:sp>
        <p:nvSpPr>
          <p:cNvPr id="9" name="مربع نص 4"/>
          <p:cNvSpPr txBox="1">
            <a:spLocks noChangeArrowheads="1"/>
          </p:cNvSpPr>
          <p:nvPr/>
        </p:nvSpPr>
        <p:spPr bwMode="auto">
          <a:xfrm>
            <a:off x="1577281" y="1785937"/>
            <a:ext cx="5429250" cy="830263"/>
          </a:xfrm>
          <a:prstGeom prst="rect">
            <a:avLst/>
          </a:prstGeom>
          <a:noFill/>
          <a:ln w="9525">
            <a:noFill/>
            <a:miter lim="800000"/>
            <a:headEnd/>
            <a:tailEnd/>
          </a:ln>
        </p:spPr>
        <p:txBody>
          <a:bodyPr>
            <a:spAutoFit/>
          </a:bodyPr>
          <a:lstStyle/>
          <a:p>
            <a:r>
              <a:rPr lang="ar-SA" sz="2400" dirty="0">
                <a:latin typeface="Calibri" pitchFamily="34" charset="0"/>
              </a:rPr>
              <a:t>تغييرات المنتجات الحالية : أي منتجات ناتجة عن تغيير في منتجات موجودة</a:t>
            </a:r>
            <a:endParaRPr lang="en-US" sz="2400" dirty="0">
              <a:latin typeface="Calibri" pitchFamily="34" charset="0"/>
            </a:endParaRPr>
          </a:p>
        </p:txBody>
      </p:sp>
      <p:cxnSp>
        <p:nvCxnSpPr>
          <p:cNvPr id="10" name="رابط مستقيم 11"/>
          <p:cNvCxnSpPr/>
          <p:nvPr/>
        </p:nvCxnSpPr>
        <p:spPr>
          <a:xfrm rot="5400000">
            <a:off x="7149406" y="2286000"/>
            <a:ext cx="1714500" cy="0"/>
          </a:xfrm>
          <a:prstGeom prst="line">
            <a:avLst/>
          </a:prstGeom>
        </p:spPr>
        <p:style>
          <a:lnRef idx="3">
            <a:schemeClr val="dk1"/>
          </a:lnRef>
          <a:fillRef idx="0">
            <a:schemeClr val="dk1"/>
          </a:fillRef>
          <a:effectRef idx="2">
            <a:schemeClr val="dk1"/>
          </a:effectRef>
          <a:fontRef idx="minor">
            <a:schemeClr val="tx1"/>
          </a:fontRef>
        </p:style>
      </p:cxnSp>
      <p:sp>
        <p:nvSpPr>
          <p:cNvPr id="11" name="سهم إلى اليسار 12"/>
          <p:cNvSpPr/>
          <p:nvPr/>
        </p:nvSpPr>
        <p:spPr>
          <a:xfrm>
            <a:off x="7363718" y="1357312"/>
            <a:ext cx="642938" cy="35718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defRPr/>
            </a:pPr>
            <a:endParaRPr lang="ar-SA"/>
          </a:p>
        </p:txBody>
      </p:sp>
      <p:sp>
        <p:nvSpPr>
          <p:cNvPr id="12" name="سهم إلى اليسار 13"/>
          <p:cNvSpPr/>
          <p:nvPr/>
        </p:nvSpPr>
        <p:spPr>
          <a:xfrm>
            <a:off x="7363718" y="2071687"/>
            <a:ext cx="642938" cy="35718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defRPr/>
            </a:pPr>
            <a:endParaRPr lang="ar-SA"/>
          </a:p>
        </p:txBody>
      </p:sp>
      <p:sp>
        <p:nvSpPr>
          <p:cNvPr id="13" name="سهم إلى اليسار 14"/>
          <p:cNvSpPr/>
          <p:nvPr/>
        </p:nvSpPr>
        <p:spPr>
          <a:xfrm>
            <a:off x="7363718" y="2928937"/>
            <a:ext cx="642938" cy="35718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defRPr/>
            </a:pPr>
            <a:endParaRPr lang="ar-SA"/>
          </a:p>
        </p:txBody>
      </p:sp>
      <p:sp>
        <p:nvSpPr>
          <p:cNvPr id="14" name="Left Arrow 16"/>
          <p:cNvSpPr/>
          <p:nvPr/>
        </p:nvSpPr>
        <p:spPr>
          <a:xfrm>
            <a:off x="7661920" y="4767808"/>
            <a:ext cx="720080" cy="43204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
        <p:nvSpPr>
          <p:cNvPr id="15" name="Down Arrow 17"/>
          <p:cNvSpPr/>
          <p:nvPr/>
        </p:nvSpPr>
        <p:spPr>
          <a:xfrm>
            <a:off x="3989512" y="5271864"/>
            <a:ext cx="1584176" cy="50405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ppt_x</p:attrName>
                                        </p:attrNameLst>
                                      </p:cBhvr>
                                      <p:tavLst>
                                        <p:tav tm="0">
                                          <p:val>
                                            <p:strVal val="#ppt_x-.2"/>
                                          </p:val>
                                        </p:tav>
                                        <p:tav tm="100000">
                                          <p:val>
                                            <p:strVal val="#ppt_x"/>
                                          </p:val>
                                        </p:tav>
                                      </p:tavLst>
                                    </p:anim>
                                    <p:anim calcmode="lin" valueType="num">
                                      <p:cBhvr>
                                        <p:cTn id="3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6" dur="1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checkerboard(across)">
                                      <p:cBhvr>
                                        <p:cTn id="41" dur="500"/>
                                        <p:tgtEl>
                                          <p:spTgt spid="14"/>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checkerboard(across)">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ox(in)">
                                      <p:cBhvr>
                                        <p:cTn id="49" dur="500"/>
                                        <p:tgtEl>
                                          <p:spTgt spid="15"/>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ox(in)">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P spid="9" grpId="0"/>
      <p:bldP spid="11" grpId="0" animBg="1"/>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843808" y="62240"/>
            <a:ext cx="5000625" cy="523220"/>
          </a:xfrm>
          <a:prstGeom prst="rect">
            <a:avLst/>
          </a:prstGeom>
          <a:noFill/>
          <a:ln w="9525">
            <a:noFill/>
            <a:miter lim="800000"/>
            <a:headEnd/>
            <a:tailEnd/>
          </a:ln>
        </p:spPr>
        <p:txBody>
          <a:bodyPr anchor="ctr">
            <a:spAutoFit/>
          </a:bodyPr>
          <a:lstStyle/>
          <a:p>
            <a:r>
              <a:rPr lang="ar-SA" sz="2800" b="1" dirty="0" smtClean="0">
                <a:solidFill>
                  <a:srgbClr val="0070C0"/>
                </a:solidFill>
                <a:latin typeface="Calibri" pitchFamily="34" charset="0"/>
              </a:rPr>
              <a:t>2- </a:t>
            </a:r>
            <a:r>
              <a:rPr lang="ar-SA" sz="2800" b="1" dirty="0">
                <a:solidFill>
                  <a:srgbClr val="0070C0"/>
                </a:solidFill>
                <a:latin typeface="Calibri" pitchFamily="34" charset="0"/>
              </a:rPr>
              <a:t>إستراتيجيات المنتج</a:t>
            </a:r>
          </a:p>
        </p:txBody>
      </p:sp>
      <p:sp>
        <p:nvSpPr>
          <p:cNvPr id="3" name="Rectangle 1"/>
          <p:cNvSpPr>
            <a:spLocks noChangeArrowheads="1"/>
          </p:cNvSpPr>
          <p:nvPr/>
        </p:nvSpPr>
        <p:spPr bwMode="auto">
          <a:xfrm>
            <a:off x="6248400" y="685800"/>
            <a:ext cx="2417763" cy="461962"/>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spAutoFit/>
          </a:bodyPr>
          <a:lstStyle/>
          <a:p>
            <a:r>
              <a:rPr lang="ar-SA" sz="2400" b="1" dirty="0">
                <a:latin typeface="Calibri" pitchFamily="34" charset="0"/>
              </a:rPr>
              <a:t>الإستراتيجية الهجومية</a:t>
            </a:r>
            <a:endParaRPr lang="en-US" sz="2400" b="1" dirty="0">
              <a:latin typeface="Calibri" pitchFamily="34" charset="0"/>
            </a:endParaRPr>
          </a:p>
        </p:txBody>
      </p:sp>
      <p:sp>
        <p:nvSpPr>
          <p:cNvPr id="4" name="Rectangle 1"/>
          <p:cNvSpPr>
            <a:spLocks noChangeArrowheads="1"/>
          </p:cNvSpPr>
          <p:nvPr/>
        </p:nvSpPr>
        <p:spPr bwMode="auto">
          <a:xfrm>
            <a:off x="1916410" y="1295400"/>
            <a:ext cx="5093990" cy="430887"/>
          </a:xfrm>
          <a:prstGeom prst="rect">
            <a:avLst/>
          </a:prstGeom>
          <a:noFill/>
          <a:ln w="9525">
            <a:noFill/>
            <a:miter lim="800000"/>
            <a:headEnd/>
            <a:tailEnd/>
          </a:ln>
        </p:spPr>
        <p:txBody>
          <a:bodyPr wrap="square" anchor="ctr">
            <a:spAutoFit/>
          </a:bodyPr>
          <a:lstStyle/>
          <a:p>
            <a:pPr>
              <a:buFont typeface="Wingdings" pitchFamily="2" charset="2"/>
              <a:buChar char="v"/>
            </a:pPr>
            <a:r>
              <a:rPr lang="ar-SA" sz="2200" dirty="0" smtClean="0">
                <a:latin typeface="Calibri" pitchFamily="34" charset="0"/>
              </a:rPr>
              <a:t> تدعى </a:t>
            </a:r>
            <a:r>
              <a:rPr lang="ar-SA" sz="2200" dirty="0">
                <a:latin typeface="Calibri" pitchFamily="34" charset="0"/>
              </a:rPr>
              <a:t>أيضا إستراتيجية </a:t>
            </a:r>
            <a:r>
              <a:rPr lang="ar-SA" sz="2200" dirty="0">
                <a:solidFill>
                  <a:srgbClr val="FF0000"/>
                </a:solidFill>
                <a:latin typeface="Calibri" pitchFamily="34" charset="0"/>
              </a:rPr>
              <a:t>قائد </a:t>
            </a:r>
            <a:r>
              <a:rPr lang="ar-SA" sz="2200" dirty="0" smtClean="0">
                <a:solidFill>
                  <a:srgbClr val="FF0000"/>
                </a:solidFill>
                <a:latin typeface="Calibri" pitchFamily="34" charset="0"/>
              </a:rPr>
              <a:t>السوق</a:t>
            </a:r>
            <a:endParaRPr lang="en-US" sz="2200" dirty="0">
              <a:latin typeface="Calibri" pitchFamily="34" charset="0"/>
            </a:endParaRPr>
          </a:p>
        </p:txBody>
      </p:sp>
      <p:sp>
        <p:nvSpPr>
          <p:cNvPr id="5" name="Rectangle 2"/>
          <p:cNvSpPr>
            <a:spLocks noChangeArrowheads="1"/>
          </p:cNvSpPr>
          <p:nvPr/>
        </p:nvSpPr>
        <p:spPr bwMode="auto">
          <a:xfrm>
            <a:off x="5410200" y="3505200"/>
            <a:ext cx="3098800" cy="430887"/>
          </a:xfrm>
          <a:prstGeom prst="rect">
            <a:avLst/>
          </a:prstGeom>
          <a:noFill/>
          <a:ln w="9525">
            <a:noFill/>
            <a:miter lim="800000"/>
            <a:headEnd/>
            <a:tailEnd/>
          </a:ln>
        </p:spPr>
        <p:txBody>
          <a:bodyPr wrap="square" anchor="ctr">
            <a:spAutoFit/>
          </a:bodyPr>
          <a:lstStyle/>
          <a:p>
            <a:r>
              <a:rPr lang="ar-SA" sz="2200" dirty="0">
                <a:latin typeface="Calibri" pitchFamily="34" charset="0"/>
              </a:rPr>
              <a:t>تحتاج هذه الإستراتيجية </a:t>
            </a:r>
            <a:r>
              <a:rPr lang="ar-SA" sz="2200" dirty="0" smtClean="0">
                <a:latin typeface="Calibri" pitchFamily="34" charset="0"/>
              </a:rPr>
              <a:t> إلى</a:t>
            </a:r>
            <a:endParaRPr lang="en-US" sz="2200" dirty="0"/>
          </a:p>
        </p:txBody>
      </p:sp>
      <p:sp>
        <p:nvSpPr>
          <p:cNvPr id="6" name="Rectangle 2"/>
          <p:cNvSpPr>
            <a:spLocks noChangeArrowheads="1"/>
          </p:cNvSpPr>
          <p:nvPr/>
        </p:nvSpPr>
        <p:spPr bwMode="auto">
          <a:xfrm>
            <a:off x="1143000" y="5410200"/>
            <a:ext cx="7260232" cy="76993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nchor="ctr">
            <a:spAutoFit/>
          </a:bodyPr>
          <a:lstStyle/>
          <a:p>
            <a:r>
              <a:rPr lang="ar-SA" sz="2200" dirty="0">
                <a:latin typeface="Calibri" pitchFamily="34" charset="0"/>
              </a:rPr>
              <a:t>هذه الإستراتيجية لا تعتمد على الهيمنة على السوق </a:t>
            </a:r>
            <a:r>
              <a:rPr lang="ar-SA" sz="2200" dirty="0" smtClean="0">
                <a:latin typeface="Calibri" pitchFamily="34" charset="0"/>
              </a:rPr>
              <a:t>فحسب، </a:t>
            </a:r>
            <a:r>
              <a:rPr lang="ar-SA" sz="2200" dirty="0">
                <a:latin typeface="Calibri" pitchFamily="34" charset="0"/>
              </a:rPr>
              <a:t>بل أيضا على القيام بإجراءات عدوانية باستخدام التسعير</a:t>
            </a:r>
            <a:r>
              <a:rPr lang="en-US" sz="2200" dirty="0"/>
              <a:t> </a:t>
            </a:r>
          </a:p>
        </p:txBody>
      </p:sp>
      <p:sp>
        <p:nvSpPr>
          <p:cNvPr id="10" name="مستطيل 9"/>
          <p:cNvSpPr/>
          <p:nvPr/>
        </p:nvSpPr>
        <p:spPr>
          <a:xfrm>
            <a:off x="1295400" y="2362200"/>
            <a:ext cx="5715000" cy="830997"/>
          </a:xfrm>
          <a:prstGeom prst="rect">
            <a:avLst/>
          </a:prstGeom>
        </p:spPr>
        <p:txBody>
          <a:bodyPr wrap="square">
            <a:spAutoFit/>
          </a:bodyPr>
          <a:lstStyle/>
          <a:p>
            <a:pPr>
              <a:buFont typeface="Wingdings" pitchFamily="2" charset="2"/>
              <a:buChar char="v"/>
            </a:pPr>
            <a:r>
              <a:rPr lang="ar-SA" sz="2400" dirty="0" smtClean="0">
                <a:latin typeface="Calibri" pitchFamily="34" charset="0"/>
              </a:rPr>
              <a:t> تريد المؤسسة من خلالها أن تكون الأولى في تطوير المنتجات وإدخال المنتجات الجديدة</a:t>
            </a:r>
            <a:endParaRPr lang="ar-SA" sz="2400" dirty="0"/>
          </a:p>
        </p:txBody>
      </p:sp>
      <p:sp>
        <p:nvSpPr>
          <p:cNvPr id="11" name="مستطيل 10"/>
          <p:cNvSpPr/>
          <p:nvPr/>
        </p:nvSpPr>
        <p:spPr>
          <a:xfrm>
            <a:off x="1905000" y="1828800"/>
            <a:ext cx="5097358" cy="461665"/>
          </a:xfrm>
          <a:prstGeom prst="rect">
            <a:avLst/>
          </a:prstGeom>
        </p:spPr>
        <p:txBody>
          <a:bodyPr wrap="square">
            <a:spAutoFit/>
          </a:bodyPr>
          <a:lstStyle/>
          <a:p>
            <a:pPr>
              <a:buFont typeface="Wingdings" pitchFamily="2" charset="2"/>
              <a:buChar char="v"/>
            </a:pPr>
            <a:r>
              <a:rPr lang="ar-SA" sz="2400" dirty="0" smtClean="0">
                <a:latin typeface="Calibri" pitchFamily="34" charset="0"/>
              </a:rPr>
              <a:t> تعتمد فيها المؤسسة على قدرتها التكنولوجية</a:t>
            </a:r>
            <a:endParaRPr lang="ar-SA" sz="2400" dirty="0"/>
          </a:p>
        </p:txBody>
      </p:sp>
      <p:sp>
        <p:nvSpPr>
          <p:cNvPr id="12" name="مستطيل 11"/>
          <p:cNvSpPr/>
          <p:nvPr/>
        </p:nvSpPr>
        <p:spPr>
          <a:xfrm>
            <a:off x="2286000" y="3962400"/>
            <a:ext cx="4953000" cy="461665"/>
          </a:xfrm>
          <a:prstGeom prst="rect">
            <a:avLst/>
          </a:prstGeom>
        </p:spPr>
        <p:txBody>
          <a:bodyPr>
            <a:spAutoFit/>
          </a:bodyPr>
          <a:lstStyle/>
          <a:p>
            <a:r>
              <a:rPr lang="ar-SA" sz="2400" dirty="0" smtClean="0">
                <a:latin typeface="Calibri" pitchFamily="34" charset="0"/>
              </a:rPr>
              <a:t>الجهد المكثف في البحث والتطوير</a:t>
            </a:r>
            <a:endParaRPr lang="ar-SA" sz="2400" dirty="0"/>
          </a:p>
        </p:txBody>
      </p:sp>
      <p:sp>
        <p:nvSpPr>
          <p:cNvPr id="13" name="مستطيل 12"/>
          <p:cNvSpPr/>
          <p:nvPr/>
        </p:nvSpPr>
        <p:spPr>
          <a:xfrm>
            <a:off x="5849534" y="4343400"/>
            <a:ext cx="1353255" cy="461665"/>
          </a:xfrm>
          <a:prstGeom prst="rect">
            <a:avLst/>
          </a:prstGeom>
        </p:spPr>
        <p:txBody>
          <a:bodyPr wrap="none">
            <a:spAutoFit/>
          </a:bodyPr>
          <a:lstStyle/>
          <a:p>
            <a:r>
              <a:rPr lang="ar-SA" sz="2400" dirty="0" smtClean="0">
                <a:latin typeface="Calibri" pitchFamily="34" charset="0"/>
              </a:rPr>
              <a:t>موارد كبيرة</a:t>
            </a:r>
            <a:endParaRPr lang="ar-SA" sz="2400" dirty="0"/>
          </a:p>
        </p:txBody>
      </p:sp>
      <p:sp>
        <p:nvSpPr>
          <p:cNvPr id="14" name="مستطيل 13"/>
          <p:cNvSpPr/>
          <p:nvPr/>
        </p:nvSpPr>
        <p:spPr>
          <a:xfrm>
            <a:off x="4038600" y="4800600"/>
            <a:ext cx="3195105" cy="461665"/>
          </a:xfrm>
          <a:prstGeom prst="rect">
            <a:avLst/>
          </a:prstGeom>
        </p:spPr>
        <p:txBody>
          <a:bodyPr wrap="none">
            <a:spAutoFit/>
          </a:bodyPr>
          <a:lstStyle/>
          <a:p>
            <a:r>
              <a:rPr lang="ar-SA" sz="2400" dirty="0" smtClean="0">
                <a:latin typeface="Calibri" pitchFamily="34" charset="0"/>
              </a:rPr>
              <a:t>قدرة كبيرة</a:t>
            </a:r>
            <a:r>
              <a:rPr lang="en-US" sz="2400" dirty="0" smtClean="0"/>
              <a:t> </a:t>
            </a:r>
            <a:r>
              <a:rPr lang="ar-SA" sz="2400" dirty="0" smtClean="0">
                <a:latin typeface="Calibri" pitchFamily="34" charset="0"/>
              </a:rPr>
              <a:t>على تحمل المخاطر</a:t>
            </a:r>
            <a:endParaRPr lang="ar-SA" sz="2400" dirty="0"/>
          </a:p>
        </p:txBody>
      </p:sp>
      <p:sp>
        <p:nvSpPr>
          <p:cNvPr id="15" name="سهم إلى اليسار 14"/>
          <p:cNvSpPr/>
          <p:nvPr/>
        </p:nvSpPr>
        <p:spPr>
          <a:xfrm>
            <a:off x="7315200" y="3962400"/>
            <a:ext cx="533400" cy="4572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16" name="سهم إلى اليسار 15"/>
          <p:cNvSpPr/>
          <p:nvPr/>
        </p:nvSpPr>
        <p:spPr>
          <a:xfrm>
            <a:off x="7315200" y="4419600"/>
            <a:ext cx="533400" cy="4572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17" name="سهم إلى اليسار 16"/>
          <p:cNvSpPr/>
          <p:nvPr/>
        </p:nvSpPr>
        <p:spPr>
          <a:xfrm>
            <a:off x="7315200" y="4876800"/>
            <a:ext cx="533400" cy="4572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linds(horizontal)">
                                      <p:cBhvr>
                                        <p:cTn id="5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0" grpId="0"/>
      <p:bldP spid="11" grpId="0"/>
      <p:bldP spid="12" grpId="0"/>
      <p:bldP spid="13" grpId="0"/>
      <p:bldP spid="14" grpId="0"/>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562600" y="990600"/>
            <a:ext cx="2857500" cy="46196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spAutoFit/>
          </a:bodyPr>
          <a:lstStyle/>
          <a:p>
            <a:r>
              <a:rPr lang="ar-SA" sz="2400" b="1">
                <a:latin typeface="Calibri" pitchFamily="34" charset="0"/>
              </a:rPr>
              <a:t>إستراتيجية اتباع القائد</a:t>
            </a:r>
            <a:endParaRPr lang="en-US" sz="2400" b="1">
              <a:latin typeface="Calibri" pitchFamily="34" charset="0"/>
            </a:endParaRPr>
          </a:p>
        </p:txBody>
      </p:sp>
      <p:sp>
        <p:nvSpPr>
          <p:cNvPr id="3" name="Rectangle 2"/>
          <p:cNvSpPr>
            <a:spLocks noChangeArrowheads="1"/>
          </p:cNvSpPr>
          <p:nvPr/>
        </p:nvSpPr>
        <p:spPr bwMode="auto">
          <a:xfrm>
            <a:off x="533400" y="2209800"/>
            <a:ext cx="7920037" cy="769937"/>
          </a:xfrm>
          <a:prstGeom prst="rect">
            <a:avLst/>
          </a:prstGeom>
          <a:noFill/>
          <a:ln w="9525">
            <a:noFill/>
            <a:miter lim="800000"/>
            <a:headEnd/>
            <a:tailEnd/>
          </a:ln>
        </p:spPr>
        <p:txBody>
          <a:bodyPr anchor="ctr">
            <a:spAutoFit/>
          </a:bodyPr>
          <a:lstStyle/>
          <a:p>
            <a:r>
              <a:rPr lang="ar-SA" sz="2200" dirty="0">
                <a:latin typeface="Calibri" pitchFamily="34" charset="0"/>
              </a:rPr>
              <a:t>عندما تقوم مؤسسة </a:t>
            </a:r>
            <a:r>
              <a:rPr lang="ar-SA" sz="2200" dirty="0">
                <a:solidFill>
                  <a:srgbClr val="FF0000"/>
                </a:solidFill>
                <a:latin typeface="Calibri" pitchFamily="34" charset="0"/>
              </a:rPr>
              <a:t>بإتباع القائد </a:t>
            </a:r>
            <a:r>
              <a:rPr lang="ar-SA" sz="2200" dirty="0">
                <a:latin typeface="Calibri" pitchFamily="34" charset="0"/>
              </a:rPr>
              <a:t>فهي لا تتحمل مخاطر ولا تخسر عند خسارة القائد أما إذا كان المنتج رابحا فإنها تلحق بالمؤسسة القائدة للاغتنام</a:t>
            </a:r>
            <a:endParaRPr lang="en-US" sz="2200" dirty="0">
              <a:latin typeface="Calibri" pitchFamily="34" charset="0"/>
            </a:endParaRPr>
          </a:p>
        </p:txBody>
      </p:sp>
      <p:sp>
        <p:nvSpPr>
          <p:cNvPr id="4" name="Rectangle 2"/>
          <p:cNvSpPr>
            <a:spLocks noChangeArrowheads="1"/>
          </p:cNvSpPr>
          <p:nvPr/>
        </p:nvSpPr>
        <p:spPr bwMode="auto">
          <a:xfrm>
            <a:off x="685800" y="3352800"/>
            <a:ext cx="7750175" cy="769937"/>
          </a:xfrm>
          <a:prstGeom prst="rect">
            <a:avLst/>
          </a:prstGeom>
          <a:noFill/>
          <a:ln w="9525">
            <a:noFill/>
            <a:miter lim="800000"/>
            <a:headEnd/>
            <a:tailEnd/>
          </a:ln>
        </p:spPr>
        <p:txBody>
          <a:bodyPr anchor="ctr">
            <a:spAutoFit/>
          </a:bodyPr>
          <a:lstStyle/>
          <a:p>
            <a:r>
              <a:rPr lang="ar-SA" sz="2200" dirty="0">
                <a:latin typeface="Calibri" pitchFamily="34" charset="0"/>
              </a:rPr>
              <a:t>لا تحتاج هذه الإستراتيجية إلى قدرة كبيرة على البحث ولكنها تحتاج إلى قدرة كبيرة على التطوير تمكنها من الاستجابة السريعة</a:t>
            </a:r>
            <a:endParaRPr lang="en-US" sz="22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257800" y="685800"/>
            <a:ext cx="3286125" cy="43021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spAutoFit/>
          </a:bodyPr>
          <a:lstStyle/>
          <a:p>
            <a:pPr algn="l"/>
            <a:r>
              <a:rPr lang="ar-SA" sz="2200" b="1" dirty="0" smtClean="0">
                <a:latin typeface="Calibri" pitchFamily="34" charset="0"/>
              </a:rPr>
              <a:t>الإستراتيجية </a:t>
            </a:r>
            <a:r>
              <a:rPr lang="ar-SA" sz="2200" b="1" dirty="0">
                <a:latin typeface="Calibri" pitchFamily="34" charset="0"/>
              </a:rPr>
              <a:t>الموجهة للتطبيقات</a:t>
            </a:r>
            <a:endParaRPr lang="en-US" sz="2200" b="1" dirty="0">
              <a:latin typeface="Calibri" pitchFamily="34" charset="0"/>
            </a:endParaRPr>
          </a:p>
        </p:txBody>
      </p:sp>
      <p:sp>
        <p:nvSpPr>
          <p:cNvPr id="3" name="Rectangle 1"/>
          <p:cNvSpPr>
            <a:spLocks noChangeArrowheads="1"/>
          </p:cNvSpPr>
          <p:nvPr/>
        </p:nvSpPr>
        <p:spPr bwMode="auto">
          <a:xfrm>
            <a:off x="2971800" y="1171154"/>
            <a:ext cx="5508402" cy="769441"/>
          </a:xfrm>
          <a:prstGeom prst="rect">
            <a:avLst/>
          </a:prstGeom>
          <a:noFill/>
          <a:ln w="9525">
            <a:noFill/>
            <a:miter lim="800000"/>
            <a:headEnd/>
            <a:tailEnd/>
          </a:ln>
        </p:spPr>
        <p:txBody>
          <a:bodyPr wrap="square" anchor="ctr">
            <a:spAutoFit/>
          </a:bodyPr>
          <a:lstStyle/>
          <a:p>
            <a:r>
              <a:rPr lang="ar-SA" sz="2200" dirty="0">
                <a:latin typeface="Calibri" pitchFamily="34" charset="0"/>
              </a:rPr>
              <a:t>تعتمد على قدرة إدخال التعديلات على </a:t>
            </a:r>
            <a:r>
              <a:rPr lang="ar-SA" sz="2200" dirty="0" smtClean="0">
                <a:latin typeface="Calibri" pitchFamily="34" charset="0"/>
              </a:rPr>
              <a:t>المنتج أو الخدمة الحالية </a:t>
            </a:r>
            <a:r>
              <a:rPr lang="ar-SA" sz="2200" dirty="0">
                <a:latin typeface="Calibri" pitchFamily="34" charset="0"/>
              </a:rPr>
              <a:t>وتكييفها</a:t>
            </a:r>
            <a:endParaRPr lang="en-US" sz="2200" dirty="0">
              <a:latin typeface="Calibri" pitchFamily="34" charset="0"/>
            </a:endParaRPr>
          </a:p>
        </p:txBody>
      </p:sp>
      <p:sp>
        <p:nvSpPr>
          <p:cNvPr id="4" name="Rectangle 1"/>
          <p:cNvSpPr>
            <a:spLocks noChangeArrowheads="1"/>
          </p:cNvSpPr>
          <p:nvPr/>
        </p:nvSpPr>
        <p:spPr bwMode="auto">
          <a:xfrm>
            <a:off x="5486400" y="2959671"/>
            <a:ext cx="3000375" cy="430213"/>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spAutoFit/>
          </a:bodyPr>
          <a:lstStyle/>
          <a:p>
            <a:pPr algn="l"/>
            <a:r>
              <a:rPr lang="ar-SA" sz="2200" b="1">
                <a:latin typeface="Calibri" pitchFamily="34" charset="0"/>
              </a:rPr>
              <a:t>إستراتيجية الإنتاج الكفء</a:t>
            </a:r>
            <a:endParaRPr lang="en-US" sz="2200" b="1">
              <a:latin typeface="Calibri" pitchFamily="34" charset="0"/>
            </a:endParaRPr>
          </a:p>
        </p:txBody>
      </p:sp>
      <p:sp>
        <p:nvSpPr>
          <p:cNvPr id="5" name="Rectangle 1"/>
          <p:cNvSpPr>
            <a:spLocks noChangeArrowheads="1"/>
          </p:cNvSpPr>
          <p:nvPr/>
        </p:nvSpPr>
        <p:spPr bwMode="auto">
          <a:xfrm>
            <a:off x="650032" y="3649663"/>
            <a:ext cx="7884368" cy="769937"/>
          </a:xfrm>
          <a:prstGeom prst="rect">
            <a:avLst/>
          </a:prstGeom>
          <a:noFill/>
          <a:ln w="9525">
            <a:noFill/>
            <a:miter lim="800000"/>
            <a:headEnd/>
            <a:tailEnd/>
          </a:ln>
        </p:spPr>
        <p:txBody>
          <a:bodyPr wrap="square" anchor="ctr">
            <a:spAutoFit/>
          </a:bodyPr>
          <a:lstStyle/>
          <a:p>
            <a:r>
              <a:rPr lang="ar-SA" sz="2200" dirty="0">
                <a:latin typeface="Calibri" pitchFamily="34" charset="0"/>
              </a:rPr>
              <a:t>تعتمد على الكفاءة المتفوقة في التصنيع والسيطرة على التكلفة مما يعطي القدرة على المنافسة بالسعر</a:t>
            </a:r>
            <a:endParaRPr lang="en-US" sz="2200" dirty="0">
              <a:latin typeface="Calibri" pitchFamily="34" charset="0"/>
            </a:endParaRPr>
          </a:p>
        </p:txBody>
      </p:sp>
      <p:sp>
        <p:nvSpPr>
          <p:cNvPr id="6" name="Rectangle 1"/>
          <p:cNvSpPr>
            <a:spLocks noChangeArrowheads="1"/>
          </p:cNvSpPr>
          <p:nvPr/>
        </p:nvSpPr>
        <p:spPr bwMode="auto">
          <a:xfrm>
            <a:off x="1828800" y="2209800"/>
            <a:ext cx="6786563" cy="430212"/>
          </a:xfrm>
          <a:prstGeom prst="rect">
            <a:avLst/>
          </a:prstGeom>
          <a:noFill/>
          <a:ln w="9525">
            <a:noFill/>
            <a:miter lim="800000"/>
            <a:headEnd/>
            <a:tailEnd/>
          </a:ln>
        </p:spPr>
        <p:txBody>
          <a:bodyPr anchor="ctr">
            <a:spAutoFit/>
          </a:bodyPr>
          <a:lstStyle/>
          <a:p>
            <a:r>
              <a:rPr lang="ar-SA" sz="2200" dirty="0" smtClean="0">
                <a:latin typeface="Calibri" pitchFamily="34" charset="0"/>
              </a:rPr>
              <a:t>تحتاج إلى قدرة كبيرة في هندسة وإعادة هندسة الإنتاج أو الخدمة </a:t>
            </a:r>
            <a:endParaRPr lang="en-US" sz="2200" dirty="0">
              <a:latin typeface="Calibri" pitchFamily="34" charset="0"/>
            </a:endParaRPr>
          </a:p>
        </p:txBody>
      </p:sp>
      <p:sp>
        <p:nvSpPr>
          <p:cNvPr id="7" name="TextBox 6"/>
          <p:cNvSpPr txBox="1"/>
          <p:nvPr/>
        </p:nvSpPr>
        <p:spPr>
          <a:xfrm rot="20757990">
            <a:off x="47433" y="2437042"/>
            <a:ext cx="2572874" cy="707886"/>
          </a:xfrm>
          <a:prstGeom prst="rect">
            <a:avLst/>
          </a:prstGeom>
          <a:noFill/>
        </p:spPr>
        <p:txBody>
          <a:bodyPr wrap="square" rtlCol="1">
            <a:spAutoFit/>
          </a:bodyPr>
          <a:lstStyle/>
          <a:p>
            <a:r>
              <a:rPr lang="fr-FR" sz="4000" dirty="0" err="1" smtClean="0"/>
              <a:t>easyjet</a:t>
            </a:r>
            <a:endParaRPr lang="ar-SA" sz="4000" dirty="0"/>
          </a:p>
        </p:txBody>
      </p:sp>
      <p:pic>
        <p:nvPicPr>
          <p:cNvPr id="8" name="Picture 5" descr="C:\Documents and Settings\ahireshe\Desktop\photos cours\easyjet.bmp"/>
          <p:cNvPicPr>
            <a:picLocks noChangeAspect="1" noChangeArrowheads="1"/>
          </p:cNvPicPr>
          <p:nvPr/>
        </p:nvPicPr>
        <p:blipFill>
          <a:blip r:embed="rId2" cstate="print"/>
          <a:srcRect/>
          <a:stretch>
            <a:fillRect/>
          </a:stretch>
        </p:blipFill>
        <p:spPr bwMode="auto">
          <a:xfrm rot="20725270">
            <a:off x="138302" y="625248"/>
            <a:ext cx="2695575" cy="1695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ppt_x</p:attrName>
                                        </p:attrNameLst>
                                      </p:cBhvr>
                                      <p:tavLst>
                                        <p:tav tm="0">
                                          <p:val>
                                            <p:strVal val="#ppt_x-.2"/>
                                          </p:val>
                                        </p:tav>
                                        <p:tav tm="100000">
                                          <p:val>
                                            <p:strVal val="#ppt_x"/>
                                          </p:val>
                                        </p:tav>
                                      </p:tavLst>
                                    </p:anim>
                                    <p:anim calcmode="lin" valueType="num">
                                      <p:cBhvr>
                                        <p:cTn id="3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linds(horizont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a:spLocks noChangeArrowheads="1"/>
          </p:cNvSpPr>
          <p:nvPr/>
        </p:nvSpPr>
        <p:spPr bwMode="auto">
          <a:xfrm>
            <a:off x="4716016" y="260648"/>
            <a:ext cx="3175000" cy="646112"/>
          </a:xfrm>
          <a:prstGeom prst="rect">
            <a:avLst/>
          </a:prstGeom>
          <a:noFill/>
          <a:ln w="9525">
            <a:noFill/>
            <a:miter lim="800000"/>
            <a:headEnd/>
            <a:tailEnd/>
          </a:ln>
        </p:spPr>
        <p:txBody>
          <a:bodyPr wrap="none">
            <a:spAutoFit/>
          </a:bodyPr>
          <a:lstStyle/>
          <a:p>
            <a:r>
              <a:rPr lang="ar-SA" sz="3600" dirty="0" smtClean="0">
                <a:latin typeface="Calibri" pitchFamily="34" charset="0"/>
              </a:rPr>
              <a:t>3- </a:t>
            </a:r>
            <a:r>
              <a:rPr lang="ar-SA" sz="3600" dirty="0">
                <a:latin typeface="Calibri" pitchFamily="34" charset="0"/>
              </a:rPr>
              <a:t>تطوير المنتجات </a:t>
            </a:r>
          </a:p>
        </p:txBody>
      </p:sp>
      <p:sp>
        <p:nvSpPr>
          <p:cNvPr id="3" name="مستطيل 2"/>
          <p:cNvSpPr>
            <a:spLocks noChangeArrowheads="1"/>
          </p:cNvSpPr>
          <p:nvPr/>
        </p:nvSpPr>
        <p:spPr bwMode="auto">
          <a:xfrm>
            <a:off x="2133600" y="5029200"/>
            <a:ext cx="4495800" cy="83099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ar-SA" sz="2400" b="1" dirty="0" smtClean="0">
                <a:solidFill>
                  <a:schemeClr val="tx1"/>
                </a:solidFill>
                <a:latin typeface="Calibri" pitchFamily="34" charset="0"/>
              </a:rPr>
              <a:t>لا يمكن الحفاظ </a:t>
            </a:r>
            <a:r>
              <a:rPr lang="ar-SA" sz="2400" b="1" dirty="0">
                <a:solidFill>
                  <a:schemeClr val="tx1"/>
                </a:solidFill>
                <a:latin typeface="Calibri" pitchFamily="34" charset="0"/>
              </a:rPr>
              <a:t>على حصة السوق بنفس المنتج بدون تغيير </a:t>
            </a:r>
            <a:r>
              <a:rPr lang="ar-SA" sz="2400" b="1" dirty="0" smtClean="0">
                <a:solidFill>
                  <a:schemeClr val="tx1"/>
                </a:solidFill>
                <a:latin typeface="Calibri" pitchFamily="34" charset="0"/>
              </a:rPr>
              <a:t>لمدة </a:t>
            </a:r>
            <a:r>
              <a:rPr lang="ar-SA" sz="2400" b="1" dirty="0">
                <a:solidFill>
                  <a:schemeClr val="tx1"/>
                </a:solidFill>
                <a:latin typeface="Calibri" pitchFamily="34" charset="0"/>
              </a:rPr>
              <a:t>طويلة </a:t>
            </a:r>
            <a:endParaRPr lang="en-US" sz="2400" b="1" dirty="0">
              <a:solidFill>
                <a:schemeClr val="tx1"/>
              </a:solidFill>
              <a:latin typeface="Calibri" pitchFamily="34" charset="0"/>
            </a:endParaRPr>
          </a:p>
        </p:txBody>
      </p:sp>
      <p:sp>
        <p:nvSpPr>
          <p:cNvPr id="4" name="مستطيل 3"/>
          <p:cNvSpPr>
            <a:spLocks noChangeArrowheads="1"/>
          </p:cNvSpPr>
          <p:nvPr/>
        </p:nvSpPr>
        <p:spPr bwMode="auto">
          <a:xfrm>
            <a:off x="914400" y="3657600"/>
            <a:ext cx="7197725" cy="107791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gn="ctr"/>
            <a:r>
              <a:rPr lang="ar-SA" sz="3200" dirty="0">
                <a:solidFill>
                  <a:srgbClr val="FFFF00"/>
                </a:solidFill>
                <a:latin typeface="Calibri" pitchFamily="34" charset="0"/>
              </a:rPr>
              <a:t>المؤسسة التي لا تطور منتجاتها </a:t>
            </a:r>
            <a:r>
              <a:rPr lang="ar-SA" sz="3200" dirty="0" smtClean="0">
                <a:solidFill>
                  <a:srgbClr val="FFFF00"/>
                </a:solidFill>
                <a:latin typeface="Calibri" pitchFamily="34" charset="0"/>
              </a:rPr>
              <a:t>تعرضها للتقادم تعرض نفسها لمخاطر</a:t>
            </a:r>
            <a:endParaRPr lang="en-US" sz="3200" dirty="0">
              <a:solidFill>
                <a:srgbClr val="FFFF00"/>
              </a:solidFill>
              <a:latin typeface="Calibri" pitchFamily="34" charset="0"/>
            </a:endParaRPr>
          </a:p>
        </p:txBody>
      </p:sp>
      <p:sp>
        <p:nvSpPr>
          <p:cNvPr id="5" name="مربع نص 10"/>
          <p:cNvSpPr txBox="1">
            <a:spLocks noChangeArrowheads="1"/>
          </p:cNvSpPr>
          <p:nvPr/>
        </p:nvSpPr>
        <p:spPr bwMode="auto">
          <a:xfrm>
            <a:off x="5715001" y="1071563"/>
            <a:ext cx="2169368" cy="461962"/>
          </a:xfrm>
          <a:prstGeom prst="rect">
            <a:avLst/>
          </a:prstGeom>
          <a:noFill/>
          <a:ln w="9525">
            <a:noFill/>
            <a:miter lim="800000"/>
            <a:headEnd/>
            <a:tailEnd/>
          </a:ln>
        </p:spPr>
        <p:txBody>
          <a:bodyPr wrap="square">
            <a:spAutoFit/>
          </a:bodyPr>
          <a:lstStyle/>
          <a:p>
            <a:r>
              <a:rPr lang="ar-SA" sz="2400" dirty="0">
                <a:latin typeface="Calibri" pitchFamily="34" charset="0"/>
              </a:rPr>
              <a:t>تغيير التكنولوجيا</a:t>
            </a:r>
            <a:endParaRPr lang="ar-SA" sz="2400" dirty="0"/>
          </a:p>
        </p:txBody>
      </p:sp>
      <p:sp>
        <p:nvSpPr>
          <p:cNvPr id="6" name="مربع نص 11"/>
          <p:cNvSpPr txBox="1">
            <a:spLocks noChangeArrowheads="1"/>
          </p:cNvSpPr>
          <p:nvPr/>
        </p:nvSpPr>
        <p:spPr bwMode="auto">
          <a:xfrm>
            <a:off x="3131840" y="1052736"/>
            <a:ext cx="2714625" cy="461962"/>
          </a:xfrm>
          <a:prstGeom prst="rect">
            <a:avLst/>
          </a:prstGeom>
          <a:noFill/>
          <a:ln w="9525">
            <a:noFill/>
            <a:miter lim="800000"/>
            <a:headEnd/>
            <a:tailEnd/>
          </a:ln>
        </p:spPr>
        <p:txBody>
          <a:bodyPr>
            <a:spAutoFit/>
          </a:bodyPr>
          <a:lstStyle/>
          <a:p>
            <a:pPr algn="ctr"/>
            <a:r>
              <a:rPr lang="ar-SA" sz="2400" dirty="0" smtClean="0">
                <a:latin typeface="Calibri" pitchFamily="34" charset="0"/>
              </a:rPr>
              <a:t>التغيير </a:t>
            </a:r>
            <a:r>
              <a:rPr lang="ar-SA" sz="2400" dirty="0">
                <a:latin typeface="Calibri" pitchFamily="34" charset="0"/>
              </a:rPr>
              <a:t>التسويقي</a:t>
            </a:r>
            <a:endParaRPr lang="ar-SA" sz="2400" dirty="0"/>
          </a:p>
        </p:txBody>
      </p:sp>
      <p:sp>
        <p:nvSpPr>
          <p:cNvPr id="7" name="مربع نص 12"/>
          <p:cNvSpPr txBox="1">
            <a:spLocks noChangeArrowheads="1"/>
          </p:cNvSpPr>
          <p:nvPr/>
        </p:nvSpPr>
        <p:spPr bwMode="auto">
          <a:xfrm>
            <a:off x="500063" y="857250"/>
            <a:ext cx="2714625" cy="830263"/>
          </a:xfrm>
          <a:prstGeom prst="rect">
            <a:avLst/>
          </a:prstGeom>
          <a:noFill/>
          <a:ln w="9525">
            <a:noFill/>
            <a:miter lim="800000"/>
            <a:headEnd/>
            <a:tailEnd/>
          </a:ln>
        </p:spPr>
        <p:txBody>
          <a:bodyPr>
            <a:spAutoFit/>
          </a:bodyPr>
          <a:lstStyle/>
          <a:p>
            <a:r>
              <a:rPr lang="ar-SA" sz="2400" dirty="0">
                <a:latin typeface="Calibri" pitchFamily="34" charset="0"/>
              </a:rPr>
              <a:t>التغيير في حاجات ورغبات الزبائن</a:t>
            </a:r>
            <a:endParaRPr lang="ar-SA" sz="2400" dirty="0"/>
          </a:p>
        </p:txBody>
      </p:sp>
      <p:sp>
        <p:nvSpPr>
          <p:cNvPr id="8" name="سهم للأسفل 14"/>
          <p:cNvSpPr/>
          <p:nvPr/>
        </p:nvSpPr>
        <p:spPr>
          <a:xfrm rot="2537391">
            <a:off x="5519143" y="1393306"/>
            <a:ext cx="500063" cy="2487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9" name="سهم للأسفل 15"/>
          <p:cNvSpPr/>
          <p:nvPr/>
        </p:nvSpPr>
        <p:spPr>
          <a:xfrm>
            <a:off x="4341194" y="1556792"/>
            <a:ext cx="500062" cy="18363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
        <p:nvSpPr>
          <p:cNvPr id="10" name="سهم للأسفل 16"/>
          <p:cNvSpPr/>
          <p:nvPr/>
        </p:nvSpPr>
        <p:spPr>
          <a:xfrm rot="18537099">
            <a:off x="3014032" y="1319413"/>
            <a:ext cx="500063" cy="27136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4"/>
          <p:cNvSpPr>
            <a:spLocks noChangeArrowheads="1"/>
          </p:cNvSpPr>
          <p:nvPr/>
        </p:nvSpPr>
        <p:spPr bwMode="auto">
          <a:xfrm>
            <a:off x="2895600" y="2590800"/>
            <a:ext cx="3054350" cy="584775"/>
          </a:xfrm>
          <a:prstGeom prst="rect">
            <a:avLst/>
          </a:prstGeom>
          <a:noFill/>
          <a:ln w="9525">
            <a:noFill/>
            <a:miter lim="800000"/>
            <a:headEnd/>
            <a:tailEnd/>
          </a:ln>
        </p:spPr>
        <p:txBody>
          <a:bodyPr>
            <a:spAutoFit/>
          </a:bodyPr>
          <a:lstStyle/>
          <a:p>
            <a:r>
              <a:rPr lang="ar-SA" sz="3200" dirty="0">
                <a:latin typeface="Calibri" pitchFamily="34" charset="0"/>
                <a:sym typeface="Wingdings" pitchFamily="2" charset="2"/>
              </a:rPr>
              <a:t></a:t>
            </a:r>
            <a:r>
              <a:rPr lang="ar-SA" sz="2800" dirty="0">
                <a:latin typeface="Calibri" pitchFamily="34" charset="0"/>
              </a:rPr>
              <a:t>التطور </a:t>
            </a:r>
            <a:r>
              <a:rPr lang="ar-SA" sz="2800" dirty="0" smtClean="0">
                <a:latin typeface="Calibri" pitchFamily="34" charset="0"/>
              </a:rPr>
              <a:t>التكنولوجي.</a:t>
            </a:r>
            <a:endParaRPr lang="en-US" sz="2800" dirty="0">
              <a:latin typeface="Calibri" pitchFamily="34" charset="0"/>
            </a:endParaRPr>
          </a:p>
        </p:txBody>
      </p:sp>
      <p:sp>
        <p:nvSpPr>
          <p:cNvPr id="3" name="مربع نص 6"/>
          <p:cNvSpPr txBox="1">
            <a:spLocks noChangeArrowheads="1"/>
          </p:cNvSpPr>
          <p:nvPr/>
        </p:nvSpPr>
        <p:spPr bwMode="auto">
          <a:xfrm>
            <a:off x="1331640" y="404664"/>
            <a:ext cx="6500812" cy="523875"/>
          </a:xfrm>
          <a:prstGeom prst="rect">
            <a:avLst/>
          </a:prstGeom>
          <a:noFill/>
          <a:ln w="9525">
            <a:noFill/>
            <a:miter lim="800000"/>
            <a:headEnd/>
            <a:tailEnd/>
          </a:ln>
        </p:spPr>
        <p:txBody>
          <a:bodyPr>
            <a:spAutoFit/>
          </a:bodyPr>
          <a:lstStyle/>
          <a:p>
            <a:r>
              <a:rPr lang="ar-SA" sz="2800" dirty="0">
                <a:latin typeface="Calibri" pitchFamily="34" charset="0"/>
              </a:rPr>
              <a:t>أسباب تطوير المنتجات من طرف الشركات:</a:t>
            </a:r>
            <a:endParaRPr lang="en-US" sz="2800" dirty="0">
              <a:latin typeface="Calibri" pitchFamily="34" charset="0"/>
            </a:endParaRPr>
          </a:p>
        </p:txBody>
      </p:sp>
      <p:sp>
        <p:nvSpPr>
          <p:cNvPr id="4" name="مربع نص 7"/>
          <p:cNvSpPr txBox="1">
            <a:spLocks noChangeArrowheads="1"/>
          </p:cNvSpPr>
          <p:nvPr/>
        </p:nvSpPr>
        <p:spPr bwMode="auto">
          <a:xfrm>
            <a:off x="3257208" y="1340768"/>
            <a:ext cx="2643188" cy="584775"/>
          </a:xfrm>
          <a:prstGeom prst="rect">
            <a:avLst/>
          </a:prstGeom>
          <a:noFill/>
          <a:ln w="9525">
            <a:noFill/>
            <a:miter lim="800000"/>
            <a:headEnd/>
            <a:tailEnd/>
          </a:ln>
        </p:spPr>
        <p:txBody>
          <a:bodyPr>
            <a:spAutoFit/>
          </a:bodyPr>
          <a:lstStyle/>
          <a:p>
            <a:r>
              <a:rPr lang="ar-SA" sz="3200" dirty="0">
                <a:latin typeface="Calibri" pitchFamily="34" charset="0"/>
                <a:sym typeface="Wingdings" pitchFamily="2" charset="2"/>
              </a:rPr>
              <a:t></a:t>
            </a:r>
            <a:r>
              <a:rPr lang="ar-SA" sz="2800" dirty="0">
                <a:latin typeface="Calibri" pitchFamily="34" charset="0"/>
              </a:rPr>
              <a:t>المنافسة</a:t>
            </a:r>
            <a:endParaRPr lang="en-US" sz="2800" dirty="0">
              <a:latin typeface="Calibri" pitchFamily="34" charset="0"/>
            </a:endParaRPr>
          </a:p>
        </p:txBody>
      </p:sp>
      <p:sp>
        <p:nvSpPr>
          <p:cNvPr id="5" name="مربع نص 8"/>
          <p:cNvSpPr txBox="1">
            <a:spLocks noChangeArrowheads="1"/>
          </p:cNvSpPr>
          <p:nvPr/>
        </p:nvSpPr>
        <p:spPr bwMode="auto">
          <a:xfrm>
            <a:off x="3143250" y="1928813"/>
            <a:ext cx="2786063" cy="584775"/>
          </a:xfrm>
          <a:prstGeom prst="rect">
            <a:avLst/>
          </a:prstGeom>
          <a:noFill/>
          <a:ln w="9525">
            <a:noFill/>
            <a:miter lim="800000"/>
            <a:headEnd/>
            <a:tailEnd/>
          </a:ln>
        </p:spPr>
        <p:txBody>
          <a:bodyPr>
            <a:spAutoFit/>
          </a:bodyPr>
          <a:lstStyle/>
          <a:p>
            <a:r>
              <a:rPr lang="ar-SA" sz="3200" dirty="0">
                <a:latin typeface="Calibri" pitchFamily="34" charset="0"/>
                <a:sym typeface="Wingdings" pitchFamily="2" charset="2"/>
              </a:rPr>
              <a:t></a:t>
            </a:r>
            <a:r>
              <a:rPr lang="ar-SA" sz="2800" dirty="0">
                <a:latin typeface="Calibri" pitchFamily="34" charset="0"/>
              </a:rPr>
              <a:t>تطور حاجة الزبون</a:t>
            </a:r>
            <a:endParaRPr lang="en-US" sz="2800" dirty="0">
              <a:latin typeface="Calibri" pitchFamily="34" charset="0"/>
            </a:endParaRPr>
          </a:p>
        </p:txBody>
      </p:sp>
      <p:sp>
        <p:nvSpPr>
          <p:cNvPr id="7" name="مستطيل 4"/>
          <p:cNvSpPr>
            <a:spLocks noChangeArrowheads="1"/>
          </p:cNvSpPr>
          <p:nvPr/>
        </p:nvSpPr>
        <p:spPr bwMode="auto">
          <a:xfrm>
            <a:off x="2895600" y="3352800"/>
            <a:ext cx="3054350" cy="584775"/>
          </a:xfrm>
          <a:prstGeom prst="rect">
            <a:avLst/>
          </a:prstGeom>
          <a:noFill/>
          <a:ln w="9525">
            <a:noFill/>
            <a:miter lim="800000"/>
            <a:headEnd/>
            <a:tailEnd/>
          </a:ln>
        </p:spPr>
        <p:txBody>
          <a:bodyPr>
            <a:spAutoFit/>
          </a:bodyPr>
          <a:lstStyle/>
          <a:p>
            <a:r>
              <a:rPr lang="ar-SA" sz="3200" dirty="0" smtClean="0">
                <a:latin typeface="Calibri" pitchFamily="34" charset="0"/>
                <a:sym typeface="Wingdings" pitchFamily="2" charset="2"/>
              </a:rPr>
              <a:t></a:t>
            </a:r>
            <a:r>
              <a:rPr lang="ar-SA" sz="2800" dirty="0" smtClean="0">
                <a:latin typeface="Calibri" pitchFamily="34" charset="0"/>
                <a:sym typeface="Wingdings" pitchFamily="2" charset="2"/>
              </a:rPr>
              <a:t>...</a:t>
            </a:r>
            <a:r>
              <a:rPr lang="ar-SA" sz="2800" dirty="0" smtClean="0">
                <a:latin typeface="Calibri" pitchFamily="34" charset="0"/>
              </a:rPr>
              <a:t>.</a:t>
            </a:r>
            <a:endParaRPr lang="en-US" sz="2800" dirty="0">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3"/>
          <p:cNvSpPr>
            <a:spLocks noChangeArrowheads="1"/>
          </p:cNvSpPr>
          <p:nvPr/>
        </p:nvSpPr>
        <p:spPr bwMode="auto">
          <a:xfrm>
            <a:off x="5990172" y="1676550"/>
            <a:ext cx="3687228" cy="461665"/>
          </a:xfrm>
          <a:prstGeom prst="rect">
            <a:avLst/>
          </a:prstGeom>
          <a:noFill/>
          <a:ln w="9525">
            <a:noFill/>
            <a:miter lim="800000"/>
            <a:headEnd/>
            <a:tailEnd/>
          </a:ln>
        </p:spPr>
        <p:txBody>
          <a:bodyPr wrap="none">
            <a:spAutoFit/>
          </a:bodyPr>
          <a:lstStyle/>
          <a:p>
            <a:r>
              <a:rPr lang="ar-SA" sz="2400" dirty="0" smtClean="0">
                <a:latin typeface="Calibri" pitchFamily="34" charset="0"/>
              </a:rPr>
              <a:t>التنوع الزائد يؤدي إلى </a:t>
            </a:r>
            <a:r>
              <a:rPr lang="ar-SA" sz="2400" dirty="0">
                <a:latin typeface="Calibri" pitchFamily="34" charset="0"/>
              </a:rPr>
              <a:t>زيادة </a:t>
            </a:r>
            <a:r>
              <a:rPr lang="ar-SA" sz="2400" dirty="0" smtClean="0">
                <a:latin typeface="Calibri" pitchFamily="34" charset="0"/>
              </a:rPr>
              <a:t>التكلفة </a:t>
            </a:r>
            <a:endParaRPr lang="ar-SA" sz="2400" dirty="0">
              <a:latin typeface="Calibri" pitchFamily="34" charset="0"/>
            </a:endParaRPr>
          </a:p>
        </p:txBody>
      </p:sp>
      <p:sp>
        <p:nvSpPr>
          <p:cNvPr id="4" name="مستطيل 4"/>
          <p:cNvSpPr>
            <a:spLocks noChangeArrowheads="1"/>
          </p:cNvSpPr>
          <p:nvPr/>
        </p:nvSpPr>
        <p:spPr bwMode="auto">
          <a:xfrm>
            <a:off x="5345734" y="2148756"/>
            <a:ext cx="4334841" cy="461665"/>
          </a:xfrm>
          <a:prstGeom prst="rect">
            <a:avLst/>
          </a:prstGeom>
          <a:noFill/>
          <a:ln w="9525">
            <a:noFill/>
            <a:miter lim="800000"/>
            <a:headEnd/>
            <a:tailEnd/>
          </a:ln>
        </p:spPr>
        <p:txBody>
          <a:bodyPr wrap="none">
            <a:spAutoFit/>
          </a:bodyPr>
          <a:lstStyle/>
          <a:p>
            <a:r>
              <a:rPr lang="ar-SA" sz="2400" dirty="0" smtClean="0">
                <a:latin typeface="Calibri" pitchFamily="34" charset="0"/>
              </a:rPr>
              <a:t>التنوع القليل يؤدي إلى </a:t>
            </a:r>
            <a:r>
              <a:rPr lang="ar-SA" sz="2400" dirty="0">
                <a:latin typeface="Calibri" pitchFamily="34" charset="0"/>
              </a:rPr>
              <a:t>نقص في المبيعات  </a:t>
            </a:r>
          </a:p>
        </p:txBody>
      </p:sp>
      <p:sp>
        <p:nvSpPr>
          <p:cNvPr id="5" name="مستطيل 5"/>
          <p:cNvSpPr>
            <a:spLocks noChangeArrowheads="1"/>
          </p:cNvSpPr>
          <p:nvPr/>
        </p:nvSpPr>
        <p:spPr bwMode="auto">
          <a:xfrm>
            <a:off x="4983641" y="2895600"/>
            <a:ext cx="4677884" cy="461665"/>
          </a:xfrm>
          <a:prstGeom prst="rect">
            <a:avLst/>
          </a:prstGeom>
          <a:noFill/>
          <a:ln w="9525">
            <a:noFill/>
            <a:miter lim="800000"/>
            <a:headEnd/>
            <a:tailEnd/>
          </a:ln>
        </p:spPr>
        <p:txBody>
          <a:bodyPr wrap="none">
            <a:spAutoFit/>
          </a:bodyPr>
          <a:lstStyle/>
          <a:p>
            <a:r>
              <a:rPr lang="ar-SA" sz="2400" dirty="0">
                <a:latin typeface="Calibri" pitchFamily="34" charset="0"/>
              </a:rPr>
              <a:t>التبسيط </a:t>
            </a:r>
            <a:r>
              <a:rPr lang="ar-SA" sz="2400" dirty="0" smtClean="0">
                <a:latin typeface="Calibri" pitchFamily="34" charset="0"/>
              </a:rPr>
              <a:t>يعني </a:t>
            </a:r>
            <a:r>
              <a:rPr lang="ar-SA" sz="2400" dirty="0">
                <a:latin typeface="Calibri" pitchFamily="34" charset="0"/>
              </a:rPr>
              <a:t>تحديد الدرجة المثلي لتنوع المنتج</a:t>
            </a:r>
          </a:p>
        </p:txBody>
      </p:sp>
      <p:sp>
        <p:nvSpPr>
          <p:cNvPr id="6" name="مستطيل 9"/>
          <p:cNvSpPr>
            <a:spLocks noChangeArrowheads="1"/>
          </p:cNvSpPr>
          <p:nvPr/>
        </p:nvSpPr>
        <p:spPr bwMode="auto">
          <a:xfrm>
            <a:off x="5029200" y="4267200"/>
            <a:ext cx="4014787" cy="830997"/>
          </a:xfrm>
          <a:prstGeom prst="rect">
            <a:avLst/>
          </a:prstGeom>
          <a:noFill/>
          <a:ln w="9525">
            <a:noFill/>
            <a:miter lim="800000"/>
            <a:headEnd/>
            <a:tailEnd/>
          </a:ln>
        </p:spPr>
        <p:txBody>
          <a:bodyPr wrap="square">
            <a:spAutoFit/>
          </a:bodyPr>
          <a:lstStyle/>
          <a:p>
            <a:pPr algn="ctr"/>
            <a:r>
              <a:rPr lang="ar-SA" sz="2400" dirty="0">
                <a:latin typeface="Calibri" pitchFamily="34" charset="0"/>
              </a:rPr>
              <a:t>استعمال طريقة </a:t>
            </a:r>
            <a:r>
              <a:rPr lang="fr-FR" sz="2400" dirty="0">
                <a:latin typeface="Calibri" pitchFamily="34" charset="0"/>
              </a:rPr>
              <a:t>(Pareto </a:t>
            </a:r>
            <a:r>
              <a:rPr lang="fr-FR" sz="2400" dirty="0" err="1">
                <a:latin typeface="Calibri" pitchFamily="34" charset="0"/>
              </a:rPr>
              <a:t>analysis</a:t>
            </a:r>
            <a:r>
              <a:rPr lang="fr-FR" sz="2400" dirty="0">
                <a:latin typeface="Calibri" pitchFamily="34" charset="0"/>
              </a:rPr>
              <a:t>) ABC </a:t>
            </a:r>
            <a:endParaRPr lang="ar-SA" sz="2400" dirty="0">
              <a:latin typeface="Calibri" pitchFamily="34" charset="0"/>
            </a:endParaRPr>
          </a:p>
        </p:txBody>
      </p:sp>
      <p:sp>
        <p:nvSpPr>
          <p:cNvPr id="7" name="مستطيل 5"/>
          <p:cNvSpPr>
            <a:spLocks noChangeArrowheads="1"/>
          </p:cNvSpPr>
          <p:nvPr/>
        </p:nvSpPr>
        <p:spPr bwMode="auto">
          <a:xfrm>
            <a:off x="2673289" y="1905000"/>
            <a:ext cx="1943161" cy="461665"/>
          </a:xfrm>
          <a:prstGeom prst="rect">
            <a:avLst/>
          </a:prstGeom>
          <a:noFill/>
          <a:ln w="9525">
            <a:noFill/>
            <a:miter lim="800000"/>
            <a:headEnd/>
            <a:tailEnd/>
          </a:ln>
        </p:spPr>
        <p:txBody>
          <a:bodyPr wrap="none">
            <a:spAutoFit/>
          </a:bodyPr>
          <a:lstStyle/>
          <a:p>
            <a:r>
              <a:rPr lang="ar-SA" sz="2400" dirty="0" smtClean="0">
                <a:latin typeface="Calibri" pitchFamily="34" charset="0"/>
              </a:rPr>
              <a:t>التبسيط ضروري </a:t>
            </a:r>
            <a:endParaRPr lang="ar-SA" sz="2400" dirty="0">
              <a:latin typeface="Calibri" pitchFamily="34" charset="0"/>
            </a:endParaRPr>
          </a:p>
        </p:txBody>
      </p:sp>
      <p:sp>
        <p:nvSpPr>
          <p:cNvPr id="8" name="قوس كبير أيسر 17"/>
          <p:cNvSpPr/>
          <p:nvPr/>
        </p:nvSpPr>
        <p:spPr>
          <a:xfrm>
            <a:off x="5105400" y="1676400"/>
            <a:ext cx="285750" cy="857250"/>
          </a:xfrm>
          <a:prstGeom prst="leftBrace">
            <a:avLst/>
          </a:prstGeom>
        </p:spPr>
        <p:style>
          <a:lnRef idx="2">
            <a:schemeClr val="dk1"/>
          </a:lnRef>
          <a:fillRef idx="0">
            <a:schemeClr val="dk1"/>
          </a:fillRef>
          <a:effectRef idx="1">
            <a:schemeClr val="dk1"/>
          </a:effectRef>
          <a:fontRef idx="minor">
            <a:schemeClr val="tx1"/>
          </a:fontRef>
        </p:style>
        <p:txBody>
          <a:bodyPr rtlCol="1" anchor="ctr"/>
          <a:lstStyle/>
          <a:p>
            <a:pPr algn="ctr">
              <a:defRPr/>
            </a:pPr>
            <a:endParaRPr lang="ar-SA"/>
          </a:p>
        </p:txBody>
      </p:sp>
      <p:cxnSp>
        <p:nvCxnSpPr>
          <p:cNvPr id="9" name="رابط كسهم مستقيم 19"/>
          <p:cNvCxnSpPr/>
          <p:nvPr/>
        </p:nvCxnSpPr>
        <p:spPr>
          <a:xfrm>
            <a:off x="1643063" y="6272213"/>
            <a:ext cx="4000500" cy="15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رابط كسهم مستقيم 21"/>
          <p:cNvCxnSpPr/>
          <p:nvPr/>
        </p:nvCxnSpPr>
        <p:spPr>
          <a:xfrm rot="5400000" flipH="1" flipV="1">
            <a:off x="100013" y="4776787"/>
            <a:ext cx="3001962"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رابط مستقيم 26"/>
          <p:cNvCxnSpPr>
            <a:endCxn id="17" idx="2"/>
          </p:cNvCxnSpPr>
          <p:nvPr/>
        </p:nvCxnSpPr>
        <p:spPr>
          <a:xfrm flipV="1">
            <a:off x="1643063" y="4314825"/>
            <a:ext cx="441325" cy="285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رابط مستقيم 28"/>
          <p:cNvCxnSpPr/>
          <p:nvPr/>
        </p:nvCxnSpPr>
        <p:spPr>
          <a:xfrm>
            <a:off x="1643063" y="3657600"/>
            <a:ext cx="132873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رابط مستقيم 32"/>
          <p:cNvCxnSpPr/>
          <p:nvPr/>
        </p:nvCxnSpPr>
        <p:spPr>
          <a:xfrm flipV="1">
            <a:off x="1643063" y="3352800"/>
            <a:ext cx="3171825" cy="650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رابط مستقيم 41"/>
          <p:cNvCxnSpPr/>
          <p:nvPr/>
        </p:nvCxnSpPr>
        <p:spPr>
          <a:xfrm rot="5400000">
            <a:off x="1107281" y="5307807"/>
            <a:ext cx="192881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رابط مستقيم 43"/>
          <p:cNvCxnSpPr/>
          <p:nvPr/>
        </p:nvCxnSpPr>
        <p:spPr>
          <a:xfrm rot="16200000" flipH="1">
            <a:off x="1678781" y="4950618"/>
            <a:ext cx="2614613" cy="285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رابط مستقيم 46"/>
          <p:cNvCxnSpPr/>
          <p:nvPr/>
        </p:nvCxnSpPr>
        <p:spPr>
          <a:xfrm>
            <a:off x="4714875" y="3414713"/>
            <a:ext cx="17463" cy="286543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شكل حر 49"/>
          <p:cNvSpPr/>
          <p:nvPr/>
        </p:nvSpPr>
        <p:spPr>
          <a:xfrm>
            <a:off x="1644650" y="3414713"/>
            <a:ext cx="2641600" cy="2846387"/>
          </a:xfrm>
          <a:custGeom>
            <a:avLst/>
            <a:gdLst>
              <a:gd name="connsiteX0" fmla="*/ 0 w 3008671"/>
              <a:gd name="connsiteY0" fmla="*/ 2826774 h 2826774"/>
              <a:gd name="connsiteX1" fmla="*/ 191729 w 3008671"/>
              <a:gd name="connsiteY1" fmla="*/ 1838632 h 2826774"/>
              <a:gd name="connsiteX2" fmla="*/ 501445 w 3008671"/>
              <a:gd name="connsiteY2" fmla="*/ 894736 h 2826774"/>
              <a:gd name="connsiteX3" fmla="*/ 943897 w 3008671"/>
              <a:gd name="connsiteY3" fmla="*/ 393290 h 2826774"/>
              <a:gd name="connsiteX4" fmla="*/ 1769807 w 3008671"/>
              <a:gd name="connsiteY4" fmla="*/ 172065 h 2826774"/>
              <a:gd name="connsiteX5" fmla="*/ 2448232 w 3008671"/>
              <a:gd name="connsiteY5" fmla="*/ 24581 h 2826774"/>
              <a:gd name="connsiteX6" fmla="*/ 3008671 w 3008671"/>
              <a:gd name="connsiteY6" fmla="*/ 24581 h 282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8671" h="2826774">
                <a:moveTo>
                  <a:pt x="0" y="2826774"/>
                </a:moveTo>
                <a:cubicBezTo>
                  <a:pt x="54077" y="2493706"/>
                  <a:pt x="108155" y="2160638"/>
                  <a:pt x="191729" y="1838632"/>
                </a:cubicBezTo>
                <a:cubicBezTo>
                  <a:pt x="275303" y="1516626"/>
                  <a:pt x="376084" y="1135626"/>
                  <a:pt x="501445" y="894736"/>
                </a:cubicBezTo>
                <a:cubicBezTo>
                  <a:pt x="626806" y="653846"/>
                  <a:pt x="732503" y="513735"/>
                  <a:pt x="943897" y="393290"/>
                </a:cubicBezTo>
                <a:cubicBezTo>
                  <a:pt x="1155291" y="272845"/>
                  <a:pt x="1519085" y="233516"/>
                  <a:pt x="1769807" y="172065"/>
                </a:cubicBezTo>
                <a:cubicBezTo>
                  <a:pt x="2020529" y="110614"/>
                  <a:pt x="2241755" y="49162"/>
                  <a:pt x="2448232" y="24581"/>
                </a:cubicBezTo>
                <a:cubicBezTo>
                  <a:pt x="2654709" y="0"/>
                  <a:pt x="2831690" y="12290"/>
                  <a:pt x="3008671" y="24581"/>
                </a:cubicBezTo>
              </a:path>
            </a:pathLst>
          </a:custGeom>
        </p:spPr>
        <p:style>
          <a:lnRef idx="2">
            <a:schemeClr val="dk1"/>
          </a:lnRef>
          <a:fillRef idx="0">
            <a:schemeClr val="dk1"/>
          </a:fillRef>
          <a:effectRef idx="1">
            <a:schemeClr val="dk1"/>
          </a:effectRef>
          <a:fontRef idx="minor">
            <a:schemeClr val="tx1"/>
          </a:fontRef>
        </p:style>
        <p:txBody>
          <a:bodyPr rtlCol="1" anchor="ctr"/>
          <a:lstStyle/>
          <a:p>
            <a:pPr algn="ctr">
              <a:defRPr/>
            </a:pPr>
            <a:endParaRPr lang="ar-SA"/>
          </a:p>
        </p:txBody>
      </p:sp>
      <p:sp>
        <p:nvSpPr>
          <p:cNvPr id="18" name="مربع نص 66"/>
          <p:cNvSpPr txBox="1">
            <a:spLocks noChangeArrowheads="1"/>
          </p:cNvSpPr>
          <p:nvPr/>
        </p:nvSpPr>
        <p:spPr bwMode="auto">
          <a:xfrm>
            <a:off x="1800225" y="5803900"/>
            <a:ext cx="285750" cy="369887"/>
          </a:xfrm>
          <a:prstGeom prst="rect">
            <a:avLst/>
          </a:prstGeom>
          <a:noFill/>
          <a:ln w="9525">
            <a:noFill/>
            <a:miter lim="800000"/>
            <a:headEnd/>
            <a:tailEnd/>
          </a:ln>
        </p:spPr>
        <p:txBody>
          <a:bodyPr>
            <a:spAutoFit/>
          </a:bodyPr>
          <a:lstStyle/>
          <a:p>
            <a:r>
              <a:rPr lang="fr-FR" b="1" dirty="0"/>
              <a:t>A</a:t>
            </a:r>
            <a:endParaRPr lang="ar-SA" b="1" dirty="0"/>
          </a:p>
        </p:txBody>
      </p:sp>
      <p:sp>
        <p:nvSpPr>
          <p:cNvPr id="19" name="مربع نص 67"/>
          <p:cNvSpPr txBox="1">
            <a:spLocks noChangeArrowheads="1"/>
          </p:cNvSpPr>
          <p:nvPr/>
        </p:nvSpPr>
        <p:spPr bwMode="auto">
          <a:xfrm>
            <a:off x="2514600" y="5791200"/>
            <a:ext cx="285750" cy="369887"/>
          </a:xfrm>
          <a:prstGeom prst="rect">
            <a:avLst/>
          </a:prstGeom>
          <a:noFill/>
          <a:ln w="9525">
            <a:noFill/>
            <a:miter lim="800000"/>
            <a:headEnd/>
            <a:tailEnd/>
          </a:ln>
        </p:spPr>
        <p:txBody>
          <a:bodyPr>
            <a:spAutoFit/>
          </a:bodyPr>
          <a:lstStyle/>
          <a:p>
            <a:r>
              <a:rPr lang="fr-FR" b="1"/>
              <a:t>B</a:t>
            </a:r>
            <a:endParaRPr lang="ar-SA" b="1"/>
          </a:p>
        </p:txBody>
      </p:sp>
      <p:sp>
        <p:nvSpPr>
          <p:cNvPr id="20" name="مربع نص 68"/>
          <p:cNvSpPr txBox="1">
            <a:spLocks noChangeArrowheads="1"/>
          </p:cNvSpPr>
          <p:nvPr/>
        </p:nvSpPr>
        <p:spPr bwMode="auto">
          <a:xfrm>
            <a:off x="3657600" y="5791200"/>
            <a:ext cx="285750" cy="369887"/>
          </a:xfrm>
          <a:prstGeom prst="rect">
            <a:avLst/>
          </a:prstGeom>
          <a:noFill/>
          <a:ln w="9525">
            <a:noFill/>
            <a:miter lim="800000"/>
            <a:headEnd/>
            <a:tailEnd/>
          </a:ln>
        </p:spPr>
        <p:txBody>
          <a:bodyPr>
            <a:spAutoFit/>
          </a:bodyPr>
          <a:lstStyle/>
          <a:p>
            <a:r>
              <a:rPr lang="fr-FR" b="1"/>
              <a:t>C</a:t>
            </a:r>
            <a:endParaRPr lang="ar-SA" b="1"/>
          </a:p>
        </p:txBody>
      </p:sp>
      <p:sp>
        <p:nvSpPr>
          <p:cNvPr id="21" name="مربع نص 69"/>
          <p:cNvSpPr txBox="1">
            <a:spLocks noChangeArrowheads="1"/>
          </p:cNvSpPr>
          <p:nvPr/>
        </p:nvSpPr>
        <p:spPr bwMode="auto">
          <a:xfrm>
            <a:off x="571500" y="4200525"/>
            <a:ext cx="857250" cy="369888"/>
          </a:xfrm>
          <a:prstGeom prst="rect">
            <a:avLst/>
          </a:prstGeom>
          <a:noFill/>
          <a:ln w="9525">
            <a:noFill/>
            <a:miter lim="800000"/>
            <a:headEnd/>
            <a:tailEnd/>
          </a:ln>
        </p:spPr>
        <p:txBody>
          <a:bodyPr>
            <a:spAutoFit/>
          </a:bodyPr>
          <a:lstStyle/>
          <a:p>
            <a:r>
              <a:rPr lang="fr-FR"/>
              <a:t>80%</a:t>
            </a:r>
            <a:endParaRPr lang="ar-SA"/>
          </a:p>
        </p:txBody>
      </p:sp>
      <p:sp>
        <p:nvSpPr>
          <p:cNvPr id="22" name="مربع نص 70"/>
          <p:cNvSpPr txBox="1">
            <a:spLocks noChangeArrowheads="1"/>
          </p:cNvSpPr>
          <p:nvPr/>
        </p:nvSpPr>
        <p:spPr bwMode="auto">
          <a:xfrm>
            <a:off x="285750" y="3486150"/>
            <a:ext cx="1214438" cy="369888"/>
          </a:xfrm>
          <a:prstGeom prst="rect">
            <a:avLst/>
          </a:prstGeom>
          <a:noFill/>
          <a:ln w="9525">
            <a:noFill/>
            <a:miter lim="800000"/>
            <a:headEnd/>
            <a:tailEnd/>
          </a:ln>
        </p:spPr>
        <p:txBody>
          <a:bodyPr>
            <a:spAutoFit/>
          </a:bodyPr>
          <a:lstStyle/>
          <a:p>
            <a:r>
              <a:rPr lang="fr-FR"/>
              <a:t>90%-95%</a:t>
            </a:r>
            <a:endParaRPr lang="ar-SA"/>
          </a:p>
        </p:txBody>
      </p:sp>
      <p:sp>
        <p:nvSpPr>
          <p:cNvPr id="23" name="مربع نص 71"/>
          <p:cNvSpPr txBox="1">
            <a:spLocks noChangeArrowheads="1"/>
          </p:cNvSpPr>
          <p:nvPr/>
        </p:nvSpPr>
        <p:spPr bwMode="auto">
          <a:xfrm>
            <a:off x="0" y="3200400"/>
            <a:ext cx="1500188" cy="369888"/>
          </a:xfrm>
          <a:prstGeom prst="rect">
            <a:avLst/>
          </a:prstGeom>
          <a:noFill/>
          <a:ln w="9525">
            <a:noFill/>
            <a:miter lim="800000"/>
            <a:headEnd/>
            <a:tailEnd/>
          </a:ln>
        </p:spPr>
        <p:txBody>
          <a:bodyPr>
            <a:spAutoFit/>
          </a:bodyPr>
          <a:lstStyle/>
          <a:p>
            <a:r>
              <a:rPr lang="fr-FR"/>
              <a:t>95%-100%</a:t>
            </a:r>
            <a:endParaRPr lang="ar-SA"/>
          </a:p>
        </p:txBody>
      </p:sp>
      <p:sp>
        <p:nvSpPr>
          <p:cNvPr id="24" name="مربع نص 77"/>
          <p:cNvSpPr txBox="1">
            <a:spLocks noChangeArrowheads="1"/>
          </p:cNvSpPr>
          <p:nvPr/>
        </p:nvSpPr>
        <p:spPr bwMode="auto">
          <a:xfrm>
            <a:off x="3571875" y="4200525"/>
            <a:ext cx="1071563" cy="461963"/>
          </a:xfrm>
          <a:prstGeom prst="rect">
            <a:avLst/>
          </a:prstGeom>
          <a:noFill/>
          <a:ln w="9525">
            <a:noFill/>
            <a:miter lim="800000"/>
            <a:headEnd/>
            <a:tailEnd/>
          </a:ln>
        </p:spPr>
        <p:txBody>
          <a:bodyPr>
            <a:spAutoFit/>
          </a:bodyPr>
          <a:lstStyle/>
          <a:p>
            <a:r>
              <a:rPr lang="ar-SA" sz="2400"/>
              <a:t>المبيعات</a:t>
            </a:r>
          </a:p>
        </p:txBody>
      </p:sp>
      <p:cxnSp>
        <p:nvCxnSpPr>
          <p:cNvPr id="25" name="رابط كسهم مستقيم 79"/>
          <p:cNvCxnSpPr>
            <a:endCxn id="17" idx="3"/>
          </p:cNvCxnSpPr>
          <p:nvPr/>
        </p:nvCxnSpPr>
        <p:spPr>
          <a:xfrm rot="10800000">
            <a:off x="2473325" y="3810000"/>
            <a:ext cx="1241425" cy="46196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6" name="مستطيل 25"/>
          <p:cNvSpPr>
            <a:spLocks noChangeArrowheads="1"/>
          </p:cNvSpPr>
          <p:nvPr/>
        </p:nvSpPr>
        <p:spPr bwMode="auto">
          <a:xfrm>
            <a:off x="5960689" y="0"/>
            <a:ext cx="3945311" cy="523220"/>
          </a:xfrm>
          <a:prstGeom prst="rect">
            <a:avLst/>
          </a:prstGeom>
          <a:noFill/>
          <a:ln w="9525">
            <a:noFill/>
            <a:miter lim="800000"/>
            <a:headEnd/>
            <a:tailEnd/>
          </a:ln>
        </p:spPr>
        <p:txBody>
          <a:bodyPr wrap="none">
            <a:spAutoFit/>
          </a:bodyPr>
          <a:lstStyle/>
          <a:p>
            <a:r>
              <a:rPr lang="ar-SA" sz="2800" dirty="0">
                <a:latin typeface="Calibri" pitchFamily="34" charset="0"/>
              </a:rPr>
              <a:t> </a:t>
            </a:r>
            <a:r>
              <a:rPr lang="ar-SA" sz="2800" dirty="0" smtClean="0">
                <a:latin typeface="Calibri" pitchFamily="34" charset="0"/>
              </a:rPr>
              <a:t>4- التبسيط والتنوع في المنتجات</a:t>
            </a:r>
            <a:endParaRPr lang="ar-SA" sz="2800" dirty="0">
              <a:latin typeface="Calibri" pitchFamily="34" charset="0"/>
            </a:endParaRPr>
          </a:p>
        </p:txBody>
      </p:sp>
      <p:sp>
        <p:nvSpPr>
          <p:cNvPr id="27" name="مستطيل 3"/>
          <p:cNvSpPr>
            <a:spLocks noChangeArrowheads="1"/>
          </p:cNvSpPr>
          <p:nvPr/>
        </p:nvSpPr>
        <p:spPr bwMode="auto">
          <a:xfrm>
            <a:off x="3810000" y="838200"/>
            <a:ext cx="5761513" cy="461665"/>
          </a:xfrm>
          <a:prstGeom prst="rect">
            <a:avLst/>
          </a:prstGeom>
          <a:noFill/>
          <a:ln w="9525">
            <a:noFill/>
            <a:miter lim="800000"/>
            <a:headEnd/>
            <a:tailEnd/>
          </a:ln>
        </p:spPr>
        <p:txBody>
          <a:bodyPr wrap="none">
            <a:spAutoFit/>
          </a:bodyPr>
          <a:lstStyle/>
          <a:p>
            <a:r>
              <a:rPr lang="ar-SA" sz="2400" dirty="0" smtClean="0">
                <a:latin typeface="Calibri" pitchFamily="34" charset="0"/>
              </a:rPr>
              <a:t>التنوع هو عدد المنتجات المختلفة التي تنتجها المؤسسة  </a:t>
            </a:r>
            <a:endParaRPr lang="ar-SA" sz="24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par>
                                <p:cTn id="8" presetID="4"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par>
                                <p:cTn id="20" presetID="4"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4" presetClass="entr" presetSubtype="16"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ox(in)">
                                      <p:cBhvr>
                                        <p:cTn id="25" dur="500"/>
                                        <p:tgtEl>
                                          <p:spTgt spid="14"/>
                                        </p:tgtEl>
                                      </p:cBhvr>
                                    </p:animEffect>
                                  </p:childTnLst>
                                </p:cTn>
                              </p:par>
                              <p:par>
                                <p:cTn id="26" presetID="4" presetClass="entr" presetSubtype="16"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ox(in)">
                                      <p:cBhvr>
                                        <p:cTn id="28" dur="500"/>
                                        <p:tgtEl>
                                          <p:spTgt spid="15"/>
                                        </p:tgtEl>
                                      </p:cBhvr>
                                    </p:animEffect>
                                  </p:childTnLst>
                                </p:cTn>
                              </p:par>
                              <p:par>
                                <p:cTn id="29" presetID="4"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ox(in)">
                                      <p:cBhvr>
                                        <p:cTn id="31" dur="500"/>
                                        <p:tgtEl>
                                          <p:spTgt spid="16"/>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ox(in)">
                                      <p:cBhvr>
                                        <p:cTn id="34" dur="500"/>
                                        <p:tgtEl>
                                          <p:spTgt spid="17"/>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ox(in)">
                                      <p:cBhvr>
                                        <p:cTn id="37" dur="500"/>
                                        <p:tgtEl>
                                          <p:spTgt spid="18"/>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ox(in)">
                                      <p:cBhvr>
                                        <p:cTn id="40" dur="500"/>
                                        <p:tgtEl>
                                          <p:spTgt spid="19"/>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ox(in)">
                                      <p:cBhvr>
                                        <p:cTn id="43" dur="500"/>
                                        <p:tgtEl>
                                          <p:spTgt spid="20"/>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ox(in)">
                                      <p:cBhvr>
                                        <p:cTn id="46" dur="500"/>
                                        <p:tgtEl>
                                          <p:spTgt spid="21"/>
                                        </p:tgtEl>
                                      </p:cBhvr>
                                    </p:animEffect>
                                  </p:childTnLst>
                                </p:cTn>
                              </p:par>
                              <p:par>
                                <p:cTn id="47" presetID="4" presetClass="entr" presetSubtype="16"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ox(in)">
                                      <p:cBhvr>
                                        <p:cTn id="49" dur="500"/>
                                        <p:tgtEl>
                                          <p:spTgt spid="22"/>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ox(in)">
                                      <p:cBhvr>
                                        <p:cTn id="52" dur="500"/>
                                        <p:tgtEl>
                                          <p:spTgt spid="23"/>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box(in)">
                                      <p:cBhvr>
                                        <p:cTn id="55" dur="500"/>
                                        <p:tgtEl>
                                          <p:spTgt spid="24"/>
                                        </p:tgtEl>
                                      </p:cBhvr>
                                    </p:animEffect>
                                  </p:childTnLst>
                                </p:cTn>
                              </p:par>
                              <p:par>
                                <p:cTn id="56" presetID="4" presetClass="entr" presetSubtype="16"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ox(in)">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animBg="1"/>
      <p:bldP spid="18" grpId="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0"/>
          <p:cNvSpPr>
            <a:spLocks noChangeArrowheads="1"/>
          </p:cNvSpPr>
          <p:nvPr/>
        </p:nvSpPr>
        <p:spPr bwMode="auto">
          <a:xfrm>
            <a:off x="7162800" y="304800"/>
            <a:ext cx="1804987" cy="523875"/>
          </a:xfrm>
          <a:prstGeom prst="rect">
            <a:avLst/>
          </a:prstGeom>
          <a:noFill/>
          <a:ln w="9525">
            <a:noFill/>
            <a:miter lim="800000"/>
            <a:headEnd/>
            <a:tailEnd/>
          </a:ln>
        </p:spPr>
        <p:txBody>
          <a:bodyPr wrap="none">
            <a:spAutoFit/>
          </a:bodyPr>
          <a:lstStyle/>
          <a:p>
            <a:r>
              <a:rPr lang="ar-SA" sz="2800" dirty="0">
                <a:latin typeface="Calibri" pitchFamily="34" charset="0"/>
              </a:rPr>
              <a:t>تنوع المنتجات</a:t>
            </a:r>
          </a:p>
        </p:txBody>
      </p:sp>
      <p:sp>
        <p:nvSpPr>
          <p:cNvPr id="3" name="مستطيل 11"/>
          <p:cNvSpPr>
            <a:spLocks noChangeArrowheads="1"/>
          </p:cNvSpPr>
          <p:nvPr/>
        </p:nvSpPr>
        <p:spPr bwMode="auto">
          <a:xfrm>
            <a:off x="3382337" y="1066800"/>
            <a:ext cx="5248552" cy="523220"/>
          </a:xfrm>
          <a:prstGeom prst="rect">
            <a:avLst/>
          </a:prstGeom>
          <a:noFill/>
          <a:ln w="9525">
            <a:noFill/>
            <a:miter lim="800000"/>
            <a:headEnd/>
            <a:tailEnd/>
          </a:ln>
        </p:spPr>
        <p:txBody>
          <a:bodyPr wrap="none">
            <a:spAutoFit/>
          </a:bodyPr>
          <a:lstStyle/>
          <a:p>
            <a:r>
              <a:rPr lang="ar-SA" sz="2800" dirty="0" smtClean="0">
                <a:latin typeface="Calibri" pitchFamily="34" charset="0"/>
              </a:rPr>
              <a:t>تنوع المنتجات = </a:t>
            </a:r>
            <a:r>
              <a:rPr lang="ar-SA" sz="2800" dirty="0">
                <a:latin typeface="Calibri" pitchFamily="34" charset="0"/>
              </a:rPr>
              <a:t>زيادة عدد وأنواع </a:t>
            </a:r>
            <a:r>
              <a:rPr lang="ar-SA" sz="2800" dirty="0" smtClean="0">
                <a:latin typeface="Calibri" pitchFamily="34" charset="0"/>
              </a:rPr>
              <a:t>المنتجات</a:t>
            </a:r>
            <a:endParaRPr lang="ar-SA" sz="2800" dirty="0">
              <a:latin typeface="Calibri" pitchFamily="34" charset="0"/>
            </a:endParaRPr>
          </a:p>
        </p:txBody>
      </p:sp>
      <p:sp>
        <p:nvSpPr>
          <p:cNvPr id="4" name="مستطيل 12"/>
          <p:cNvSpPr>
            <a:spLocks noChangeArrowheads="1"/>
          </p:cNvSpPr>
          <p:nvPr/>
        </p:nvSpPr>
        <p:spPr bwMode="auto">
          <a:xfrm>
            <a:off x="152400" y="1838980"/>
            <a:ext cx="8435281" cy="523220"/>
          </a:xfrm>
          <a:prstGeom prst="rect">
            <a:avLst/>
          </a:prstGeom>
          <a:noFill/>
          <a:ln w="9525">
            <a:noFill/>
            <a:miter lim="800000"/>
            <a:headEnd/>
            <a:tailEnd/>
          </a:ln>
        </p:spPr>
        <p:txBody>
          <a:bodyPr wrap="square">
            <a:spAutoFit/>
          </a:bodyPr>
          <a:lstStyle/>
          <a:p>
            <a:r>
              <a:rPr lang="ar-SA" sz="2800" dirty="0">
                <a:latin typeface="Calibri" pitchFamily="34" charset="0"/>
              </a:rPr>
              <a:t>قد يكون ضروريا (منافسة، استقرار مبيعات، وجود طاقة عاطلة، ... )</a:t>
            </a:r>
          </a:p>
        </p:txBody>
      </p:sp>
      <p:sp>
        <p:nvSpPr>
          <p:cNvPr id="5" name="مستطيل 13"/>
          <p:cNvSpPr>
            <a:spLocks noChangeArrowheads="1"/>
          </p:cNvSpPr>
          <p:nvPr/>
        </p:nvSpPr>
        <p:spPr bwMode="auto">
          <a:xfrm>
            <a:off x="6461397" y="2743200"/>
            <a:ext cx="2073003" cy="523220"/>
          </a:xfrm>
          <a:prstGeom prst="rect">
            <a:avLst/>
          </a:prstGeom>
          <a:noFill/>
          <a:ln w="9525">
            <a:noFill/>
            <a:miter lim="800000"/>
            <a:headEnd/>
            <a:tailEnd/>
          </a:ln>
        </p:spPr>
        <p:txBody>
          <a:bodyPr wrap="none">
            <a:spAutoFit/>
          </a:bodyPr>
          <a:lstStyle/>
          <a:p>
            <a:r>
              <a:rPr lang="ar-SA" sz="2800" dirty="0">
                <a:latin typeface="Calibri" pitchFamily="34" charset="0"/>
              </a:rPr>
              <a:t>له عيوب كثيرة: </a:t>
            </a:r>
          </a:p>
        </p:txBody>
      </p:sp>
      <p:sp>
        <p:nvSpPr>
          <p:cNvPr id="6" name="مستطيل 14"/>
          <p:cNvSpPr>
            <a:spLocks noChangeArrowheads="1"/>
          </p:cNvSpPr>
          <p:nvPr/>
        </p:nvSpPr>
        <p:spPr bwMode="auto">
          <a:xfrm>
            <a:off x="3972451" y="3529012"/>
            <a:ext cx="3031599" cy="523220"/>
          </a:xfrm>
          <a:prstGeom prst="rect">
            <a:avLst/>
          </a:prstGeom>
          <a:noFill/>
          <a:ln w="9525">
            <a:noFill/>
            <a:miter lim="800000"/>
            <a:headEnd/>
            <a:tailEnd/>
          </a:ln>
        </p:spPr>
        <p:txBody>
          <a:bodyPr wrap="none">
            <a:spAutoFit/>
          </a:bodyPr>
          <a:lstStyle/>
          <a:p>
            <a:r>
              <a:rPr lang="ar-SA" sz="2800" dirty="0">
                <a:latin typeface="Calibri" pitchFamily="34" charset="0"/>
              </a:rPr>
              <a:t>الإنتاج بكميات صغيرة،  </a:t>
            </a:r>
          </a:p>
        </p:txBody>
      </p:sp>
      <p:sp>
        <p:nvSpPr>
          <p:cNvPr id="7" name="مستطيل 14"/>
          <p:cNvSpPr>
            <a:spLocks noChangeArrowheads="1"/>
          </p:cNvSpPr>
          <p:nvPr/>
        </p:nvSpPr>
        <p:spPr bwMode="auto">
          <a:xfrm>
            <a:off x="4419600" y="3957637"/>
            <a:ext cx="2571750" cy="523220"/>
          </a:xfrm>
          <a:prstGeom prst="rect">
            <a:avLst/>
          </a:prstGeom>
          <a:noFill/>
          <a:ln w="9525">
            <a:noFill/>
            <a:miter lim="800000"/>
            <a:headEnd/>
            <a:tailEnd/>
          </a:ln>
        </p:spPr>
        <p:txBody>
          <a:bodyPr>
            <a:spAutoFit/>
          </a:bodyPr>
          <a:lstStyle/>
          <a:p>
            <a:r>
              <a:rPr lang="ar-SA" sz="2800" dirty="0">
                <a:latin typeface="Calibri" pitchFamily="34" charset="0"/>
              </a:rPr>
              <a:t>وتكلفة أكبر، </a:t>
            </a:r>
          </a:p>
        </p:txBody>
      </p:sp>
      <p:sp>
        <p:nvSpPr>
          <p:cNvPr id="8" name="مستطيل 14"/>
          <p:cNvSpPr>
            <a:spLocks noChangeArrowheads="1"/>
          </p:cNvSpPr>
          <p:nvPr/>
        </p:nvSpPr>
        <p:spPr bwMode="auto">
          <a:xfrm>
            <a:off x="4419600" y="4457700"/>
            <a:ext cx="2571750" cy="523220"/>
          </a:xfrm>
          <a:prstGeom prst="rect">
            <a:avLst/>
          </a:prstGeom>
          <a:noFill/>
          <a:ln w="9525">
            <a:noFill/>
            <a:miter lim="800000"/>
            <a:headEnd/>
            <a:tailEnd/>
          </a:ln>
        </p:spPr>
        <p:txBody>
          <a:bodyPr>
            <a:spAutoFit/>
          </a:bodyPr>
          <a:lstStyle/>
          <a:p>
            <a:r>
              <a:rPr lang="ar-SA" sz="2800" dirty="0">
                <a:latin typeface="Calibri" pitchFamily="34" charset="0"/>
              </a:rPr>
              <a:t>زيادة المخزون</a:t>
            </a:r>
          </a:p>
        </p:txBody>
      </p:sp>
      <p:sp>
        <p:nvSpPr>
          <p:cNvPr id="9" name="مستطيل 14"/>
          <p:cNvSpPr>
            <a:spLocks noChangeArrowheads="1"/>
          </p:cNvSpPr>
          <p:nvPr/>
        </p:nvSpPr>
        <p:spPr bwMode="auto">
          <a:xfrm>
            <a:off x="4419600" y="4957762"/>
            <a:ext cx="2571750" cy="523220"/>
          </a:xfrm>
          <a:prstGeom prst="rect">
            <a:avLst/>
          </a:prstGeom>
          <a:noFill/>
          <a:ln w="9525">
            <a:noFill/>
            <a:miter lim="800000"/>
            <a:headEnd/>
            <a:tailEnd/>
          </a:ln>
        </p:spPr>
        <p:txBody>
          <a:bodyPr>
            <a:spAutoFit/>
          </a:bodyPr>
          <a:lstStyle/>
          <a:p>
            <a:r>
              <a:rPr lang="ar-SA" sz="2800" dirty="0">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Dell\Pictures\fromage.jpg"/>
          <p:cNvPicPr>
            <a:picLocks noChangeAspect="1" noChangeArrowheads="1"/>
          </p:cNvPicPr>
          <p:nvPr/>
        </p:nvPicPr>
        <p:blipFill>
          <a:blip r:embed="rId2" cstate="print"/>
          <a:srcRect/>
          <a:stretch>
            <a:fillRect/>
          </a:stretch>
        </p:blipFill>
        <p:spPr bwMode="auto">
          <a:xfrm>
            <a:off x="1782540" y="1008112"/>
            <a:ext cx="2088233" cy="1847850"/>
          </a:xfrm>
          <a:prstGeom prst="rect">
            <a:avLst/>
          </a:prstGeom>
          <a:noFill/>
        </p:spPr>
      </p:pic>
      <p:sp>
        <p:nvSpPr>
          <p:cNvPr id="3" name="مربع نص 2"/>
          <p:cNvSpPr txBox="1">
            <a:spLocks noChangeArrowheads="1"/>
          </p:cNvSpPr>
          <p:nvPr/>
        </p:nvSpPr>
        <p:spPr bwMode="auto">
          <a:xfrm>
            <a:off x="4014788" y="0"/>
            <a:ext cx="4214812" cy="461962"/>
          </a:xfrm>
          <a:prstGeom prst="rect">
            <a:avLst/>
          </a:prstGeom>
          <a:noFill/>
          <a:ln w="9525">
            <a:noFill/>
            <a:miter lim="800000"/>
            <a:headEnd/>
            <a:tailEnd/>
          </a:ln>
        </p:spPr>
        <p:txBody>
          <a:bodyPr>
            <a:spAutoFit/>
          </a:bodyPr>
          <a:lstStyle/>
          <a:p>
            <a:r>
              <a:rPr lang="ar-SA" sz="2400" dirty="0">
                <a:latin typeface="Calibri" pitchFamily="34" charset="0"/>
              </a:rPr>
              <a:t>ثلاثة أنواع من التنوع</a:t>
            </a:r>
          </a:p>
        </p:txBody>
      </p:sp>
      <p:sp>
        <p:nvSpPr>
          <p:cNvPr id="4" name="مربع نص 3"/>
          <p:cNvSpPr txBox="1">
            <a:spLocks noChangeArrowheads="1"/>
          </p:cNvSpPr>
          <p:nvPr/>
        </p:nvSpPr>
        <p:spPr bwMode="auto">
          <a:xfrm>
            <a:off x="593775" y="600595"/>
            <a:ext cx="7597477" cy="830263"/>
          </a:xfrm>
          <a:prstGeom prst="rect">
            <a:avLst/>
          </a:prstGeom>
          <a:noFill/>
          <a:ln w="9525">
            <a:noFill/>
            <a:miter lim="800000"/>
            <a:headEnd/>
            <a:tailEnd/>
          </a:ln>
        </p:spPr>
        <p:txBody>
          <a:bodyPr wrap="square">
            <a:spAutoFit/>
          </a:bodyPr>
          <a:lstStyle/>
          <a:p>
            <a:r>
              <a:rPr lang="ar-SA" sz="2400" b="1" dirty="0">
                <a:latin typeface="Calibri" pitchFamily="34" charset="0"/>
              </a:rPr>
              <a:t>التنوع الأفقي</a:t>
            </a:r>
            <a:r>
              <a:rPr lang="ar-SA" sz="2400" dirty="0">
                <a:latin typeface="Calibri" pitchFamily="34" charset="0"/>
              </a:rPr>
              <a:t>: التوسع في منتجات متشابهة و/أو متكاملة باستعمال نفس المعدات والمواد والعمال وقنوات التوزيع</a:t>
            </a:r>
          </a:p>
        </p:txBody>
      </p:sp>
      <p:pic>
        <p:nvPicPr>
          <p:cNvPr id="5" name="Picture 3" descr="C:\Users\Dell\Pictures\lqit.bmp"/>
          <p:cNvPicPr>
            <a:picLocks noChangeAspect="1" noChangeArrowheads="1"/>
          </p:cNvPicPr>
          <p:nvPr/>
        </p:nvPicPr>
        <p:blipFill>
          <a:blip r:embed="rId3" cstate="print"/>
          <a:srcRect/>
          <a:stretch>
            <a:fillRect/>
          </a:stretch>
        </p:blipFill>
        <p:spPr bwMode="auto">
          <a:xfrm>
            <a:off x="450900" y="1008112"/>
            <a:ext cx="1104900" cy="1600200"/>
          </a:xfrm>
          <a:prstGeom prst="rect">
            <a:avLst/>
          </a:prstGeom>
          <a:noFill/>
        </p:spPr>
      </p:pic>
      <p:pic>
        <p:nvPicPr>
          <p:cNvPr id="6" name="Picture 4" descr="C:\Users\Dell\Pictures\lait2.jpg"/>
          <p:cNvPicPr>
            <a:picLocks noChangeAspect="1" noChangeArrowheads="1"/>
          </p:cNvPicPr>
          <p:nvPr/>
        </p:nvPicPr>
        <p:blipFill>
          <a:blip r:embed="rId4" cstate="print"/>
          <a:srcRect/>
          <a:stretch>
            <a:fillRect/>
          </a:stretch>
        </p:blipFill>
        <p:spPr bwMode="auto">
          <a:xfrm>
            <a:off x="450900" y="2736304"/>
            <a:ext cx="2466975" cy="1847850"/>
          </a:xfrm>
          <a:prstGeom prst="rect">
            <a:avLst/>
          </a:prstGeom>
          <a:noFill/>
        </p:spPr>
      </p:pic>
      <p:pic>
        <p:nvPicPr>
          <p:cNvPr id="7" name="Picture 6" descr="C:\Users\Dell\Pictures\fromahe slides.jpg"/>
          <p:cNvPicPr>
            <a:picLocks noChangeAspect="1" noChangeArrowheads="1"/>
          </p:cNvPicPr>
          <p:nvPr/>
        </p:nvPicPr>
        <p:blipFill>
          <a:blip r:embed="rId5" cstate="print"/>
          <a:srcRect/>
          <a:stretch>
            <a:fillRect/>
          </a:stretch>
        </p:blipFill>
        <p:spPr bwMode="auto">
          <a:xfrm>
            <a:off x="2718644" y="2664296"/>
            <a:ext cx="2466975" cy="1847850"/>
          </a:xfrm>
          <a:prstGeom prst="rect">
            <a:avLst/>
          </a:prstGeom>
          <a:noFill/>
        </p:spPr>
      </p:pic>
      <p:pic>
        <p:nvPicPr>
          <p:cNvPr id="8" name="Picture 7" descr="C:\Users\Dell\Pictures\leben.jpg"/>
          <p:cNvPicPr>
            <a:picLocks noChangeAspect="1" noChangeArrowheads="1"/>
          </p:cNvPicPr>
          <p:nvPr/>
        </p:nvPicPr>
        <p:blipFill>
          <a:blip r:embed="rId6" cstate="print"/>
          <a:srcRect/>
          <a:stretch>
            <a:fillRect/>
          </a:stretch>
        </p:blipFill>
        <p:spPr bwMode="auto">
          <a:xfrm>
            <a:off x="3645366" y="4595232"/>
            <a:ext cx="1233517" cy="1653168"/>
          </a:xfrm>
          <a:prstGeom prst="rect">
            <a:avLst/>
          </a:prstGeom>
          <a:noFill/>
        </p:spPr>
      </p:pic>
      <p:pic>
        <p:nvPicPr>
          <p:cNvPr id="9" name="Picture 8" descr="C:\Users\Dell\Pictures\cre;e fe.jpg"/>
          <p:cNvPicPr>
            <a:picLocks noChangeAspect="1" noChangeArrowheads="1"/>
          </p:cNvPicPr>
          <p:nvPr/>
        </p:nvPicPr>
        <p:blipFill>
          <a:blip r:embed="rId7" cstate="print"/>
          <a:srcRect/>
          <a:stretch>
            <a:fillRect/>
          </a:stretch>
        </p:blipFill>
        <p:spPr bwMode="auto">
          <a:xfrm>
            <a:off x="457200" y="4495800"/>
            <a:ext cx="2365766" cy="1781175"/>
          </a:xfrm>
          <a:prstGeom prst="rect">
            <a:avLst/>
          </a:prstGeom>
          <a:noFill/>
        </p:spPr>
      </p:pic>
      <p:sp>
        <p:nvSpPr>
          <p:cNvPr id="10" name="TextBox 21"/>
          <p:cNvSpPr txBox="1"/>
          <p:nvPr/>
        </p:nvSpPr>
        <p:spPr>
          <a:xfrm>
            <a:off x="5638800" y="3200400"/>
            <a:ext cx="3668092" cy="2677656"/>
          </a:xfrm>
          <a:prstGeom prst="rect">
            <a:avLst/>
          </a:prstGeom>
          <a:noFill/>
        </p:spPr>
        <p:txBody>
          <a:bodyPr wrap="square" rtlCol="1">
            <a:spAutoFit/>
          </a:bodyPr>
          <a:lstStyle/>
          <a:p>
            <a:r>
              <a:rPr lang="ar-SA" sz="2400" dirty="0" smtClean="0">
                <a:solidFill>
                  <a:srgbClr val="7030A0"/>
                </a:solidFill>
              </a:rPr>
              <a:t>كل هذه المنتجات تعتمد على نفس المادة الأولية (الحليب)، ونفس المهارات (مهارات الحصول على الحليب بجودة مرتفعة، مهارات التعامل مع المادة نفسها...)، ونفس قنوات التوزيع، وهي منتجات متكاملة بالنسبة للمؤسسة</a:t>
            </a:r>
            <a:endParaRPr lang="ar-SA" sz="2400" dirty="0">
              <a:solidFill>
                <a:srgbClr val="7030A0"/>
              </a:solidFill>
            </a:endParaRPr>
          </a:p>
        </p:txBody>
      </p:sp>
      <p:pic>
        <p:nvPicPr>
          <p:cNvPr id="11" name="Picture 9" descr="C:\Users\Dell\Pictures\untitled.bmp"/>
          <p:cNvPicPr>
            <a:picLocks noChangeAspect="1" noChangeArrowheads="1"/>
          </p:cNvPicPr>
          <p:nvPr/>
        </p:nvPicPr>
        <p:blipFill>
          <a:blip r:embed="rId8" cstate="print"/>
          <a:srcRect/>
          <a:stretch>
            <a:fillRect/>
          </a:stretch>
        </p:blipFill>
        <p:spPr bwMode="auto">
          <a:xfrm>
            <a:off x="6858000" y="1600200"/>
            <a:ext cx="1619250" cy="1457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par>
                                <p:cTn id="18" presetID="3" presetClass="entr" presetSubtype="1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linds(horizontal)">
                                      <p:cBhvr>
                                        <p:cTn id="20" dur="500"/>
                                        <p:tgtEl>
                                          <p:spTgt spid="2"/>
                                        </p:tgtEl>
                                      </p:cBhvr>
                                    </p:animEffect>
                                  </p:childTnLst>
                                </p:cTn>
                              </p:par>
                              <p:par>
                                <p:cTn id="21" presetID="3" presetClass="entr" presetSubtype="1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par>
                                <p:cTn id="27" presetID="3" presetClass="entr" presetSubtype="1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par>
                                <p:cTn id="30" presetID="3" presetClass="entr" presetSubtype="1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3"/>
          <p:cNvSpPr txBox="1">
            <a:spLocks noChangeArrowheads="1"/>
          </p:cNvSpPr>
          <p:nvPr/>
        </p:nvSpPr>
        <p:spPr bwMode="auto">
          <a:xfrm>
            <a:off x="5220072" y="909637"/>
            <a:ext cx="2520281" cy="830997"/>
          </a:xfrm>
          <a:prstGeom prst="rect">
            <a:avLst/>
          </a:prstGeom>
          <a:noFill/>
          <a:ln w="9525">
            <a:noFill/>
            <a:miter lim="800000"/>
            <a:headEnd/>
            <a:tailEnd/>
          </a:ln>
        </p:spPr>
        <p:txBody>
          <a:bodyPr wrap="square">
            <a:spAutoFit/>
          </a:bodyPr>
          <a:lstStyle/>
          <a:p>
            <a:r>
              <a:rPr lang="ar-SA" sz="2400" b="1" dirty="0">
                <a:latin typeface="Calibri" pitchFamily="34" charset="0"/>
              </a:rPr>
              <a:t>التنوع العمودي</a:t>
            </a:r>
            <a:r>
              <a:rPr lang="ar-SA" sz="2400" dirty="0">
                <a:latin typeface="Calibri" pitchFamily="34" charset="0"/>
              </a:rPr>
              <a:t>: التوسع بالصنع بدلا من الشراء</a:t>
            </a:r>
          </a:p>
        </p:txBody>
      </p:sp>
      <p:sp>
        <p:nvSpPr>
          <p:cNvPr id="3" name="مربع نص 4"/>
          <p:cNvSpPr txBox="1">
            <a:spLocks noChangeArrowheads="1"/>
          </p:cNvSpPr>
          <p:nvPr/>
        </p:nvSpPr>
        <p:spPr bwMode="auto">
          <a:xfrm>
            <a:off x="0" y="838200"/>
            <a:ext cx="3214688" cy="461962"/>
          </a:xfrm>
          <a:prstGeom prst="rect">
            <a:avLst/>
          </a:prstGeom>
          <a:noFill/>
          <a:ln w="9525">
            <a:noFill/>
            <a:miter lim="800000"/>
            <a:headEnd/>
            <a:tailEnd/>
          </a:ln>
        </p:spPr>
        <p:txBody>
          <a:bodyPr>
            <a:spAutoFit/>
          </a:bodyPr>
          <a:lstStyle/>
          <a:p>
            <a:r>
              <a:rPr lang="ar-SA" sz="2400">
                <a:latin typeface="Calibri" pitchFamily="34" charset="0"/>
              </a:rPr>
              <a:t>التنوع عمودي إلى الخلف</a:t>
            </a:r>
          </a:p>
        </p:txBody>
      </p:sp>
      <p:sp>
        <p:nvSpPr>
          <p:cNvPr id="4" name="مربع نص 5"/>
          <p:cNvSpPr txBox="1">
            <a:spLocks noChangeArrowheads="1"/>
          </p:cNvSpPr>
          <p:nvPr/>
        </p:nvSpPr>
        <p:spPr bwMode="auto">
          <a:xfrm>
            <a:off x="0" y="1409700"/>
            <a:ext cx="3214688" cy="461962"/>
          </a:xfrm>
          <a:prstGeom prst="rect">
            <a:avLst/>
          </a:prstGeom>
          <a:noFill/>
          <a:ln w="9525">
            <a:noFill/>
            <a:miter lim="800000"/>
            <a:headEnd/>
            <a:tailEnd/>
          </a:ln>
        </p:spPr>
        <p:txBody>
          <a:bodyPr>
            <a:spAutoFit/>
          </a:bodyPr>
          <a:lstStyle/>
          <a:p>
            <a:r>
              <a:rPr lang="ar-SA" sz="2400">
                <a:latin typeface="Calibri" pitchFamily="34" charset="0"/>
              </a:rPr>
              <a:t>تنوع عمودي إلى الأمام</a:t>
            </a:r>
          </a:p>
        </p:txBody>
      </p:sp>
      <p:cxnSp>
        <p:nvCxnSpPr>
          <p:cNvPr id="6" name="رابط كسهم مستقيم 9"/>
          <p:cNvCxnSpPr>
            <a:stCxn id="2" idx="1"/>
            <a:endCxn id="3" idx="3"/>
          </p:cNvCxnSpPr>
          <p:nvPr/>
        </p:nvCxnSpPr>
        <p:spPr>
          <a:xfrm rot="10800000">
            <a:off x="3214688" y="1069182"/>
            <a:ext cx="2005384" cy="25595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رابط كسهم مستقيم 11"/>
          <p:cNvCxnSpPr>
            <a:stCxn id="2" idx="1"/>
            <a:endCxn id="4" idx="3"/>
          </p:cNvCxnSpPr>
          <p:nvPr/>
        </p:nvCxnSpPr>
        <p:spPr>
          <a:xfrm rot="10800000" flipV="1">
            <a:off x="3214688" y="1325135"/>
            <a:ext cx="2005384" cy="31554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Rectangle 7"/>
          <p:cNvSpPr/>
          <p:nvPr/>
        </p:nvSpPr>
        <p:spPr>
          <a:xfrm>
            <a:off x="755576" y="2421805"/>
            <a:ext cx="4248472" cy="2677656"/>
          </a:xfrm>
          <a:prstGeom prst="rect">
            <a:avLst/>
          </a:prstGeom>
        </p:spPr>
        <p:txBody>
          <a:bodyPr wrap="square">
            <a:spAutoFit/>
          </a:bodyPr>
          <a:lstStyle/>
          <a:p>
            <a:r>
              <a:rPr lang="ar-SA" sz="2400" b="1" dirty="0" smtClean="0"/>
              <a:t>مثال عن التنوع العمودي إلى الخلف</a:t>
            </a:r>
            <a:r>
              <a:rPr lang="ar-SA" sz="2400" b="1" i="1" dirty="0" smtClean="0"/>
              <a:t>:</a:t>
            </a:r>
          </a:p>
          <a:p>
            <a:r>
              <a:rPr lang="ar-SA" sz="2400" b="1" i="1" dirty="0" smtClean="0">
                <a:solidFill>
                  <a:srgbClr val="7030A0"/>
                </a:solidFill>
              </a:rPr>
              <a:t>حتى تتمكن من صناعة الألبان ومشتقاتها، مدت شركة نادك نشاطها إلى مزارع الأبقار فمن مزرعة أبقار واحدة بها 450 رأس الأبقار إلى ست مزارع يبلغ مجموع القطيع فيها أكثر من 50 ألف رأس</a:t>
            </a:r>
            <a:endParaRPr lang="ar-SA" sz="2400" b="1" i="1" dirty="0">
              <a:solidFill>
                <a:srgbClr val="7030A0"/>
              </a:solidFill>
            </a:endParaRPr>
          </a:p>
        </p:txBody>
      </p:sp>
      <p:pic>
        <p:nvPicPr>
          <p:cNvPr id="9" name="Picture 2" descr="C:\Users\Dell\Pictures\imagesCAQWY62C.jpg"/>
          <p:cNvPicPr>
            <a:picLocks noChangeAspect="1" noChangeArrowheads="1"/>
          </p:cNvPicPr>
          <p:nvPr/>
        </p:nvPicPr>
        <p:blipFill>
          <a:blip r:embed="rId2" cstate="print"/>
          <a:srcRect/>
          <a:stretch>
            <a:fillRect/>
          </a:stretch>
        </p:blipFill>
        <p:spPr bwMode="auto">
          <a:xfrm>
            <a:off x="5580112" y="2350368"/>
            <a:ext cx="2152650" cy="18764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ox(in)">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048000" y="457200"/>
            <a:ext cx="5410200" cy="523220"/>
          </a:xfrm>
          <a:prstGeom prst="rect">
            <a:avLst/>
          </a:prstGeom>
          <a:noFill/>
        </p:spPr>
        <p:txBody>
          <a:bodyPr wrap="square" rtlCol="1">
            <a:spAutoFit/>
          </a:bodyPr>
          <a:lstStyle/>
          <a:p>
            <a:r>
              <a:rPr lang="ar-SA" sz="2800" dirty="0" smtClean="0"/>
              <a:t>مثال أول عن التنوع العمودي إلى الأمام</a:t>
            </a:r>
            <a:endParaRPr lang="ar-SA" sz="2800" dirty="0"/>
          </a:p>
        </p:txBody>
      </p:sp>
      <p:sp>
        <p:nvSpPr>
          <p:cNvPr id="1026" name="AutoShape 2" descr="data:image/jpg;base64,/9j/4AAQSkZJRgABAQAAAQABAAD/2wBDAAkGBwgHBgkIBwgKCgkLDRYPDQwMDRsUFRAWIB0iIiAdHx8kKDQsJCYxJx8fLT0tMTU3Ojo6Iys/RD84QzQ5Ojf/2wBDAQoKCg0MDRoPDxo3JR8lNzc3Nzc3Nzc3Nzc3Nzc3Nzc3Nzc3Nzc3Nzc3Nzc3Nzc3Nzc3Nzc3Nzc3Nzc3Nzc3Nzf/wAARCACMAIwDASIAAhEBAxEB/8QAHAABAAIDAQEBAAAAAAAAAAAAAAYHAQUIAgME/8QASBAAAQMDAQQECAoHBwUAAAAAAQIDBAAFEQYHEiExF0FR0hMiVGFxkpOUFBUYMlJVVoGR0QgjQmKCwdMWJDNEcqGxRYSisvD/xAAUAQEAAAAAAAAAAAAAAAAAAAAA/8QAFBEBAAAAAAAAAAAAAAAAAAAAAP/aAAwDAQACEQMRAD8AvGlKUClKUClKUClKwTigzSqo1RtgjWXWrNrYbQ/bY6i3PeTxUFn6GPodfbxHVVpRn2pMdt9hxLjTqQtC0nIUkjIIPZQfWlKUClKUClKUClKUClKUClKUClKUCodtU1T/AGU0nIlMLCZ0j9RF7Qsjir+EZPpx21MTXNe32/m5avTbG15j2xoIx1FxWFKP4bo+40FZqWpSypRJUTkkniTV+fo/asVMgP6bmObzsRPhYpJ4lonxk/wkg+hXmqgK3mi74vTup7ddEkhLDw8IB+02eCx6pNB2PSvLa0uIStCgpKhkEdYr1QKUpQK1Wpb2zYbYZjzbjy1LS0xHa+e+6o4ShPnJ/ma2tRPaA260zaLuhlb7NpuCJUhttJUrwW6pClADmU7296AaCNjXN0MtTS7xp1qUl8sG3rYkbqXAceDMj5u9nhndxnzVO9PXpq8wFP8AgVRpDTqmJUZwgqYdT85JI4HqII5gg9dVV8QzF2+ZexJMy0rvzs123/DW0x5MYqCkuhWQAocDhR444gdcustocv790vbbrsWNPmeEjApILjaWm2w5jq3igkeYg9dB8tfbTUaKvkaDLtS5Md+OHQ808EqSd5QI3SMHkOsc69WTbBpC6lKHJrkBxXJMxsoHrDKfxIqIfpJwCWLJcUp4JU6ws+kBSf8AhVUXyNB25ElMTGEvxXmnmV8UuNLCkq9BHCvtXGNi1Fd9PyfD2ee/EWfnBtXiq/1JPA/eKufQ+21iUtuHqxpMZw4Smayk+DJ/fTzT6RkeYUFz0r5sPtSGUPMOJcacSFIWghSVA8iCOYr6UHzkPIjsOPOkJbbSVKJ6gBk1xbeZ7l1u0y4Pf4kp9bys9qiTj/eur9pU02/Ql8kA7qvga20nsK/EH/tXIh58KDFZHOsUoOttlN0N20DZ5C1bziGPALzzy2Sjj9wB++pbVTfo5TC7pSfEUc/B5pKfMFJT/MGrZoFKwTiq815tXs+mFOQ4YFxuaeBabVhDR/fV2+YZPbigsMkAEk4xUTv20bSdkKkTLww48nmzGy8rPYd3IH3kVzlqrX+otULWm4z1ojK5RWPEaHmIHzv4iai+aC7XdoujJV7Y+KdFMyZj76EpefaabytSgArACuOTz51eYrkzZRbvjPaDZmiMpaf8OrPY2Cv/AJArrQcqCD7ZrObvoC4BtG87E3ZSP4Pnf+JVXKx5128+0h5lbTqQttaSlSTyUDwIrm25bFNUpuElNvajOxA6oMLVISCpGfFJB5HGKCsqzk1YnQtrPyaJ70mnQtrPyaJ70mg/Ps02jztISUxpKlybO4r9ZHJyWs81N9h7RyPp4103a7hFusFmdAfS/GfTvtuIPBQ/+/A5rmzoW1n5NE96TVj7JNOay0jKcg3aOwu0P5V4slKiw5j5wHYcYI9B7cht9ubpb2cXAA/4jrKD7RJ/lXLldZbVbDcNS6OfttqbSuSt5tQStYSCArJ4mqQ6GNaeRxfekfnQV5SrD6GNaeRxfekfnToY1p5HF96R+dBMP0aXTuagazwBjqA9PhB/IVd6lBIJJ5VVuxXRd60k5d1Xplpv4SlkNeDdSvO6V5zjl84Vu9qMLVV2tQtWl2WktyARKkLfCFbn0E9fHrPZw6zQV7tV2suSXHrLpaRuRxlEic2cKc7UtnqT+9zPVw50uSSTk1Yh2L6zP+Vie9Jp0Laz8mie9JoK6pVi9C2s/JonvSadC+sx/lYnvSaCRfo4WYu3K53pxPisNCM0SOalHeV+ASPWq/KjGzjTP9lNJw7a4E/CeLskp4guK58evAwPuqT0Co5rbVkbR1uauE6HLkR1uBtSowSfBkjhnJHA4NSOvwX20xL5aZVtno348lsoWBzHYR5wcEecUFanb1pwf9MuvqN9+nT1pv6suvqN9+tR8n5B56kUP+yHfp8n1v7Sq9yH9Sg2/T1pv6suvqN9+nT1pv6suvqN9+tR8n1H2lX7kP6lPk+o+0q/ch/UoNv09ab+rLr6jffp09ab+rLt6jffrUfJ9R9pV+5D+pT5PqPtKv3If1KDb9PWm/qy7eo336dPWnPqy6+o3361PyfW/tKv3Id+sj9H5rr1I590Id+g2vT1pz6suvqN9+nT1pz6suvqN9+tX8n5n7SOe5Dv0+T8z9pHPch36DadPWnPqy6+o136dPWnPqy6+o1361fyfmftI57kO/Wfk/MfaN33Id+g2fT1pz6suvqNd+pDovaTbtZXJyFbLdcG/BN+EcdeSgIQOQHBROSeX31Cvk/R/tG97mO/VibP9FwtF2pyJFcL77y99+QpASpfUkY44AHVnrJ66CUilKUClKUGt1D8a/FbxsKowuCRlpMpBUheP2TggjPb1VRVx2za1tk16FPt1tjyWVbq2nI6wUn166HxmtbctP2a7OpdulqgzHEJ3UrkR0rIHZkjlQUD066r8ktXsF9+nTrqvyS1ewX36uW7ae0NaYvwm6WWyxo+cFxyIgJB85xwrSfCNkv0dL+ya/KgrXp11X5JavYL79OnXVfklq9gvv1ZXwjZL9HS/smvyr9cWLsymRJUuLD069HiJCpDiGGyGgeRVw4cqCqunXVfklq9gvv06ddV+SWr2C+/VlfCNkv0dL+ya/Kv2CHs0Va1XQQtOmAlzwRk+Ab3Av6Occ+NBVPTrqvyW1ewX36dOuq/JbV7BffqyPDbJOzTHs2/yrPhtknZpj2bf5UFbdOuq/JbV7Bffr03ty1a44lDcK1qWogJSmO4SSeQA36ti0WXZ3fC4LRbLHM8HjfLEdCgn0kCt1A0fpu3Sm5cGx29iQ2codbjpCkntB6qD4aKd1LLtaZeq0RI8l7CkRY7SklpP75Kj4x7Or08pHTGKUClKUClKUClKUHhxtDqFIcSFIUMKSoZBHYRVcaq2NadvKlv23ftMlRz+oG80T50Hl/CRVlUoOYb9sd1ba1KVFYauTI/aiueNjzoVg/hmpDsKt0qJfb3Zr3b32US4PjsyWlI3wFbpHHnwWavzgKcKDlbU+zu6WvWzVghtLeRNczBdPJbfWVH90fO9GesVYu1LTUm36DsOltOwZUzckby/AMqUVFKTvKVjllS88f5VcSm0KWlxSElac7qiOIzzxXqg5hs2xzV9yIVIjM29s/tSnRnH+lOT+OKsjTew+xwFJdvcl65ujj4P/Ca/AHJ/H7qtfFKD88KDFt8ZEaDHajsNjCGmkBKU+gCv0Vq7lqC12yQmPMlpbdUnf3AhSilP0lboO6OfE4HA9lbJC0uJCkKCkqGQQcgig9UpSgUpSgUpSgUNKweVBBdV7RRaL2LFZbPKvV2CN91iOcBoYzxIBOcEHlwyONfi05tWbu2oPiafZn7W80w45JXKdA8AUAqIIKQcYAOTj0VpZU93Z3tHvV1u1ulSLTeQlTcuO3vltQ47p+/IxnqB41Gn5MjX20Ge7AgPQkTbQ9Hiqfb3C5hBAUo8uJyOZwPRQTxe1yKtDsyNp68v2Vte6u5oY/VjjgnHZ6SD6KrvTF7mOQtKmZc7stx69uNgolHCxljxV5PFPHl5z21J7Nr1m06Ob0vK0/cfj2PHMNMFMYlLyiCArPYc5PDrOM86gVkhvuWzSDBQ6gqvjySrcOUZ+DjP86C35u1VgzZbVksF0vESEopkzIjeW0Ec8cDn78fhxqN6K2gQ4i9Z6gnzJTtv+FtGGw4olXj+EIQlJOEnh6Bu+as6L1WjZ5Z3tN6hs89E2M8tTKozG+mWFHIIVnn5+zHXwqGW6wXq6W7UMuPaHESod1YnKt6mj4yf128gDHHGRw7M+igsKXtguNtiIm3bRdwixXx/dnVu4Ss88ElAxwyfu++tmvai9Lltw7BpqZdJKYbcqSht0JDIWhKt0HHjEbwHV5qh+0TaRH1VpF6022y3ESXVIVJLzHCPuqB5jOTkAchzPorTzWrK3IgL1BHu1gkfFcYsXKCtS0yiG0gbyN3KVcMHB5p49tBPYUSPtAcb1HZnA0pLwDseYCDHfR4M5IGQ4nCEeKccycgnhZFshpt9viw21KUiO0lpKlcyEgDP+1QTYlLvkzTMhy9OyXmRJKYb0oHwi28DrPEjPLiesZ4VYtApSlApSlApSlApSlBggHmKYHZWaUGN0dnmpgdlZpQYwKYHZWaUGAAOQrBQlQwpII89eqUGMCs0pQKUpQKUpQf/9k="/>
          <p:cNvSpPr>
            <a:spLocks noChangeAspect="1" noChangeArrowheads="1"/>
          </p:cNvSpPr>
          <p:nvPr/>
        </p:nvSpPr>
        <p:spPr bwMode="auto">
          <a:xfrm>
            <a:off x="9477375" y="-593725"/>
            <a:ext cx="1247775" cy="124777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028" name="AutoShape 4" descr="data:image/jpg;base64,/9j/4AAQSkZJRgABAQAAAQABAAD/2wBDAAkGBwgHBgkIBwgKCgkLDRYPDQwMDRsUFRAWIB0iIiAdHx8kKDQsJCYxJx8fLT0tMTU3Ojo6Iys/RD84QzQ5Ojf/2wBDAQoKCg0MDRoPDxo3JR8lNzc3Nzc3Nzc3Nzc3Nzc3Nzc3Nzc3Nzc3Nzc3Nzc3Nzc3Nzc3Nzc3Nzc3Nzc3Nzc3Nzf/wAARCACMAIwDASIAAhEBAxEB/8QAHAABAAIDAQEBAAAAAAAAAAAAAAYHAQUIAgME/8QASBAAAQMDAQQECAoHBwUAAAAAAQIDBAAFEQYHEiExF0FR0hMiVGFxkpOUFBUYMlJVVoGR0QgjQmKCwdMWJDNEcqGxRYSisvD/xAAUAQEAAAAAAAAAAAAAAAAAAAAA/8QAFBEBAAAAAAAAAAAAAAAAAAAAAP/aAAwDAQACEQMRAD8AvGlKUClKUClKUClKwTigzSqo1RtgjWXWrNrYbQ/bY6i3PeTxUFn6GPodfbxHVVpRn2pMdt9hxLjTqQtC0nIUkjIIPZQfWlKUClKUClKUClKUClKUClKUClKUCodtU1T/AGU0nIlMLCZ0j9RF7Qsjir+EZPpx21MTXNe32/m5avTbG15j2xoIx1FxWFKP4bo+40FZqWpSypRJUTkkniTV+fo/asVMgP6bmObzsRPhYpJ4lonxk/wkg+hXmqgK3mi74vTup7ddEkhLDw8IB+02eCx6pNB2PSvLa0uIStCgpKhkEdYr1QKUpQK1Wpb2zYbYZjzbjy1LS0xHa+e+6o4ShPnJ/ma2tRPaA260zaLuhlb7NpuCJUhttJUrwW6pClADmU7296AaCNjXN0MtTS7xp1qUl8sG3rYkbqXAceDMj5u9nhndxnzVO9PXpq8wFP8AgVRpDTqmJUZwgqYdT85JI4HqII5gg9dVV8QzF2+ZexJMy0rvzs123/DW0x5MYqCkuhWQAocDhR444gdcustocv790vbbrsWNPmeEjApILjaWm2w5jq3igkeYg9dB8tfbTUaKvkaDLtS5Md+OHQ808EqSd5QI3SMHkOsc69WTbBpC6lKHJrkBxXJMxsoHrDKfxIqIfpJwCWLJcUp4JU6ws+kBSf8AhVUXyNB25ElMTGEvxXmnmV8UuNLCkq9BHCvtXGNi1Fd9PyfD2ee/EWfnBtXiq/1JPA/eKufQ+21iUtuHqxpMZw4Smayk+DJ/fTzT6RkeYUFz0r5sPtSGUPMOJcacSFIWghSVA8iCOYr6UHzkPIjsOPOkJbbSVKJ6gBk1xbeZ7l1u0y4Pf4kp9bys9qiTj/eur9pU02/Ql8kA7qvga20nsK/EH/tXIh58KDFZHOsUoOttlN0N20DZ5C1bziGPALzzy2Sjj9wB++pbVTfo5TC7pSfEUc/B5pKfMFJT/MGrZoFKwTiq815tXs+mFOQ4YFxuaeBabVhDR/fV2+YZPbigsMkAEk4xUTv20bSdkKkTLww48nmzGy8rPYd3IH3kVzlqrX+otULWm4z1ojK5RWPEaHmIHzv4iai+aC7XdoujJV7Y+KdFMyZj76EpefaabytSgArACuOTz51eYrkzZRbvjPaDZmiMpaf8OrPY2Cv/AJArrQcqCD7ZrObvoC4BtG87E3ZSP4Pnf+JVXKx5128+0h5lbTqQttaSlSTyUDwIrm25bFNUpuElNvajOxA6oMLVISCpGfFJB5HGKCsqzk1YnQtrPyaJ70mnQtrPyaJ70mg/Ps02jztISUxpKlybO4r9ZHJyWs81N9h7RyPp4103a7hFusFmdAfS/GfTvtuIPBQ/+/A5rmzoW1n5NE96TVj7JNOay0jKcg3aOwu0P5V4slKiw5j5wHYcYI9B7cht9ubpb2cXAA/4jrKD7RJ/lXLldZbVbDcNS6OfttqbSuSt5tQStYSCArJ4mqQ6GNaeRxfekfnQV5SrD6GNaeRxfekfnToY1p5HF96R+dBMP0aXTuagazwBjqA9PhB/IVd6lBIJJ5VVuxXRd60k5d1Xplpv4SlkNeDdSvO6V5zjl84Vu9qMLVV2tQtWl2WktyARKkLfCFbn0E9fHrPZw6zQV7tV2suSXHrLpaRuRxlEic2cKc7UtnqT+9zPVw50uSSTk1Yh2L6zP+Vie9Jp0Laz8mie9JoK6pVi9C2s/JonvSadC+sx/lYnvSaCRfo4WYu3K53pxPisNCM0SOalHeV+ASPWq/KjGzjTP9lNJw7a4E/CeLskp4guK58evAwPuqT0Co5rbVkbR1uauE6HLkR1uBtSowSfBkjhnJHA4NSOvwX20xL5aZVtno348lsoWBzHYR5wcEecUFanb1pwf9MuvqN9+nT1pv6suvqN9+tR8n5B56kUP+yHfp8n1v7Sq9yH9Sg2/T1pv6suvqN9+nT1pv6suvqN9+tR8n1H2lX7kP6lPk+o+0q/ch/UoNv09ab+rLr6jffp09ab+rLt6jffrUfJ9R9pV+5D+pT5PqPtKv3If1KDb9PWm/qy7eo336dPWnPqy6+o3361PyfW/tKv3Id+sj9H5rr1I590Id+g2vT1pz6suvqN9+nT1pz6suvqN9+tX8n5n7SOe5Dv0+T8z9pHPch36DadPWnPqy6+o136dPWnPqy6+o1361fyfmftI57kO/Wfk/MfaN33Id+g2fT1pz6suvqNd+pDovaTbtZXJyFbLdcG/BN+EcdeSgIQOQHBROSeX31Cvk/R/tG97mO/VibP9FwtF2pyJFcL77y99+QpASpfUkY44AHVnrJ66CUilKUClKUGt1D8a/FbxsKowuCRlpMpBUheP2TggjPb1VRVx2za1tk16FPt1tjyWVbq2nI6wUn166HxmtbctP2a7OpdulqgzHEJ3UrkR0rIHZkjlQUD066r8ktXsF9+nTrqvyS1ewX36uW7ae0NaYvwm6WWyxo+cFxyIgJB85xwrSfCNkv0dL+ya/KgrXp11X5JavYL79OnXVfklq9gvv1ZXwjZL9HS/smvyr9cWLsymRJUuLD069HiJCpDiGGyGgeRVw4cqCqunXVfklq9gvv06ddV+SWr2C+/VlfCNkv0dL+ya/Kv2CHs0Va1XQQtOmAlzwRk+Ab3Av6Occ+NBVPTrqvyW1ewX36dOuq/JbV7BffqyPDbJOzTHs2/yrPhtknZpj2bf5UFbdOuq/JbV7Bffr03ty1a44lDcK1qWogJSmO4SSeQA36ti0WXZ3fC4LRbLHM8HjfLEdCgn0kCt1A0fpu3Sm5cGx29iQ2codbjpCkntB6qD4aKd1LLtaZeq0RI8l7CkRY7SklpP75Kj4x7Or08pHTGKUClKUClKUClKUHhxtDqFIcSFIUMKSoZBHYRVcaq2NadvKlv23ftMlRz+oG80T50Hl/CRVlUoOYb9sd1ba1KVFYauTI/aiueNjzoVg/hmpDsKt0qJfb3Zr3b32US4PjsyWlI3wFbpHHnwWavzgKcKDlbU+zu6WvWzVghtLeRNczBdPJbfWVH90fO9GesVYu1LTUm36DsOltOwZUzckby/AMqUVFKTvKVjllS88f5VcSm0KWlxSElac7qiOIzzxXqg5hs2xzV9yIVIjM29s/tSnRnH+lOT+OKsjTew+xwFJdvcl65ujj4P/Ca/AHJ/H7qtfFKD88KDFt8ZEaDHajsNjCGmkBKU+gCv0Vq7lqC12yQmPMlpbdUnf3AhSilP0lboO6OfE4HA9lbJC0uJCkKCkqGQQcgig9UpSgUpSgUpSgUNKweVBBdV7RRaL2LFZbPKvV2CN91iOcBoYzxIBOcEHlwyONfi05tWbu2oPiafZn7W80w45JXKdA8AUAqIIKQcYAOTj0VpZU93Z3tHvV1u1ulSLTeQlTcuO3vltQ47p+/IxnqB41Gn5MjX20Ge7AgPQkTbQ9Hiqfb3C5hBAUo8uJyOZwPRQTxe1yKtDsyNp68v2Vte6u5oY/VjjgnHZ6SD6KrvTF7mOQtKmZc7stx69uNgolHCxljxV5PFPHl5z21J7Nr1m06Ob0vK0/cfj2PHMNMFMYlLyiCArPYc5PDrOM86gVkhvuWzSDBQ6gqvjySrcOUZ+DjP86C35u1VgzZbVksF0vESEopkzIjeW0Ec8cDn78fhxqN6K2gQ4i9Z6gnzJTtv+FtGGw4olXj+EIQlJOEnh6Bu+as6L1WjZ5Z3tN6hs89E2M8tTKozG+mWFHIIVnn5+zHXwqGW6wXq6W7UMuPaHESod1YnKt6mj4yf128gDHHGRw7M+igsKXtguNtiIm3bRdwixXx/dnVu4Ss88ElAxwyfu++tmvai9Lltw7BpqZdJKYbcqSht0JDIWhKt0HHjEbwHV5qh+0TaRH1VpF6022y3ESXVIVJLzHCPuqB5jOTkAchzPorTzWrK3IgL1BHu1gkfFcYsXKCtS0yiG0gbyN3KVcMHB5p49tBPYUSPtAcb1HZnA0pLwDseYCDHfR4M5IGQ4nCEeKccycgnhZFshpt9viw21KUiO0lpKlcyEgDP+1QTYlLvkzTMhy9OyXmRJKYb0oHwi28DrPEjPLiesZ4VYtApSlApSlApSlApSlBggHmKYHZWaUGN0dnmpgdlZpQYwKYHZWaUGAAOQrBQlQwpII89eqUGMCs0pQKUpQKUpQf/9k="/>
          <p:cNvSpPr>
            <a:spLocks noChangeAspect="1" noChangeArrowheads="1"/>
          </p:cNvSpPr>
          <p:nvPr/>
        </p:nvSpPr>
        <p:spPr bwMode="auto">
          <a:xfrm>
            <a:off x="9477375" y="-593725"/>
            <a:ext cx="1247775" cy="1247775"/>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030" name="AutoShape 6" descr="data:image/jpg;base64,/9j/4AAQSkZJRgABAQAAAQABAAD/2wBDAAkGBwgHBgkIBwgKCgkLDRYPDQwMDRsUFRAWIB0iIiAdHx8kKDQsJCYxJx8fLT0tMTU3Ojo6Iys/RD84QzQ5Ojf/2wBDAQoKCg0MDRoPDxo3JR8lNzc3Nzc3Nzc3Nzc3Nzc3Nzc3Nzc3Nzc3Nzc3Nzc3Nzc3Nzc3Nzc3Nzc3Nzc3Nzc3Nzf/wAARCACEAMQDASIAAhEBAxEB/8QAHAABAAICAwEAAAAAAAAAAAAAAAcIBQYBAwQC/8QASxAAAQMDAQUFAwYLBgMJAAAAAQIDBAAFEQYHEiExYRNBUXGBFCIyCCNCkZShFRczUlVyc4KxstIWNDc4YpIks8E2Q0RFdKLh8PH/xAAUAQEAAAAAAAAAAAAAAAAAAAAA/8QAFBEBAAAAAAAAAAAAAAAAAAAAAP/aAAwDAQACEQMRAD8AnGlKUClKUClKUClKUClKUCuCcVyeArRtbbTrDpYORy57dcU/+FjqB3D/AK1ck/eelBuzrrbTa3HVpQhAypSjgAeJNRTrbbTbLV2kTTiE3GUOHbqyGEHpjiv0wOtRDrLaDf8AVrqkTpPYw8+7DYylsefeo9T91aoTmg3rT+0m9RtZx75d5z0tsnsn2icJ7FR4hKRwGMAjHeBVooshmVHafjuBxl1AW2tPJSSMgj0qkYOKn/YBrD2yCvTU535+KC5EKj8TWfeT+6TkdD0oJjpSlApSlApSlApSlApSlApSlApSlApSlApSlApSuCcUBYCkkHkedVQ2q6SXpPVDzLKFewSsvRFdwSTxRnxSeHlg99WghXu2T58qBCnMPy4oHbtNr3i3nOM48j5Vr21HSSdW6XfjtIHt8cF6Ir/WBxT5KHDzwe6gqbSvtxCkLUhaSlSTghQwQfCvigVkLDdpdju8S5wF7siM4FozyPiD0IyD0NY+g58aC5+mr3F1DZIl1hKyzJbCt0nihXJST1ByPSspVeNgmsPwbd16emuYiz1b0ck8EPY5fvAY8wPGrDDlxoOaUpQKUpQKUpQKUpQKUpQKUpQKUpQKV0TZTMKK9Kkr3GWW1OOKIJ3UgZJ4dKgvW+259/tImkmzHb4pM15Pvq/USeCfM5PQUEtar1nZNJxu0vExKXVDLcdv3nXPJPh1OB1qBNb7W75qLtIsAm2W9XDs2V/OLH+pfP0GB51H8yU/NkOSZb7j77h3luOqKlKPiSa6KDY9Banf0pqeLc295TIO5IbH/eNH4h5946gVbmHJZnRWZUZxLrDyA42tPJSSMgj0qkYqevk/6vEiI7pia4O0YBdhknmjmpHoeI6E+FBre3nSH4HvgvsNvEO4rPagDgh/mf8AcMnzCqimrl6qsMbU1hl2mYMNvowleMltY4pUPI4/h31UG822TaLnKt85HZyYzpbcT1HeOh5g94oPFSlKDsjuLZdS60pSFoIUlaTgpI5EVbPZrqtOrdMR5i1JE1r5mWgdzg7/ACUMH1x3VUit42Sau/spqdsyXCm3TMMyh3JGfdX+6T9RVQWrpXCVBQBBzkZFc0ClKUClKUClKUClKUClKUClMita1drex6SZ3rrL/wCIIy3Fawp1fp3DqcCg2NSd4YPI8wRzqqm1jSB0nqh1DCMW6Xl6KQOCRnij90/cRU+7OddxdbwZTzTPs0mO7urjle8Qg/CrPXj6g9K+tpmlEau0vIiIQn21r56IvwWB8OfBQ4eoPdQVKpXY80tlxbbqFIcQopUlQwUkcwRXXQK91luUmz3SNcoK9yRGcDiD1HcehGQehrw0oLmaWvsbUdhh3WF+TkN5Kc8W1clJPkcior+UDo/tmGtTwW/faCWpoSOaeSF+nwnoU+Fa/sG1h+Cr0bDNdxDuCsskng2/3f7hw8wmrBzojE+G9ElNh1h9BbcQeSkkYIoKSkYOK4rYNc6akaU1JKtTwUW0HfYcI/KNH4Vf9D1BrX6BXINcUoLLbDdYfh3T/wCCZru9cLakJyo8XGeSVdcfCfTxqTAciqcaN1FJ0vqKJdo2VBpWHW8/lGzwUn1H34NW+tk6NcrfHnQnQ7HkNhxpY+kkjh/+UHqpSlApSlApSlApSlArH3q826xwVTbtMaix0/TcOMnwA5k9BxrF6/u91selp1xssZqRJjp3ilzJCUfSVgc8DjjhwB8Kqpf79dNQTjNvE1yU+eAKzwQPBIHBI6Cgk/W226XLLkPSrSojJyDMeSC6r9VPJPmcnyqIpUp+W+4/KdW884d5bjiipSj4knia6TxpQbPs71S7pLUse4JKjGV81KbT9Nonj6jgR1FW3jyGpMdt+O4lxp1IUhaTkKBGQR0xVIgcVYDYDq/263uabnOfPxElyIVHitrvT5pJ+o9KDWNvekBbbujUEFvEWerdkYHBD2Of7wGfMHxqJiMVc7Utki6hscu1TR8zIbKd7HFCuaVDqDg+lU/v1qlWO7yrZORuSIzhQsdx8COhGCOhoPBSlKDsacU0tK21FK0kFKknBB8Qathsw1YjVumGZTix7cx8zLSPzwPix4KHH6x3VUut12UavVpPVDTkheLdLwzLB5JTngv90/dmgmbbbpD+0WmzcIje9cLakuIwOLjX009eW8PI+NVlIPOrvpKXEBQIKTxBHIiqubYdI/2X1MtyM3u26cS9HwOCD9JHoTw6EUGhUpSg5FTh8n7WHFzS813h7zsEqPqtH8VD96oOr1W2dIts5idDcLUiO4lxtY7lA5FBdkcqVg9G6ij6p09EusfCe1Th1sH8m4OCk/X9xB76zlApSlApSlApSuCcUHDiEuNqbWkKQoEKSoZBB7jVcdVbG9RNX6WNPwkSLYpe+wovoSUpPHdIUQeHLPfgVY/NM0FWvxP63/RLf2pr+qn4n9b/AKJb+1Nf1VaXNDwGaCrX4n9b/olv7U1/VWQsOzfaDYbvEukG1tpkRnAtOZbWD4g+9yIyD51ZXNcE8KDRpW1XS1vkuQrnKejzWDuPslha+zWOad5IwcHhkVo+2612++6et+trSsFCwlpxRSUl1sk7isHjkHI8j0qNNo//AG/v/wD69z+apekWS46h2FWe32iP7RKWhpQb30o4BRJOVECgg6wWSfqG5t220sh6U4FFCCsJyAMniSByra/xP63/AES39qa/qrbNlGz7VFg1tEuN2tnYRW0OJW57Q0rBKCBwSonn0qeqCrP4n9b/AKJb+1Nf1UGyDW4/8pb+1tf1VaXPGhOKCMtN6pe0LpiDb9oSVwn0FTURxHz3atpAxnczgpyBx5jHWu29SbBtZ05cbbYpPay4gS8y44ypHZucd3iRyVgg45A1rPylvyVg/Wf/AIIrp+TR/edQfs4/8XKDTzsf1v8Aolv7W1/VXH4n9b/olv7U1/VVpq4oKtfif1v+iW/tTX9VPxP63/RLf2pr+qrSZrmgh/Y7pvWOkbo9FutuCbVLGVkSW1dk4BwVgKzxHA46eFTDXGaE4oOa8M27wILnZypSG17u8U8SUp/OVjkOp4V7e6o81Napi7mpxJeaWh52Q08204vt1HstxOUJJSUhCk9xAwRnJwEhNuIcQlba0qQoApUk5BB7xSsbp+O5GtqUPM9iVOuuJZyPmkqWpSUcOGQCBgcByHAClBiNf64gaLtqZEoF+W9kR4qTguEcyT3JHear3qHadqy9PqUu6vQ2TyYhKLSUjwyDvH1NebaVfXb/AKzuUpxZLTbqmGE5yEtoJAx54J8zUzbK9mlrt1li3W8xGpdzlNh0B9IUlhJGQAk8N7GCT48qCDYWs9Twnkux7/ckqHcqStY9QSQfqrJ3zaVqm7mMtd0kRXWW+zWqG6poO8Sd5SUnGeOOFWXvWlbHe4io1ytkZ1BGArswlaOqVDiD5VVzaHpZekNSvWwrU4wQHY7ihgqbPLPUYIPlQTRsBu1xu1kujl0nyZi0SkpQqQ6pZSNzkCTXdtN2qM6XeXarQhuVdQPnFL4tx8+OOau/HDHf4VrOxi6ix7PNUXTAJir7RIPeoN+6PrxUS2+LN1JqBmKhZdnT5GC4s81qPFRPqSaDI3TXeqrm8XZV+ngnPusvFpHolGBXbZ9oWq7S8lyPfJbiRzbkuF5B6YVn7sVY/SWgrDpmE21FhMvSUj5yW82FOLV45PwjoP8A5ro1rs7smqIDqTFZiT90lqWygJUlXdvY+IeIPpQVev1zcvV6mXR9CG3ZbxdWhGd0EnjjPdU1XefMtuwK0SbfKfivhLIDrDhQoArOeIqDZ0R6DNfhyUlDzDqm3E/mqBwf4VNWp/8ALzavJj+c0GB2Nakvty1/CjXC8T5TCm3Spp6StaThBI4E1N+stV27SNoVcLiskk7rLKD77q/Af9T3VXvYZ/iPA/ZPf8s0213528a5lxu0JjW8+zNIzwCh8Z8yr+UeFB1al2rapvj6y1PVbox+FiGoowOq/iJ9R5CsDH1fqWO6HGb/AHNK85/vbhB8wTg1LuxnZvbnbQxqG+R0SnpOVRmHU5Q2gHAURyJOMjPADFSpcNOWW5RPZJtrhvMY3QhTKfdHQgZHpigqvqjWl21VBgR72tt5yEVlD4RuqUFBPBQHD6PPAqR/k0/3jUH7OP8AxcrSNq2ixo3UIZirUuBLQXYxWcqSM4Ugnvxw4+BHfmtu+T5Nbt0bVU5/8lGitPL/AFUh0n7hQb5tM2mRtHp9ihNpl3dad4NK+BlJ5KXjjx7kjGfEcMwPd9oGrLs8XJN7mIBOQ2w6WkD0Tj76xU6VN1FfXZDxU9NnP5x4rUcADpxAHpVm9D7OLLpi3s9pFYl3IpBelPNhR3vBGfhA6cfGgrva9e6qtj4djX6cccdx54upP7qsiu287QtT3O4uzE3ibE7UJJZiyXENpIAB3U54ZxnHWrH6s0JYtTQXGZcJlqQUns5bKAlxs9xyBxHQ1VS+WuRZbvLtkwAPxXVNrxyODzHQjB9aCy+y28q/FjFu97muOdkH3HpD6ytW6lauZPE8Biok1jtgv95lut2d9drgA4bS1wdWPFS+49BgDrzra7YzIf8Ak4PoiZ3whxSsfmB/Kv8A2g1DmnrobHfIN0EduQYryXeyc5Lwf/uD3GgzapGv22/a1PamCAN4ulcjAHjnwrZtEbYrxbZjcfUTyrhblkJW4sDtWh4hX0h0P11v9r236WltpE1E6CvHvb7PaJB6FJJP1CtaRs/0XrK8S5lk1YkLlOqe9jabSFIzkkBKsHA491BOEd5uQw28wtK2nEhaFpOQoEZBpWO0zaPwFYYVqEpySmI32aXVpAKkg8BgeAwPSlBUXUUNy36guMR0HtGJLiDkeCjVuNIXaNfNN2+4RFpU26wnIH0FAYUk9QQRUUbcdn0iQ+5qayxy6VJHtzKBlQwMdoB38AM+WfGow0lrW+6RcWbRK3WXDlbDqd9tZ8cdx6gg8KC3p5VWnb7do1y1oiPFUF+wRww6oHI7TeKiPTIHnmuu87Z9WXKIqMy5FgBYwpyK2QvrgqJx6cetR0tSlkqWSVE5JJ4k0Er7PYbk/ZBrNhkEuZCwBzO4kKP3JrSNnd1j2TW1puEwhMdp/DijySlQKSr03s+lS78nJKXNOXhCwFJVLSCCMgjcFR5tS0BJ0jdXJEZpa7M+vLDwGQ1n6CvAjuPeOuaC0jagpIUkgpIyCO+viQ+3HZcefcS202kqWtRwEpAySfSqt6W2p6m01ERCYfalRGxhtmWje7MeCVAggdMkDurp1dtL1HqqKYkx9tiGr448VBQlfhvEkkjpnHSgweq7k3eNT3S5MJIalS3HW8/mlRx91S3qf/LzavJj+c1BwBzxqcdT/wCXq1eTH85oNM2Gf4jQP2T3/LNYfaXDdha+vrbwwVzXHR1Ss74+5VZjYX/iPA/ZPf8ALNSRtu0C/fGkX6zMl2cwjckMJHvPNjkUjvUOPDvHlxDadk93j3fQlpMdad+KymM8gc0rQMcfMYPrW4k4FU60zqi86UnmTZ5KmFng60pOUOAdykn16juxW3z9turJkQsMiDFWU4LzLJK/MbxIH1UGW+UZeI0q8Wy1sqSt6G2tb2PoFeMJPXCc+o8a8mxaI7P09riGwMuv24NoHiopdA++oulPPSX3H5Di3XnFFS3HFZUonmST31M/yah8/qD9nH/i5QRNp2ei1ahttwdSVoiS2n1JHeErCiPuq5MOQzLitSIziXWXUBba0nIUk8QRVb9sOz6Tp+6vXi3MKXaJSytW4M+zLJ4pV4JJ5H088HpHaPqPSjHskGQh6ID7saSjfSk5+jyI8gcUFsFqCUFSiAkDJJ5Cqg7RbrHvWtrvcISt6O6/htX5yUgJCvI4z61mNUbVNTakhrhPPNRIjgw41EQU9oPBSiScdBgeNaKqgs9sbdjNbL7b7Y4yhpankntiAk5cXw48OWeFalqTY5abnNW7pS+RGVuEqTCdWFpHRKkkkD0NevTOm16p2Dx7cwEmUFuvR97l2iXVkDpkZHrUNWi4XHSmoWZrbRYnQXfeaeRjBHApUOfEZB86Da7hsb1lD3i1DYloT3x5CcnyCsGtJkMTbTcFNSEPxJcZfFKsoW2ocR1BqcGNvlu9jzJscsSgPgQ8koJ/WPEfUah7VV9lar1DKu0lpKHpKkgNtgkJAASlI7zwA8zQWJ2Tawd1DpBt+6OFUyO6qO65j8pgAhR64UM9Rmlc7I9KuWDRrLNzY3Zkl1Uhxs8294ABJ64SM9aUG+EZFaZqDZjpPUEhciVbvZ5CjlTsRfZFXmB7pPXGaUoMTB2LaPYV2rrc2SEn4HpHun/aAfvrN3HZxpK6COJNnaSiO32bSGVqaSlOSeSSMnJPE8aUoMrprS9o0tHeYskUx2nlha0lxS8nGPpE91ZN9hmU0uPJaQ8ytOFtuJCkqHgQeBpSg0K57HdHz1qfRFkQ1K4lMV8hOc9wVkD0rutGyPR9qdS/7AuY4OXtjnaJH7vAH1BpSg9U/ZfpC5T35ku1FT76ytxSX3EgnyCsD0rLSdI2SVp5rTz8QqtbO7uM9qsY3Tke8Dnn1pSg8dh2eaY0/cm7jabepiU2FBK+3cVgEYPAkjlW0K5UpQarqXZ5pjUr6nrjbkpkq4qkR1FtavPHBXmQa1+JsT0g28VOCe8lKvgckYB/2gH76UoM9M2caSnQosN2ztIjxiS2hlSm+KgMkkHKj7o4nNe/TGjrHpVchdjiKjmQEh3Lq153c4+InxNKUGcdbQ6gocSlSFDCkqGQQfEVoV42Q6Pubi30wXISzkkQ3dxJP6pyB6AUpQfNq2PaPt7iX1w35igQQmW8VJz1SMA+uayNx2Y6QukxyZMtILzmM9m8tCQAAAAlJAAwByFKUGwWSzQNP2xq22pnsYjRUUIKirGSSeJOeZNY3UmitPanXvXi2tOvBOBIRlDgH6w4nyORSlBqZ2H6S7cYcuYT+aJCcfy1sem9nmmNNvpft1tQZSeKZD6i4tJ6E8E+gFKUG0p76UpQf//Z"/>
          <p:cNvSpPr>
            <a:spLocks noChangeAspect="1" noChangeArrowheads="1"/>
          </p:cNvSpPr>
          <p:nvPr/>
        </p:nvSpPr>
        <p:spPr bwMode="auto">
          <a:xfrm>
            <a:off x="9504363" y="-533400"/>
            <a:ext cx="1666875" cy="11239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031" name="Picture 7" descr="C:\Documents and Settings\ahireshe\Desktop\photos cours\ADIDAS.bmp"/>
          <p:cNvPicPr>
            <a:picLocks noChangeAspect="1" noChangeArrowheads="1"/>
          </p:cNvPicPr>
          <p:nvPr/>
        </p:nvPicPr>
        <p:blipFill>
          <a:blip r:embed="rId2" cstate="print"/>
          <a:srcRect/>
          <a:stretch>
            <a:fillRect/>
          </a:stretch>
        </p:blipFill>
        <p:spPr bwMode="auto">
          <a:xfrm>
            <a:off x="914400" y="533400"/>
            <a:ext cx="1333500" cy="1333500"/>
          </a:xfrm>
          <a:prstGeom prst="rect">
            <a:avLst/>
          </a:prstGeom>
          <a:noFill/>
        </p:spPr>
      </p:pic>
      <p:pic>
        <p:nvPicPr>
          <p:cNvPr id="1033" name="Picture 9" descr="http://t3.gstatic.com/images?q=tbn:ANd9GcQkmOL9jCPAhzxBD5LZLJ1c7FF_rbsQU2ubC2ed6wgja9awrtLdeTfPrr9f"/>
          <p:cNvPicPr>
            <a:picLocks noChangeAspect="1" noChangeArrowheads="1"/>
          </p:cNvPicPr>
          <p:nvPr/>
        </p:nvPicPr>
        <p:blipFill>
          <a:blip r:embed="rId3" cstate="print"/>
          <a:srcRect/>
          <a:stretch>
            <a:fillRect/>
          </a:stretch>
        </p:blipFill>
        <p:spPr bwMode="auto">
          <a:xfrm>
            <a:off x="685800" y="1828800"/>
            <a:ext cx="1733550" cy="1304926"/>
          </a:xfrm>
          <a:prstGeom prst="rect">
            <a:avLst/>
          </a:prstGeom>
          <a:noFill/>
        </p:spPr>
      </p:pic>
      <p:sp>
        <p:nvSpPr>
          <p:cNvPr id="9" name="مربع نص 8"/>
          <p:cNvSpPr txBox="1"/>
          <p:nvPr/>
        </p:nvSpPr>
        <p:spPr>
          <a:xfrm>
            <a:off x="2743200" y="1295400"/>
            <a:ext cx="5181600" cy="2677656"/>
          </a:xfrm>
          <a:prstGeom prst="rect">
            <a:avLst/>
          </a:prstGeom>
          <a:noFill/>
        </p:spPr>
        <p:txBody>
          <a:bodyPr wrap="square" rtlCol="1">
            <a:spAutoFit/>
          </a:bodyPr>
          <a:lstStyle/>
          <a:p>
            <a:r>
              <a:rPr lang="ar-SA" sz="2800" dirty="0" smtClean="0">
                <a:solidFill>
                  <a:srgbClr val="7030A0"/>
                </a:solidFill>
              </a:rPr>
              <a:t>بعد ما كنت تصنع تجهيزات رياضية أصبحت شركة </a:t>
            </a:r>
            <a:r>
              <a:rPr lang="fr-FR" sz="2800" dirty="0" smtClean="0">
                <a:solidFill>
                  <a:srgbClr val="7030A0"/>
                </a:solidFill>
              </a:rPr>
              <a:t>Adidas </a:t>
            </a:r>
            <a:r>
              <a:rPr lang="ar-SA" sz="2800" dirty="0" smtClean="0">
                <a:solidFill>
                  <a:srgbClr val="7030A0"/>
                </a:solidFill>
              </a:rPr>
              <a:t>  تقوم بتوزيع منتجاتها عبر عدد من المحلات المنتشرة في العالم (في 2006، مثلا كان للشركة 2500 محلا في الصين فقط )، كما أنها تبيع عبر موقعها على انترنت </a:t>
            </a:r>
            <a:endParaRPr lang="ar-SA" sz="2800" dirty="0">
              <a:solidFill>
                <a:srgbClr val="7030A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مربع نص 6"/>
          <p:cNvSpPr txBox="1">
            <a:spLocks noChangeArrowheads="1"/>
          </p:cNvSpPr>
          <p:nvPr/>
        </p:nvSpPr>
        <p:spPr bwMode="auto">
          <a:xfrm>
            <a:off x="1295400" y="3657600"/>
            <a:ext cx="7383164" cy="830997"/>
          </a:xfrm>
          <a:prstGeom prst="rect">
            <a:avLst/>
          </a:prstGeom>
          <a:noFill/>
          <a:ln w="9525">
            <a:noFill/>
            <a:miter lim="800000"/>
            <a:headEnd/>
            <a:tailEnd/>
          </a:ln>
        </p:spPr>
        <p:txBody>
          <a:bodyPr wrap="square">
            <a:spAutoFit/>
          </a:bodyPr>
          <a:lstStyle/>
          <a:p>
            <a:r>
              <a:rPr lang="ar-SA" sz="2400" b="1" dirty="0">
                <a:latin typeface="Calibri" pitchFamily="34" charset="0"/>
              </a:rPr>
              <a:t>التنوع الجانبي </a:t>
            </a:r>
            <a:r>
              <a:rPr lang="ar-SA" sz="2400" dirty="0">
                <a:latin typeface="Calibri" pitchFamily="34" charset="0"/>
              </a:rPr>
              <a:t>: التوسع خارج مجال الصناعة المحدد من أجل استغلال المواد</a:t>
            </a:r>
          </a:p>
        </p:txBody>
      </p:sp>
      <p:sp>
        <p:nvSpPr>
          <p:cNvPr id="24" name="مربع نص 23"/>
          <p:cNvSpPr txBox="1"/>
          <p:nvPr/>
        </p:nvSpPr>
        <p:spPr>
          <a:xfrm>
            <a:off x="2743200" y="1371600"/>
            <a:ext cx="5181600" cy="523220"/>
          </a:xfrm>
          <a:prstGeom prst="rect">
            <a:avLst/>
          </a:prstGeom>
          <a:noFill/>
        </p:spPr>
        <p:txBody>
          <a:bodyPr wrap="square" rtlCol="1">
            <a:spAutoFit/>
          </a:bodyPr>
          <a:lstStyle/>
          <a:p>
            <a:r>
              <a:rPr lang="ar-SA" sz="2800" dirty="0" smtClean="0"/>
              <a:t>مثال ثاني في التنوع العمودي إلى الأمام</a:t>
            </a:r>
            <a:endParaRPr lang="ar-SA" sz="2800" dirty="0"/>
          </a:p>
        </p:txBody>
      </p:sp>
      <p:sp>
        <p:nvSpPr>
          <p:cNvPr id="25" name="مربع نص 24"/>
          <p:cNvSpPr txBox="1"/>
          <p:nvPr/>
        </p:nvSpPr>
        <p:spPr>
          <a:xfrm>
            <a:off x="2438400" y="2057400"/>
            <a:ext cx="5181600" cy="954107"/>
          </a:xfrm>
          <a:prstGeom prst="rect">
            <a:avLst/>
          </a:prstGeom>
          <a:noFill/>
        </p:spPr>
        <p:txBody>
          <a:bodyPr wrap="square" rtlCol="1">
            <a:spAutoFit/>
          </a:bodyPr>
          <a:lstStyle/>
          <a:p>
            <a:r>
              <a:rPr lang="ar-SA" sz="2800" b="1" dirty="0" smtClean="0">
                <a:solidFill>
                  <a:srgbClr val="7030A0"/>
                </a:solidFill>
              </a:rPr>
              <a:t>مؤسسة منتجة للحليب تتوسع بمد مساحة نشاطها إلى إنتاج القوارير من البلاستيك</a:t>
            </a:r>
            <a:endParaRPr lang="ar-SA" sz="2800" b="1" dirty="0">
              <a:solidFill>
                <a:srgbClr val="7030A0"/>
              </a:solidFill>
            </a:endParaRPr>
          </a:p>
        </p:txBody>
      </p:sp>
    </p:spTree>
    <p:extLst>
      <p:ext uri="{BB962C8B-B14F-4D97-AF65-F5344CB8AC3E}">
        <p14:creationId xmlns="" xmlns:p14="http://schemas.microsoft.com/office/powerpoint/2010/main" val="309740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in)">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22</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 xmlns:p14="http://schemas.microsoft.com/office/powerpoint/2010/main" val="20917864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866</Words>
  <Application>Microsoft Office PowerPoint</Application>
  <PresentationFormat>A4 Paper (210x297 mm)‎</PresentationFormat>
  <Paragraphs>152</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مع تمنياتي للجميع بالنجاح والتوفيق</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140</cp:revision>
  <dcterms:created xsi:type="dcterms:W3CDTF">2009-10-14T19:14:34Z</dcterms:created>
  <dcterms:modified xsi:type="dcterms:W3CDTF">2011-03-12T10:47:50Z</dcterms:modified>
</cp:coreProperties>
</file>