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56" r:id="rId3"/>
    <p:sldId id="259" r:id="rId4"/>
    <p:sldId id="301" r:id="rId5"/>
    <p:sldId id="302" r:id="rId6"/>
    <p:sldId id="303" r:id="rId7"/>
    <p:sldId id="316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7" r:id="rId19"/>
    <p:sldId id="314" r:id="rId20"/>
    <p:sldId id="318" r:id="rId21"/>
    <p:sldId id="315" r:id="rId22"/>
    <p:sldId id="299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>
        <p:scale>
          <a:sx n="68" d="100"/>
          <a:sy n="68" d="100"/>
        </p:scale>
        <p:origin x="-330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>
                <a:solidFill>
                  <a:srgbClr val="7030A0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b="1" dirty="0" smtClean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ar-SA" b="1" spc="-150" dirty="0" smtClean="0">
                <a:solidFill>
                  <a:srgbClr val="7030A0"/>
                </a:solidFill>
                <a:latin typeface="ae_AlMateen" pitchFamily="2" charset="-78"/>
                <a:cs typeface="ae_AlMateen" pitchFamily="2" charset="-78"/>
              </a:rPr>
              <a:t>الرابعة</a:t>
            </a:r>
            <a:endParaRPr lang="en-US" b="1" spc="-150" dirty="0">
              <a:solidFill>
                <a:srgbClr val="7030A0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hangingPunct="1"/>
            <a:r>
              <a:rPr lang="fr-FR" sz="3600" b="1" dirty="0" smtClean="0">
                <a:solidFill>
                  <a:srgbClr val="7030A0"/>
                </a:solidFill>
              </a:rPr>
              <a:t> </a:t>
            </a:r>
            <a:r>
              <a:rPr lang="ar-SA" sz="3600" b="1" dirty="0" smtClean="0">
                <a:solidFill>
                  <a:srgbClr val="7030A0"/>
                </a:solidFill>
              </a:rPr>
              <a:t> المنتج والمنتج الجديد (2)</a:t>
            </a:r>
            <a:endParaRPr lang="ar-SA" sz="3600" b="1" dirty="0" smtClean="0">
              <a:solidFill>
                <a:srgbClr val="7030A0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TN" sz="4000" b="1" dirty="0" smtClean="0"/>
              <a:t>إدارة </a:t>
            </a:r>
            <a:r>
              <a:rPr lang="ar-SA" sz="4000" b="1" dirty="0" smtClean="0"/>
              <a:t>العمليات</a:t>
            </a:r>
            <a:endParaRPr lang="en-US" sz="4000" dirty="0" smtClean="0"/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2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7"/>
          <p:cNvSpPr txBox="1"/>
          <p:nvPr/>
        </p:nvSpPr>
        <p:spPr>
          <a:xfrm>
            <a:off x="5334000" y="990600"/>
            <a:ext cx="304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محتوى الحصة </a:t>
            </a:r>
            <a:endParaRPr lang="ar-SA" sz="24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3429000" y="1828800"/>
            <a:ext cx="3962400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dirty="0" smtClean="0"/>
              <a:t>أساليب تطوير المنتجات</a:t>
            </a:r>
            <a:endParaRPr lang="en-US" sz="24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dirty="0" smtClean="0"/>
              <a:t>دورة حياة المنتج</a:t>
            </a:r>
            <a:endParaRPr lang="en-US" sz="24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dirty="0" smtClean="0"/>
              <a:t>دورة حياة الخدمة</a:t>
            </a:r>
            <a:endParaRPr lang="en-US" sz="24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dirty="0" smtClean="0"/>
              <a:t>العلاقة بين المنتج والتشغيل</a:t>
            </a:r>
            <a:endParaRPr lang="en-US" sz="24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dirty="0" smtClean="0"/>
              <a:t>المنتج ومنحنى التعلم</a:t>
            </a:r>
            <a:endParaRPr lang="en-US" sz="24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dirty="0" smtClean="0"/>
              <a:t>التجربة اليابانية في مجال المنتج</a:t>
            </a:r>
            <a:endParaRPr lang="en-US" sz="2400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2590800" y="4648200"/>
            <a:ext cx="4953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المراجعة : الكتاب المقرر ص.355 - 396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>
            <a:spLocks noChangeArrowheads="1"/>
          </p:cNvSpPr>
          <p:nvPr/>
        </p:nvSpPr>
        <p:spPr bwMode="auto">
          <a:xfrm>
            <a:off x="2819400" y="0"/>
            <a:ext cx="50006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600" dirty="0" smtClean="0">
                <a:latin typeface="Calibri" pitchFamily="34" charset="0"/>
              </a:rPr>
              <a:t>5- </a:t>
            </a:r>
            <a:r>
              <a:rPr lang="ar-SA" sz="3600" dirty="0">
                <a:latin typeface="Calibri" pitchFamily="34" charset="0"/>
              </a:rPr>
              <a:t>أساليب تطوير المنتجات</a:t>
            </a:r>
          </a:p>
        </p:txBody>
      </p:sp>
      <p:sp>
        <p:nvSpPr>
          <p:cNvPr id="3" name="مربع نص 1"/>
          <p:cNvSpPr txBox="1">
            <a:spLocks noChangeArrowheads="1"/>
          </p:cNvSpPr>
          <p:nvPr/>
        </p:nvSpPr>
        <p:spPr bwMode="auto">
          <a:xfrm>
            <a:off x="3505200" y="1371600"/>
            <a:ext cx="54292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>
                <a:latin typeface="Calibri" pitchFamily="34" charset="0"/>
              </a:rPr>
              <a:t>توجد أساليب كثيرة لتطوير المنتجات</a:t>
            </a:r>
          </a:p>
        </p:txBody>
      </p:sp>
      <p:sp>
        <p:nvSpPr>
          <p:cNvPr id="4" name="مربع نص 1"/>
          <p:cNvSpPr txBox="1">
            <a:spLocks noChangeArrowheads="1"/>
          </p:cNvSpPr>
          <p:nvPr/>
        </p:nvSpPr>
        <p:spPr bwMode="auto">
          <a:xfrm>
            <a:off x="3200400" y="2057400"/>
            <a:ext cx="58578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>
                <a:latin typeface="Calibri" pitchFamily="34" charset="0"/>
              </a:rPr>
              <a:t>ليست كل الأساليب فعالة بنفس الدرجة</a:t>
            </a:r>
          </a:p>
        </p:txBody>
      </p:sp>
      <p:sp>
        <p:nvSpPr>
          <p:cNvPr id="5" name="مربع نص 1"/>
          <p:cNvSpPr txBox="1">
            <a:spLocks noChangeArrowheads="1"/>
          </p:cNvSpPr>
          <p:nvPr/>
        </p:nvSpPr>
        <p:spPr bwMode="auto">
          <a:xfrm>
            <a:off x="-228600" y="685800"/>
            <a:ext cx="9296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 smtClean="0">
                <a:latin typeface="Calibri" pitchFamily="34" charset="0"/>
              </a:rPr>
              <a:t>نسبة </a:t>
            </a:r>
            <a:r>
              <a:rPr lang="ar-SA" sz="2800" dirty="0">
                <a:latin typeface="Calibri" pitchFamily="34" charset="0"/>
              </a:rPr>
              <a:t>المنتجات التي تنجح فعلا في السوق ضئيلة جدا مقارنة بما يطرح من أفكار</a:t>
            </a:r>
          </a:p>
        </p:txBody>
      </p:sp>
      <p:sp>
        <p:nvSpPr>
          <p:cNvPr id="6" name="مربع نص 1"/>
          <p:cNvSpPr txBox="1">
            <a:spLocks noChangeArrowheads="1"/>
          </p:cNvSpPr>
          <p:nvPr/>
        </p:nvSpPr>
        <p:spPr bwMode="auto">
          <a:xfrm>
            <a:off x="5033317" y="2895600"/>
            <a:ext cx="3958283" cy="4619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400" dirty="0">
                <a:solidFill>
                  <a:schemeClr val="bg1"/>
                </a:solidFill>
                <a:latin typeface="Calibri" pitchFamily="34" charset="0"/>
              </a:rPr>
              <a:t>الطريقة البديهية </a:t>
            </a:r>
            <a:r>
              <a:rPr lang="fr-FR" sz="2400" dirty="0">
                <a:solidFill>
                  <a:schemeClr val="bg1"/>
                </a:solidFill>
                <a:latin typeface="Calibri" pitchFamily="34" charset="0"/>
              </a:rPr>
              <a:t>Intuitive </a:t>
            </a:r>
            <a:r>
              <a:rPr lang="fr-FR" sz="2400" dirty="0" err="1">
                <a:solidFill>
                  <a:schemeClr val="bg1"/>
                </a:solidFill>
                <a:latin typeface="Calibri" pitchFamily="34" charset="0"/>
              </a:rPr>
              <a:t>method</a:t>
            </a:r>
            <a:endParaRPr lang="ar-SA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" name="مربع نص 1"/>
          <p:cNvSpPr txBox="1">
            <a:spLocks noChangeArrowheads="1"/>
          </p:cNvSpPr>
          <p:nvPr/>
        </p:nvSpPr>
        <p:spPr bwMode="auto">
          <a:xfrm>
            <a:off x="6477000" y="3810000"/>
            <a:ext cx="24288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>
                <a:latin typeface="Calibri" pitchFamily="34" charset="0"/>
              </a:rPr>
              <a:t>طريقة تجريبية </a:t>
            </a:r>
          </a:p>
        </p:txBody>
      </p:sp>
      <p:sp>
        <p:nvSpPr>
          <p:cNvPr id="8" name="مربع نص 1"/>
          <p:cNvSpPr txBox="1">
            <a:spLocks noChangeArrowheads="1"/>
          </p:cNvSpPr>
          <p:nvPr/>
        </p:nvSpPr>
        <p:spPr bwMode="auto">
          <a:xfrm>
            <a:off x="1219200" y="4572000"/>
            <a:ext cx="77724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>
                <a:latin typeface="Calibri" pitchFamily="34" charset="0"/>
              </a:rPr>
              <a:t>تعتمد على المصادر الداخلية (الأفكار الداخلية للباحثين والعاملين) والمصادر الخارجية (براءات الاختراع وتراخيص، دوريات، مؤتمرات، أفكار من الخارج كأفكار الموزعين، شكاوي الزبائن ...)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>
            <a:spLocks noChangeArrowheads="1"/>
          </p:cNvSpPr>
          <p:nvPr/>
        </p:nvSpPr>
        <p:spPr bwMode="auto">
          <a:xfrm>
            <a:off x="3005137" y="0"/>
            <a:ext cx="6143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latin typeface="Calibri" pitchFamily="34" charset="0"/>
              </a:rPr>
              <a:t>خطوات هذه الطريقة  </a:t>
            </a:r>
          </a:p>
        </p:txBody>
      </p:sp>
      <p:sp>
        <p:nvSpPr>
          <p:cNvPr id="3" name="مربع نص 2"/>
          <p:cNvSpPr txBox="1">
            <a:spLocks noChangeArrowheads="1"/>
          </p:cNvSpPr>
          <p:nvPr/>
        </p:nvSpPr>
        <p:spPr bwMode="auto">
          <a:xfrm>
            <a:off x="6862762" y="785813"/>
            <a:ext cx="23574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1-توليد الأفكار</a:t>
            </a:r>
          </a:p>
        </p:txBody>
      </p:sp>
      <p:sp>
        <p:nvSpPr>
          <p:cNvPr id="4" name="مربع نص 3"/>
          <p:cNvSpPr txBox="1">
            <a:spLocks noChangeArrowheads="1"/>
          </p:cNvSpPr>
          <p:nvPr/>
        </p:nvSpPr>
        <p:spPr bwMode="auto">
          <a:xfrm>
            <a:off x="6862762" y="1285875"/>
            <a:ext cx="23574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latin typeface="Calibri" pitchFamily="34" charset="0"/>
              </a:rPr>
              <a:t>2-الغربلة</a:t>
            </a: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6862762" y="1785938"/>
            <a:ext cx="23574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latin typeface="Calibri" pitchFamily="34" charset="0"/>
              </a:rPr>
              <a:t>3-التحليل</a:t>
            </a:r>
          </a:p>
        </p:txBody>
      </p:sp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6862762" y="2286000"/>
            <a:ext cx="23574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latin typeface="Calibri" pitchFamily="34" charset="0"/>
              </a:rPr>
              <a:t>4-تطوير النموذج</a:t>
            </a:r>
          </a:p>
        </p:txBody>
      </p:sp>
      <p:sp>
        <p:nvSpPr>
          <p:cNvPr id="7" name="مربع نص 6"/>
          <p:cNvSpPr txBox="1">
            <a:spLocks noChangeArrowheads="1"/>
          </p:cNvSpPr>
          <p:nvPr/>
        </p:nvSpPr>
        <p:spPr bwMode="auto">
          <a:xfrm>
            <a:off x="6862762" y="2786063"/>
            <a:ext cx="23574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latin typeface="Calibri" pitchFamily="34" charset="0"/>
              </a:rPr>
              <a:t>5-اختيار السوق</a:t>
            </a:r>
          </a:p>
        </p:txBody>
      </p:sp>
      <p:sp>
        <p:nvSpPr>
          <p:cNvPr id="8" name="مربع نص 7"/>
          <p:cNvSpPr txBox="1">
            <a:spLocks noChangeArrowheads="1"/>
          </p:cNvSpPr>
          <p:nvPr/>
        </p:nvSpPr>
        <p:spPr bwMode="auto">
          <a:xfrm>
            <a:off x="6862762" y="3357563"/>
            <a:ext cx="23574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latin typeface="Calibri" pitchFamily="34" charset="0"/>
              </a:rPr>
              <a:t>6-السوق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6367462" y="928688"/>
            <a:ext cx="928688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dirty="0">
                <a:solidFill>
                  <a:schemeClr val="tx1"/>
                </a:solidFill>
              </a:rPr>
              <a:t>توليد أفكار</a:t>
            </a:r>
          </a:p>
        </p:txBody>
      </p:sp>
      <p:sp>
        <p:nvSpPr>
          <p:cNvPr id="10" name="شكل بيضاوي 9"/>
          <p:cNvSpPr/>
          <p:nvPr/>
        </p:nvSpPr>
        <p:spPr>
          <a:xfrm>
            <a:off x="6324600" y="1898650"/>
            <a:ext cx="1000125" cy="7143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dirty="0">
                <a:solidFill>
                  <a:schemeClr val="tx1"/>
                </a:solidFill>
              </a:rPr>
              <a:t>الغربلة</a:t>
            </a:r>
          </a:p>
        </p:txBody>
      </p:sp>
      <p:cxnSp>
        <p:nvCxnSpPr>
          <p:cNvPr id="11" name="رابط كسهم مستقيم 13"/>
          <p:cNvCxnSpPr>
            <a:stCxn id="9" idx="2"/>
            <a:endCxn id="10" idx="0"/>
          </p:cNvCxnSpPr>
          <p:nvPr/>
        </p:nvCxnSpPr>
        <p:spPr>
          <a:xfrm rot="5400000">
            <a:off x="6592887" y="1660525"/>
            <a:ext cx="469900" cy="63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رابط كسهم مستقيم 15"/>
          <p:cNvCxnSpPr>
            <a:stCxn id="10" idx="4"/>
            <a:endCxn id="14" idx="0"/>
          </p:cNvCxnSpPr>
          <p:nvPr/>
        </p:nvCxnSpPr>
        <p:spPr>
          <a:xfrm rot="16200000" flipH="1">
            <a:off x="6635750" y="2801937"/>
            <a:ext cx="387350" cy="95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مستطيل 17"/>
          <p:cNvSpPr/>
          <p:nvPr/>
        </p:nvSpPr>
        <p:spPr>
          <a:xfrm>
            <a:off x="6319837" y="3143250"/>
            <a:ext cx="1042988" cy="6429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dirty="0">
                <a:solidFill>
                  <a:schemeClr val="tx1"/>
                </a:solidFill>
              </a:rPr>
              <a:t>أفكار مرفوضة</a:t>
            </a:r>
          </a:p>
          <a:p>
            <a:pPr algn="ctr">
              <a:defRPr/>
            </a:pP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" name="شكل بيضاوي 11"/>
          <p:cNvSpPr/>
          <p:nvPr/>
        </p:nvSpPr>
        <p:spPr>
          <a:xfrm>
            <a:off x="6305550" y="3000375"/>
            <a:ext cx="1057275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5" name="مستطيل 19"/>
          <p:cNvSpPr/>
          <p:nvPr/>
        </p:nvSpPr>
        <p:spPr>
          <a:xfrm>
            <a:off x="5035550" y="2000250"/>
            <a:ext cx="928687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dirty="0">
                <a:solidFill>
                  <a:schemeClr val="tx1"/>
                </a:solidFill>
              </a:rPr>
              <a:t>تحليل الأعمال</a:t>
            </a:r>
          </a:p>
        </p:txBody>
      </p:sp>
      <p:sp>
        <p:nvSpPr>
          <p:cNvPr id="16" name="مستطيل 20"/>
          <p:cNvSpPr/>
          <p:nvPr/>
        </p:nvSpPr>
        <p:spPr>
          <a:xfrm>
            <a:off x="3648075" y="2973388"/>
            <a:ext cx="928687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dirty="0">
                <a:solidFill>
                  <a:schemeClr val="tx1"/>
                </a:solidFill>
              </a:rPr>
              <a:t>التطوير</a:t>
            </a:r>
          </a:p>
        </p:txBody>
      </p:sp>
      <p:sp>
        <p:nvSpPr>
          <p:cNvPr id="17" name="مستطيل 21"/>
          <p:cNvSpPr/>
          <p:nvPr/>
        </p:nvSpPr>
        <p:spPr>
          <a:xfrm>
            <a:off x="2290762" y="3929063"/>
            <a:ext cx="928688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dirty="0">
                <a:solidFill>
                  <a:schemeClr val="tx1"/>
                </a:solidFill>
              </a:rPr>
              <a:t>اختيار السوق</a:t>
            </a:r>
          </a:p>
        </p:txBody>
      </p:sp>
      <p:sp>
        <p:nvSpPr>
          <p:cNvPr id="18" name="مستطيل 22"/>
          <p:cNvSpPr/>
          <p:nvPr/>
        </p:nvSpPr>
        <p:spPr>
          <a:xfrm>
            <a:off x="862012" y="4830763"/>
            <a:ext cx="928688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dirty="0">
                <a:solidFill>
                  <a:schemeClr val="tx1"/>
                </a:solidFill>
              </a:rPr>
              <a:t>السوق</a:t>
            </a:r>
          </a:p>
        </p:txBody>
      </p:sp>
      <p:sp>
        <p:nvSpPr>
          <p:cNvPr id="19" name="معين 23"/>
          <p:cNvSpPr/>
          <p:nvPr/>
        </p:nvSpPr>
        <p:spPr>
          <a:xfrm>
            <a:off x="4791075" y="2857500"/>
            <a:ext cx="1428750" cy="714375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1200" dirty="0">
                <a:solidFill>
                  <a:schemeClr val="tx1"/>
                </a:solidFill>
              </a:rPr>
              <a:t>الاستمرار؟</a:t>
            </a:r>
          </a:p>
        </p:txBody>
      </p:sp>
      <p:sp>
        <p:nvSpPr>
          <p:cNvPr id="20" name="مخطط انسيابي: دمج 19"/>
          <p:cNvSpPr/>
          <p:nvPr/>
        </p:nvSpPr>
        <p:spPr>
          <a:xfrm>
            <a:off x="4943475" y="4071938"/>
            <a:ext cx="1143000" cy="642937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dirty="0">
                <a:solidFill>
                  <a:schemeClr val="tx1"/>
                </a:solidFill>
              </a:rPr>
              <a:t>نهاية</a:t>
            </a:r>
          </a:p>
        </p:txBody>
      </p:sp>
      <p:sp>
        <p:nvSpPr>
          <p:cNvPr id="21" name="معين 20"/>
          <p:cNvSpPr/>
          <p:nvPr/>
        </p:nvSpPr>
        <p:spPr>
          <a:xfrm>
            <a:off x="3433762" y="3830638"/>
            <a:ext cx="1428750" cy="714375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1200" dirty="0">
                <a:solidFill>
                  <a:schemeClr val="tx1"/>
                </a:solidFill>
              </a:rPr>
              <a:t>الاستمرار؟</a:t>
            </a:r>
          </a:p>
        </p:txBody>
      </p:sp>
      <p:sp>
        <p:nvSpPr>
          <p:cNvPr id="22" name="مخطط انسيابي: دمج 21"/>
          <p:cNvSpPr/>
          <p:nvPr/>
        </p:nvSpPr>
        <p:spPr>
          <a:xfrm>
            <a:off x="3576637" y="5143500"/>
            <a:ext cx="1143000" cy="642938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dirty="0">
                <a:solidFill>
                  <a:schemeClr val="tx1"/>
                </a:solidFill>
              </a:rPr>
              <a:t>نهاية</a:t>
            </a:r>
          </a:p>
        </p:txBody>
      </p:sp>
      <p:sp>
        <p:nvSpPr>
          <p:cNvPr id="23" name="معين 22"/>
          <p:cNvSpPr/>
          <p:nvPr/>
        </p:nvSpPr>
        <p:spPr>
          <a:xfrm>
            <a:off x="2076450" y="4714875"/>
            <a:ext cx="1428750" cy="714375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1200" dirty="0">
                <a:solidFill>
                  <a:schemeClr val="tx1"/>
                </a:solidFill>
              </a:rPr>
              <a:t>الاستمرار؟</a:t>
            </a:r>
          </a:p>
        </p:txBody>
      </p:sp>
      <p:sp>
        <p:nvSpPr>
          <p:cNvPr id="24" name="مخطط انسيابي: دمج 23"/>
          <p:cNvSpPr/>
          <p:nvPr/>
        </p:nvSpPr>
        <p:spPr>
          <a:xfrm>
            <a:off x="2219325" y="5786438"/>
            <a:ext cx="1143000" cy="642937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dirty="0">
                <a:solidFill>
                  <a:schemeClr val="tx1"/>
                </a:solidFill>
              </a:rPr>
              <a:t>نهاية</a:t>
            </a:r>
          </a:p>
        </p:txBody>
      </p:sp>
      <p:cxnSp>
        <p:nvCxnSpPr>
          <p:cNvPr id="25" name="رابط كسهم مستقيم 31"/>
          <p:cNvCxnSpPr>
            <a:stCxn id="15" idx="2"/>
            <a:endCxn id="19" idx="0"/>
          </p:cNvCxnSpPr>
          <p:nvPr/>
        </p:nvCxnSpPr>
        <p:spPr>
          <a:xfrm rot="16200000" flipH="1">
            <a:off x="5323681" y="2675732"/>
            <a:ext cx="357187" cy="63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رابط كسهم مستقيم 33"/>
          <p:cNvCxnSpPr>
            <a:stCxn id="19" idx="2"/>
            <a:endCxn id="20" idx="0"/>
          </p:cNvCxnSpPr>
          <p:nvPr/>
        </p:nvCxnSpPr>
        <p:spPr>
          <a:xfrm rot="16200000" flipH="1">
            <a:off x="5260181" y="3817144"/>
            <a:ext cx="500063" cy="95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رابط كسهم مستقيم 35"/>
          <p:cNvCxnSpPr>
            <a:stCxn id="19" idx="1"/>
            <a:endCxn id="16" idx="3"/>
          </p:cNvCxnSpPr>
          <p:nvPr/>
        </p:nvCxnSpPr>
        <p:spPr>
          <a:xfrm rot="10800000" flipV="1">
            <a:off x="4576762" y="3214688"/>
            <a:ext cx="214313" cy="79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رابط كسهم مستقيم 37"/>
          <p:cNvCxnSpPr>
            <a:stCxn id="16" idx="2"/>
            <a:endCxn id="21" idx="0"/>
          </p:cNvCxnSpPr>
          <p:nvPr/>
        </p:nvCxnSpPr>
        <p:spPr>
          <a:xfrm rot="16200000" flipH="1">
            <a:off x="3951287" y="3633788"/>
            <a:ext cx="357188" cy="365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رابط كسهم مستقيم 39"/>
          <p:cNvCxnSpPr>
            <a:stCxn id="21" idx="2"/>
            <a:endCxn id="22" idx="0"/>
          </p:cNvCxnSpPr>
          <p:nvPr/>
        </p:nvCxnSpPr>
        <p:spPr>
          <a:xfrm rot="16200000" flipH="1">
            <a:off x="3848893" y="4844257"/>
            <a:ext cx="59848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رابط كسهم مستقيم 41"/>
          <p:cNvCxnSpPr>
            <a:stCxn id="21" idx="1"/>
            <a:endCxn id="17" idx="3"/>
          </p:cNvCxnSpPr>
          <p:nvPr/>
        </p:nvCxnSpPr>
        <p:spPr>
          <a:xfrm rot="10800000">
            <a:off x="3219450" y="4179888"/>
            <a:ext cx="214312" cy="79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رابط كسهم مستقيم 44"/>
          <p:cNvCxnSpPr>
            <a:stCxn id="17" idx="2"/>
            <a:endCxn id="23" idx="0"/>
          </p:cNvCxnSpPr>
          <p:nvPr/>
        </p:nvCxnSpPr>
        <p:spPr>
          <a:xfrm rot="16200000" flipH="1">
            <a:off x="2629694" y="4553743"/>
            <a:ext cx="285750" cy="365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رابط كسهم مستقيم 46"/>
          <p:cNvCxnSpPr>
            <a:stCxn id="23" idx="2"/>
            <a:endCxn id="24" idx="0"/>
          </p:cNvCxnSpPr>
          <p:nvPr/>
        </p:nvCxnSpPr>
        <p:spPr>
          <a:xfrm rot="16200000" flipH="1">
            <a:off x="2612231" y="5607844"/>
            <a:ext cx="35718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رابط كسهم مستقيم 48"/>
          <p:cNvCxnSpPr>
            <a:stCxn id="23" idx="1"/>
            <a:endCxn id="18" idx="3"/>
          </p:cNvCxnSpPr>
          <p:nvPr/>
        </p:nvCxnSpPr>
        <p:spPr>
          <a:xfrm rot="10800000" flipV="1">
            <a:off x="1790700" y="5072063"/>
            <a:ext cx="285750" cy="79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رابط كسهم مستقيم 55"/>
          <p:cNvCxnSpPr>
            <a:stCxn id="10" idx="2"/>
            <a:endCxn id="15" idx="3"/>
          </p:cNvCxnSpPr>
          <p:nvPr/>
        </p:nvCxnSpPr>
        <p:spPr>
          <a:xfrm rot="10800000">
            <a:off x="5964237" y="2251075"/>
            <a:ext cx="360363" cy="47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>
            <a:spLocks noChangeArrowheads="1"/>
          </p:cNvSpPr>
          <p:nvPr/>
        </p:nvSpPr>
        <p:spPr bwMode="auto">
          <a:xfrm>
            <a:off x="3124200" y="319088"/>
            <a:ext cx="5382344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800">
                <a:solidFill>
                  <a:schemeClr val="bg1"/>
                </a:solidFill>
                <a:latin typeface="Calibri" pitchFamily="34" charset="0"/>
              </a:rPr>
              <a:t>فريق المغامرة </a:t>
            </a:r>
            <a:r>
              <a:rPr lang="fr-FR" sz="2800">
                <a:solidFill>
                  <a:schemeClr val="bg1"/>
                </a:solidFill>
                <a:latin typeface="Calibri" pitchFamily="34" charset="0"/>
              </a:rPr>
              <a:t>(Venture team)</a:t>
            </a:r>
            <a:endParaRPr lang="ar-SA" sz="28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مربع نص 2"/>
          <p:cNvSpPr txBox="1">
            <a:spLocks noChangeArrowheads="1"/>
          </p:cNvSpPr>
          <p:nvPr/>
        </p:nvSpPr>
        <p:spPr bwMode="auto">
          <a:xfrm>
            <a:off x="914400" y="912465"/>
            <a:ext cx="669520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ظهر هذا الأسلوب مع مطلع السبعينيات وانتشر بسرعة</a:t>
            </a:r>
          </a:p>
        </p:txBody>
      </p:sp>
      <p:sp>
        <p:nvSpPr>
          <p:cNvPr id="4" name="مربع نص 3"/>
          <p:cNvSpPr txBox="1">
            <a:spLocks noChangeArrowheads="1"/>
          </p:cNvSpPr>
          <p:nvPr/>
        </p:nvSpPr>
        <p:spPr bwMode="auto">
          <a:xfrm>
            <a:off x="0" y="1905000"/>
            <a:ext cx="77152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/>
              <a:t>يعتمد على إدارة المنتج الجديد (من الفكرة حتى التسويق بالإنتاج الكامل) من طرف فريق  </a:t>
            </a: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0" y="3124200"/>
            <a:ext cx="77152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/>
              <a:t>يكون الفريق متعدد التخصصات ومستقل في عمله عن بقية المؤسسة</a:t>
            </a:r>
          </a:p>
        </p:txBody>
      </p:sp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0" y="4419600"/>
            <a:ext cx="77152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/>
              <a:t>هدف هذا الأسلوب: الإسراع وتفادي مشاكل البيروقراطية والإجراءات لأن الفريق له علاقة بالإدارة العليا مباشرة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>
            <a:spLocks noChangeArrowheads="1"/>
          </p:cNvSpPr>
          <p:nvPr/>
        </p:nvSpPr>
        <p:spPr bwMode="auto">
          <a:xfrm>
            <a:off x="3200400" y="609600"/>
            <a:ext cx="5382344" cy="584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200" dirty="0">
                <a:solidFill>
                  <a:schemeClr val="bg1"/>
                </a:solidFill>
                <a:latin typeface="Calibri" pitchFamily="34" charset="0"/>
              </a:rPr>
              <a:t>دورة الابتكار </a:t>
            </a:r>
            <a:r>
              <a:rPr lang="fr-FR" sz="3200" dirty="0">
                <a:solidFill>
                  <a:schemeClr val="bg1"/>
                </a:solidFill>
                <a:latin typeface="Calibri" pitchFamily="34" charset="0"/>
              </a:rPr>
              <a:t>(Innovation Cycle)</a:t>
            </a:r>
            <a:endParaRPr lang="ar-SA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مربع نص 2"/>
          <p:cNvSpPr txBox="1">
            <a:spLocks noChangeArrowheads="1"/>
          </p:cNvSpPr>
          <p:nvPr/>
        </p:nvSpPr>
        <p:spPr bwMode="auto">
          <a:xfrm>
            <a:off x="1371600" y="1752600"/>
            <a:ext cx="59420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/>
              <a:t>أسلوب علمي يتماشى أكثر مع التطورات الحالية </a:t>
            </a:r>
          </a:p>
        </p:txBody>
      </p:sp>
      <p:sp>
        <p:nvSpPr>
          <p:cNvPr id="4" name="مربع نص 3"/>
          <p:cNvSpPr txBox="1">
            <a:spLocks noChangeArrowheads="1"/>
          </p:cNvSpPr>
          <p:nvPr/>
        </p:nvSpPr>
        <p:spPr bwMode="auto">
          <a:xfrm>
            <a:off x="990600" y="2667000"/>
            <a:ext cx="63230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تتبناه خاصة المؤسسات الكبرى نظرا لارتفاع التكاليف </a:t>
            </a: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6096000" y="3733800"/>
            <a:ext cx="32146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 dirty="0"/>
              <a:t>مراحل دورة الابتكار:</a:t>
            </a:r>
          </a:p>
        </p:txBody>
      </p:sp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6934200" y="4419600"/>
            <a:ext cx="25907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1- البحث الأساسي: </a:t>
            </a:r>
          </a:p>
        </p:txBody>
      </p:sp>
      <p:sp>
        <p:nvSpPr>
          <p:cNvPr id="7" name="مربع نص 2"/>
          <p:cNvSpPr txBox="1">
            <a:spLocks noChangeArrowheads="1"/>
          </p:cNvSpPr>
          <p:nvPr/>
        </p:nvSpPr>
        <p:spPr bwMode="auto">
          <a:xfrm>
            <a:off x="762000" y="4495800"/>
            <a:ext cx="560248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 smtClean="0"/>
              <a:t>جهود </a:t>
            </a:r>
            <a:r>
              <a:rPr lang="ar-SA" sz="2800" dirty="0"/>
              <a:t>معرفية مبذولة من أجل إثرء المعرفة الإنسانية دون أغراض تجارية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>
            <a:spLocks noChangeArrowheads="1"/>
          </p:cNvSpPr>
          <p:nvPr/>
        </p:nvSpPr>
        <p:spPr bwMode="auto">
          <a:xfrm>
            <a:off x="6400800" y="6096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2- البحث التطبيقي:</a:t>
            </a: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5410200" y="4648200"/>
            <a:ext cx="426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3- تشكيل المنتج أو النموذج الأول:</a:t>
            </a:r>
          </a:p>
        </p:txBody>
      </p:sp>
      <p:sp>
        <p:nvSpPr>
          <p:cNvPr id="7" name="مربع نص 3"/>
          <p:cNvSpPr txBox="1">
            <a:spLocks noChangeArrowheads="1"/>
          </p:cNvSpPr>
          <p:nvPr/>
        </p:nvSpPr>
        <p:spPr bwMode="auto">
          <a:xfrm>
            <a:off x="798313" y="609600"/>
            <a:ext cx="574536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أكثر ارتباطا بالواقع، يستفيد من البحث الأساسي من أجل الحصول على أفكار جديدة قابلة للتطبيق. </a:t>
            </a:r>
          </a:p>
        </p:txBody>
      </p:sp>
      <p:sp>
        <p:nvSpPr>
          <p:cNvPr id="8" name="مربع نص 4"/>
          <p:cNvSpPr txBox="1">
            <a:spLocks noChangeArrowheads="1"/>
          </p:cNvSpPr>
          <p:nvPr/>
        </p:nvSpPr>
        <p:spPr bwMode="auto">
          <a:xfrm>
            <a:off x="381000" y="4706937"/>
            <a:ext cx="50292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تشكيل وبناء عدد قليل من النماذج الأولى للمنتج الجديد لتقييم أولي للمنتج (على نطاق ضيق)</a:t>
            </a:r>
          </a:p>
        </p:txBody>
      </p:sp>
      <p:sp>
        <p:nvSpPr>
          <p:cNvPr id="9" name="مربع نص 3"/>
          <p:cNvSpPr txBox="1">
            <a:spLocks noChangeArrowheads="1"/>
          </p:cNvSpPr>
          <p:nvPr/>
        </p:nvSpPr>
        <p:spPr bwMode="auto">
          <a:xfrm>
            <a:off x="304800" y="1752600"/>
            <a:ext cx="62865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 u="sng" dirty="0"/>
              <a:t>مجالاته</a:t>
            </a:r>
            <a:r>
              <a:rPr lang="ar-SA" sz="2800" dirty="0"/>
              <a:t>: </a:t>
            </a:r>
          </a:p>
          <a:p>
            <a:r>
              <a:rPr lang="ar-SA" sz="2800" dirty="0"/>
              <a:t>تصميم منتجات جديدة </a:t>
            </a:r>
          </a:p>
          <a:p>
            <a:r>
              <a:rPr lang="ar-SA" sz="2800" dirty="0"/>
              <a:t>إعادة تصميم منتجات حالية  </a:t>
            </a:r>
          </a:p>
          <a:p>
            <a:r>
              <a:rPr lang="ar-SA" sz="2800" dirty="0"/>
              <a:t>تحديد استعمالات جديدة لمنتجات حالية  </a:t>
            </a:r>
          </a:p>
          <a:p>
            <a:r>
              <a:rPr lang="ar-SA" sz="2800" dirty="0"/>
              <a:t>تحسين عرض </a:t>
            </a:r>
            <a:r>
              <a:rPr lang="ar-SA" sz="2800" dirty="0" smtClean="0"/>
              <a:t>منتجات </a:t>
            </a:r>
            <a:r>
              <a:rPr lang="ar-SA" sz="2800" dirty="0"/>
              <a:t>حالية</a:t>
            </a:r>
          </a:p>
          <a:p>
            <a:r>
              <a:rPr lang="ar-SA" sz="2800" dirty="0"/>
              <a:t>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6"/>
          <p:cNvSpPr txBox="1">
            <a:spLocks noChangeArrowheads="1"/>
          </p:cNvSpPr>
          <p:nvPr/>
        </p:nvSpPr>
        <p:spPr bwMode="auto">
          <a:xfrm>
            <a:off x="5281688" y="2760712"/>
            <a:ext cx="38623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 smtClean="0"/>
              <a:t>5- </a:t>
            </a:r>
            <a:r>
              <a:rPr lang="ar-SA" sz="2800" dirty="0"/>
              <a:t>لتقييم من وجهة نظر الإنتاج:</a:t>
            </a:r>
          </a:p>
        </p:txBody>
      </p:sp>
      <p:sp>
        <p:nvSpPr>
          <p:cNvPr id="3" name="مربع نص 7"/>
          <p:cNvSpPr txBox="1">
            <a:spLocks noChangeArrowheads="1"/>
          </p:cNvSpPr>
          <p:nvPr/>
        </p:nvSpPr>
        <p:spPr bwMode="auto">
          <a:xfrm>
            <a:off x="6553200" y="5329237"/>
            <a:ext cx="2438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6- الإطلاق:</a:t>
            </a:r>
          </a:p>
        </p:txBody>
      </p:sp>
      <p:sp>
        <p:nvSpPr>
          <p:cNvPr id="4" name="مربع نص 6"/>
          <p:cNvSpPr txBox="1">
            <a:spLocks noChangeArrowheads="1"/>
          </p:cNvSpPr>
          <p:nvPr/>
        </p:nvSpPr>
        <p:spPr bwMode="auto">
          <a:xfrm>
            <a:off x="609600" y="3429000"/>
            <a:ext cx="7086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 smtClean="0"/>
              <a:t>يكون هذا </a:t>
            </a:r>
            <a:r>
              <a:rPr lang="ar-SA" sz="2800" dirty="0"/>
              <a:t>التقييم </a:t>
            </a:r>
            <a:r>
              <a:rPr lang="ar-SA" sz="2800" dirty="0" smtClean="0"/>
              <a:t>متزامنا مع التقييم </a:t>
            </a:r>
            <a:r>
              <a:rPr lang="ar-SA" sz="2800" dirty="0"/>
              <a:t>من وجهة نظر التسويق. </a:t>
            </a:r>
            <a:r>
              <a:rPr lang="ar-SA" sz="2800" dirty="0" smtClean="0"/>
              <a:t>يقوم </a:t>
            </a:r>
            <a:r>
              <a:rPr lang="ar-SA" sz="2800" dirty="0"/>
              <a:t>على أساس خبرة المؤسسة في الإنتاج، وحسب مستوى الجودة وتكلفة الإنتاج، والخصائص الوظيفية...</a:t>
            </a:r>
          </a:p>
        </p:txBody>
      </p:sp>
      <p:sp>
        <p:nvSpPr>
          <p:cNvPr id="5" name="مربع نص 6"/>
          <p:cNvSpPr txBox="1">
            <a:spLocks noChangeArrowheads="1"/>
          </p:cNvSpPr>
          <p:nvPr/>
        </p:nvSpPr>
        <p:spPr bwMode="auto">
          <a:xfrm>
            <a:off x="457200" y="5257800"/>
            <a:ext cx="6629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بعد الأخذ بالملاحظات المتأتية من المراحل السابقة يتم تشكيل المنتج النهائي الذي يطلق في السوق.</a:t>
            </a:r>
          </a:p>
        </p:txBody>
      </p:sp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4419600" y="0"/>
            <a:ext cx="4648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4- التقييم من وجهة نظر التسويق</a:t>
            </a:r>
          </a:p>
        </p:txBody>
      </p:sp>
      <p:sp>
        <p:nvSpPr>
          <p:cNvPr id="7" name="مربع نص 4"/>
          <p:cNvSpPr txBox="1">
            <a:spLocks noChangeArrowheads="1"/>
          </p:cNvSpPr>
          <p:nvPr/>
        </p:nvSpPr>
        <p:spPr bwMode="auto">
          <a:xfrm>
            <a:off x="457200" y="762000"/>
            <a:ext cx="757245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يقيم النموذج الأول للمنتج من الجانب التسويقي أي استنادا إلى الخبرة التسويقية للمؤسسة، وحسب خصائص السوق، ومنتجات المنافسين وحاجة الزبون...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6"/>
          <p:cNvSpPr txBox="1">
            <a:spLocks noChangeArrowheads="1"/>
          </p:cNvSpPr>
          <p:nvPr/>
        </p:nvSpPr>
        <p:spPr bwMode="auto">
          <a:xfrm>
            <a:off x="323528" y="338137"/>
            <a:ext cx="851567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 smtClean="0"/>
              <a:t>المرحلة التي تمتد من بين </a:t>
            </a:r>
            <a:r>
              <a:rPr lang="ar-SA" sz="2800" dirty="0"/>
              <a:t>ظهور الفكرة الجديدة وحتى إدخال المنتج الجديد إلى السوق تسمى </a:t>
            </a:r>
            <a:r>
              <a:rPr lang="ar-SA" sz="2800" b="1" dirty="0"/>
              <a:t>فجوة الابتكار</a:t>
            </a:r>
          </a:p>
        </p:txBody>
      </p:sp>
      <p:sp>
        <p:nvSpPr>
          <p:cNvPr id="4" name="مربع نص 7"/>
          <p:cNvSpPr txBox="1">
            <a:spLocks noChangeArrowheads="1"/>
          </p:cNvSpPr>
          <p:nvPr/>
        </p:nvSpPr>
        <p:spPr bwMode="auto">
          <a:xfrm>
            <a:off x="1981200" y="5257800"/>
            <a:ext cx="56007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/>
              <a:t>تختلف فجوة الابتكار حسب المنتجات وحسب التكنولوجيا ...</a:t>
            </a:r>
          </a:p>
        </p:txBody>
      </p:sp>
      <p:pic>
        <p:nvPicPr>
          <p:cNvPr id="5" name="Picture 2" descr="http://t3.gstatic.com/images?q=tbn:ANd9GcS2dtBH79MySAraORgRGHWsOfd-WOT5HsR8cz7Avo8fwEwHy23vsLuwClD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2280" y="2332112"/>
            <a:ext cx="923925" cy="1123950"/>
          </a:xfrm>
          <a:prstGeom prst="rect">
            <a:avLst/>
          </a:prstGeom>
          <a:noFill/>
        </p:spPr>
      </p:pic>
      <p:pic>
        <p:nvPicPr>
          <p:cNvPr id="6" name="Picture 4" descr="http://t3.gstatic.com/images?q=tbn:ANd9GcR7f5hMnU090K5Wt3Q_2S50bH8dkjZkUZrMoQH6A1TT5KvQbiBxt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536" y="1468016"/>
            <a:ext cx="2343150" cy="1952625"/>
          </a:xfrm>
          <a:prstGeom prst="rect">
            <a:avLst/>
          </a:prstGeom>
          <a:noFill/>
        </p:spPr>
      </p:pic>
      <p:cxnSp>
        <p:nvCxnSpPr>
          <p:cNvPr id="7" name="Straight Arrow Connector 7"/>
          <p:cNvCxnSpPr/>
          <p:nvPr/>
        </p:nvCxnSpPr>
        <p:spPr>
          <a:xfrm rot="10800000">
            <a:off x="2971800" y="3124200"/>
            <a:ext cx="4353594" cy="1771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Right Brace 9"/>
          <p:cNvSpPr/>
          <p:nvPr/>
        </p:nvSpPr>
        <p:spPr>
          <a:xfrm rot="5400000">
            <a:off x="4952020" y="1576028"/>
            <a:ext cx="432048" cy="4248472"/>
          </a:xfrm>
          <a:prstGeom prst="rightBrace">
            <a:avLst>
              <a:gd name="adj1" fmla="val 8333"/>
              <a:gd name="adj2" fmla="val 50692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TextBox 10"/>
          <p:cNvSpPr txBox="1"/>
          <p:nvPr/>
        </p:nvSpPr>
        <p:spPr>
          <a:xfrm>
            <a:off x="3403848" y="4420344"/>
            <a:ext cx="3600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 smtClean="0"/>
              <a:t>فجوة الابتكار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 animBg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>
            <a:spLocks noChangeArrowheads="1"/>
          </p:cNvSpPr>
          <p:nvPr/>
        </p:nvSpPr>
        <p:spPr bwMode="auto">
          <a:xfrm>
            <a:off x="4323458" y="214313"/>
            <a:ext cx="32861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600" dirty="0" smtClean="0">
                <a:latin typeface="Calibri" pitchFamily="34" charset="0"/>
              </a:rPr>
              <a:t>6- </a:t>
            </a:r>
            <a:r>
              <a:rPr lang="ar-SA" sz="3600" dirty="0">
                <a:latin typeface="Calibri" pitchFamily="34" charset="0"/>
              </a:rPr>
              <a:t>دورة حياة المنتج</a:t>
            </a:r>
          </a:p>
        </p:txBody>
      </p:sp>
      <p:sp>
        <p:nvSpPr>
          <p:cNvPr id="3" name="مربع نص 2"/>
          <p:cNvSpPr txBox="1">
            <a:spLocks noChangeArrowheads="1"/>
          </p:cNvSpPr>
          <p:nvPr/>
        </p:nvSpPr>
        <p:spPr bwMode="auto">
          <a:xfrm>
            <a:off x="228600" y="1219200"/>
            <a:ext cx="7772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دورة حياة المنتج هي المراحل التي يمر </a:t>
            </a:r>
            <a:r>
              <a:rPr lang="ar-SA" sz="2400" dirty="0" err="1">
                <a:latin typeface="Calibri" pitchFamily="34" charset="0"/>
              </a:rPr>
              <a:t>بها</a:t>
            </a:r>
            <a:r>
              <a:rPr lang="ar-SA" sz="2400" dirty="0">
                <a:latin typeface="Calibri" pitchFamily="34" charset="0"/>
              </a:rPr>
              <a:t> المنتج منذ ظهوره وحتى تراجعه</a:t>
            </a:r>
          </a:p>
        </p:txBody>
      </p:sp>
      <p:sp>
        <p:nvSpPr>
          <p:cNvPr id="4" name="مربع نص 3"/>
          <p:cNvSpPr txBox="1">
            <a:spLocks noChangeArrowheads="1"/>
          </p:cNvSpPr>
          <p:nvPr/>
        </p:nvSpPr>
        <p:spPr bwMode="auto">
          <a:xfrm>
            <a:off x="6109395" y="2185987"/>
            <a:ext cx="1785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فيها 4 مراحل :</a:t>
            </a: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3894833" y="2686050"/>
            <a:ext cx="2143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latin typeface="Calibri" pitchFamily="34" charset="0"/>
              </a:rPr>
              <a:t>الانطلاق (الإدخال):</a:t>
            </a:r>
          </a:p>
        </p:txBody>
      </p:sp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3894833" y="3186112"/>
            <a:ext cx="2143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latin typeface="Calibri" pitchFamily="34" charset="0"/>
              </a:rPr>
              <a:t>النمو</a:t>
            </a:r>
          </a:p>
        </p:txBody>
      </p:sp>
      <p:sp>
        <p:nvSpPr>
          <p:cNvPr id="7" name="مربع نص 6"/>
          <p:cNvSpPr txBox="1">
            <a:spLocks noChangeArrowheads="1"/>
          </p:cNvSpPr>
          <p:nvPr/>
        </p:nvSpPr>
        <p:spPr bwMode="auto">
          <a:xfrm>
            <a:off x="3894833" y="3686175"/>
            <a:ext cx="2143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latin typeface="Calibri" pitchFamily="34" charset="0"/>
              </a:rPr>
              <a:t>النضج</a:t>
            </a:r>
          </a:p>
        </p:txBody>
      </p:sp>
      <p:sp>
        <p:nvSpPr>
          <p:cNvPr id="8" name="مربع نص 7"/>
          <p:cNvSpPr txBox="1">
            <a:spLocks noChangeArrowheads="1"/>
          </p:cNvSpPr>
          <p:nvPr/>
        </p:nvSpPr>
        <p:spPr bwMode="auto">
          <a:xfrm>
            <a:off x="3894833" y="4186237"/>
            <a:ext cx="2143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>
                <a:latin typeface="Calibri" pitchFamily="34" charset="0"/>
              </a:rPr>
              <a:t>التدهور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رابط كسهم مستقيم 2"/>
          <p:cNvCxnSpPr/>
          <p:nvPr/>
        </p:nvCxnSpPr>
        <p:spPr>
          <a:xfrm>
            <a:off x="2400922" y="2571750"/>
            <a:ext cx="5072062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" name="رابط كسهم مستقيم 4"/>
          <p:cNvCxnSpPr/>
          <p:nvPr/>
        </p:nvCxnSpPr>
        <p:spPr>
          <a:xfrm rot="5400000" flipH="1" flipV="1">
            <a:off x="1278559" y="1449387"/>
            <a:ext cx="2214563" cy="301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رابط مستقيم 8"/>
          <p:cNvCxnSpPr/>
          <p:nvPr/>
        </p:nvCxnSpPr>
        <p:spPr>
          <a:xfrm rot="5400000">
            <a:off x="114922" y="3214687"/>
            <a:ext cx="62865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رابط مستقيم 9"/>
          <p:cNvCxnSpPr/>
          <p:nvPr/>
        </p:nvCxnSpPr>
        <p:spPr>
          <a:xfrm rot="16200000" flipH="1">
            <a:off x="1043609" y="3143250"/>
            <a:ext cx="6357937" cy="7143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مستقيم 10"/>
          <p:cNvCxnSpPr/>
          <p:nvPr/>
        </p:nvCxnSpPr>
        <p:spPr>
          <a:xfrm rot="16200000" flipH="1">
            <a:off x="2900984" y="3214687"/>
            <a:ext cx="62865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مربع نص 11"/>
          <p:cNvSpPr txBox="1">
            <a:spLocks noChangeArrowheads="1"/>
          </p:cNvSpPr>
          <p:nvPr/>
        </p:nvSpPr>
        <p:spPr bwMode="auto">
          <a:xfrm>
            <a:off x="2209800" y="514350"/>
            <a:ext cx="11198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/>
              <a:t>الانطلاق</a:t>
            </a:r>
          </a:p>
        </p:txBody>
      </p:sp>
      <p:sp>
        <p:nvSpPr>
          <p:cNvPr id="8" name="شكل حر 12"/>
          <p:cNvSpPr/>
          <p:nvPr/>
        </p:nvSpPr>
        <p:spPr>
          <a:xfrm>
            <a:off x="2329484" y="271462"/>
            <a:ext cx="4657725" cy="2300288"/>
          </a:xfrm>
          <a:custGeom>
            <a:avLst/>
            <a:gdLst>
              <a:gd name="connsiteX0" fmla="*/ 0 w 4514850"/>
              <a:gd name="connsiteY0" fmla="*/ 2271712 h 2271712"/>
              <a:gd name="connsiteX1" fmla="*/ 857250 w 4514850"/>
              <a:gd name="connsiteY1" fmla="*/ 1943100 h 2271712"/>
              <a:gd name="connsiteX2" fmla="*/ 1457325 w 4514850"/>
              <a:gd name="connsiteY2" fmla="*/ 1328737 h 2271712"/>
              <a:gd name="connsiteX3" fmla="*/ 1985962 w 4514850"/>
              <a:gd name="connsiteY3" fmla="*/ 571500 h 2271712"/>
              <a:gd name="connsiteX4" fmla="*/ 2343150 w 4514850"/>
              <a:gd name="connsiteY4" fmla="*/ 200025 h 2271712"/>
              <a:gd name="connsiteX5" fmla="*/ 2800350 w 4514850"/>
              <a:gd name="connsiteY5" fmla="*/ 42862 h 2271712"/>
              <a:gd name="connsiteX6" fmla="*/ 3271837 w 4514850"/>
              <a:gd name="connsiteY6" fmla="*/ 100012 h 2271712"/>
              <a:gd name="connsiteX7" fmla="*/ 4029075 w 4514850"/>
              <a:gd name="connsiteY7" fmla="*/ 642937 h 2271712"/>
              <a:gd name="connsiteX8" fmla="*/ 4514850 w 4514850"/>
              <a:gd name="connsiteY8" fmla="*/ 1028700 h 2271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14850" h="2271712">
                <a:moveTo>
                  <a:pt x="0" y="2271712"/>
                </a:moveTo>
                <a:cubicBezTo>
                  <a:pt x="307181" y="2185987"/>
                  <a:pt x="614363" y="2100262"/>
                  <a:pt x="857250" y="1943100"/>
                </a:cubicBezTo>
                <a:cubicBezTo>
                  <a:pt x="1100137" y="1785938"/>
                  <a:pt x="1269206" y="1557337"/>
                  <a:pt x="1457325" y="1328737"/>
                </a:cubicBezTo>
                <a:cubicBezTo>
                  <a:pt x="1645444" y="1100137"/>
                  <a:pt x="1838325" y="759619"/>
                  <a:pt x="1985962" y="571500"/>
                </a:cubicBezTo>
                <a:cubicBezTo>
                  <a:pt x="2133599" y="383381"/>
                  <a:pt x="2207419" y="288131"/>
                  <a:pt x="2343150" y="200025"/>
                </a:cubicBezTo>
                <a:cubicBezTo>
                  <a:pt x="2478881" y="111919"/>
                  <a:pt x="2645569" y="59531"/>
                  <a:pt x="2800350" y="42862"/>
                </a:cubicBezTo>
                <a:cubicBezTo>
                  <a:pt x="2955131" y="26193"/>
                  <a:pt x="3067050" y="0"/>
                  <a:pt x="3271837" y="100012"/>
                </a:cubicBezTo>
                <a:cubicBezTo>
                  <a:pt x="3476624" y="200024"/>
                  <a:pt x="3821906" y="488156"/>
                  <a:pt x="4029075" y="642937"/>
                </a:cubicBezTo>
                <a:cubicBezTo>
                  <a:pt x="4236244" y="797718"/>
                  <a:pt x="4375547" y="913209"/>
                  <a:pt x="4514850" y="1028700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9" name="مربع نص 13"/>
          <p:cNvSpPr txBox="1">
            <a:spLocks noChangeArrowheads="1"/>
          </p:cNvSpPr>
          <p:nvPr/>
        </p:nvSpPr>
        <p:spPr bwMode="auto">
          <a:xfrm>
            <a:off x="3258172" y="514350"/>
            <a:ext cx="9286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400" dirty="0"/>
              <a:t>النمو</a:t>
            </a:r>
          </a:p>
        </p:txBody>
      </p:sp>
      <p:sp>
        <p:nvSpPr>
          <p:cNvPr id="10" name="مربع نص 14"/>
          <p:cNvSpPr txBox="1">
            <a:spLocks noChangeArrowheads="1"/>
          </p:cNvSpPr>
          <p:nvPr/>
        </p:nvSpPr>
        <p:spPr bwMode="auto">
          <a:xfrm>
            <a:off x="4472609" y="514350"/>
            <a:ext cx="9286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/>
              <a:t>النضج</a:t>
            </a:r>
          </a:p>
        </p:txBody>
      </p:sp>
      <p:sp>
        <p:nvSpPr>
          <p:cNvPr id="11" name="مربع نص 15"/>
          <p:cNvSpPr txBox="1">
            <a:spLocks noChangeArrowheads="1"/>
          </p:cNvSpPr>
          <p:nvPr/>
        </p:nvSpPr>
        <p:spPr bwMode="auto">
          <a:xfrm>
            <a:off x="6019800" y="457200"/>
            <a:ext cx="13519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/>
              <a:t>التدهور</a:t>
            </a:r>
          </a:p>
        </p:txBody>
      </p:sp>
      <p:graphicFrame>
        <p:nvGraphicFramePr>
          <p:cNvPr id="12" name="جدول 25"/>
          <p:cNvGraphicFramePr>
            <a:graphicFrameLocks noGrp="1"/>
          </p:cNvGraphicFramePr>
          <p:nvPr/>
        </p:nvGraphicFramePr>
        <p:xfrm>
          <a:off x="1043608" y="2714625"/>
          <a:ext cx="6096001" cy="3688080"/>
        </p:xfrm>
        <a:graphic>
          <a:graphicData uri="http://schemas.openxmlformats.org/drawingml/2006/table">
            <a:tbl>
              <a:tblPr rtl="1" firstRow="1" bandRow="1">
                <a:tableStyleId>{7E9639D4-E3E2-4D34-9284-5A2195B3D0D7}</a:tableStyleId>
              </a:tblPr>
              <a:tblGrid>
                <a:gridCol w="1152518"/>
                <a:gridCol w="1771637"/>
                <a:gridCol w="942970"/>
                <a:gridCol w="1009676"/>
                <a:gridCol w="12192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/>
                        <a:t>التدهور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النضج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/>
                        <a:t>النمو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/>
                        <a:t>الانطلاق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تدهور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نمو بطيء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نمو سريع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قليلة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800" dirty="0" smtClean="0"/>
                        <a:t>المبيعات</a:t>
                      </a:r>
                      <a:endParaRPr lang="ar-SA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منخفضة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تراجع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عالية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قليلة أو سالبة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800" dirty="0" smtClean="0"/>
                        <a:t>الأرباح</a:t>
                      </a:r>
                      <a:endParaRPr lang="ar-SA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عدد متناقص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سوق مستقرة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عدد كبير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عدد قليل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800" dirty="0" smtClean="0"/>
                        <a:t>الزبائن</a:t>
                      </a:r>
                      <a:endParaRPr lang="ar-SA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عدد متناقص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عدد كبير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عدد متزايد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400" dirty="0" smtClean="0"/>
                        <a:t>عدد قليل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600" dirty="0" smtClean="0"/>
                        <a:t>المنافسون</a:t>
                      </a:r>
                      <a:endParaRPr lang="ar-SA" sz="26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3" name="رابط مستقيم 35"/>
          <p:cNvCxnSpPr/>
          <p:nvPr/>
        </p:nvCxnSpPr>
        <p:spPr>
          <a:xfrm rot="5400000">
            <a:off x="571811" y="4647889"/>
            <a:ext cx="3619500" cy="3872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رابط كسهم مستقيم 1"/>
          <p:cNvCxnSpPr/>
          <p:nvPr/>
        </p:nvCxnSpPr>
        <p:spPr bwMode="auto">
          <a:xfrm>
            <a:off x="1665883" y="3786188"/>
            <a:ext cx="5786437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" name="رابط كسهم مستقيم 2"/>
          <p:cNvCxnSpPr/>
          <p:nvPr/>
        </p:nvCxnSpPr>
        <p:spPr bwMode="auto">
          <a:xfrm rot="5400000" flipH="1" flipV="1">
            <a:off x="128091" y="2409330"/>
            <a:ext cx="4414839" cy="533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رابط مستقيم 3"/>
          <p:cNvCxnSpPr/>
          <p:nvPr/>
        </p:nvCxnSpPr>
        <p:spPr bwMode="auto">
          <a:xfrm rot="5400000">
            <a:off x="1523008" y="3000375"/>
            <a:ext cx="3429000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رابط مستقيم 4"/>
          <p:cNvCxnSpPr/>
          <p:nvPr/>
        </p:nvCxnSpPr>
        <p:spPr bwMode="auto">
          <a:xfrm rot="16200000" flipH="1">
            <a:off x="2451695" y="2928938"/>
            <a:ext cx="3500437" cy="71438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مستقيم 5"/>
          <p:cNvCxnSpPr/>
          <p:nvPr/>
        </p:nvCxnSpPr>
        <p:spPr bwMode="auto">
          <a:xfrm rot="5400000">
            <a:off x="4309070" y="3000375"/>
            <a:ext cx="3429000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شكل حر 6"/>
          <p:cNvSpPr/>
          <p:nvPr/>
        </p:nvSpPr>
        <p:spPr bwMode="auto">
          <a:xfrm>
            <a:off x="2308820" y="1485900"/>
            <a:ext cx="4657725" cy="2300288"/>
          </a:xfrm>
          <a:custGeom>
            <a:avLst/>
            <a:gdLst>
              <a:gd name="connsiteX0" fmla="*/ 0 w 4514850"/>
              <a:gd name="connsiteY0" fmla="*/ 2271712 h 2271712"/>
              <a:gd name="connsiteX1" fmla="*/ 857250 w 4514850"/>
              <a:gd name="connsiteY1" fmla="*/ 1943100 h 2271712"/>
              <a:gd name="connsiteX2" fmla="*/ 1457325 w 4514850"/>
              <a:gd name="connsiteY2" fmla="*/ 1328737 h 2271712"/>
              <a:gd name="connsiteX3" fmla="*/ 1985962 w 4514850"/>
              <a:gd name="connsiteY3" fmla="*/ 571500 h 2271712"/>
              <a:gd name="connsiteX4" fmla="*/ 2343150 w 4514850"/>
              <a:gd name="connsiteY4" fmla="*/ 200025 h 2271712"/>
              <a:gd name="connsiteX5" fmla="*/ 2800350 w 4514850"/>
              <a:gd name="connsiteY5" fmla="*/ 42862 h 2271712"/>
              <a:gd name="connsiteX6" fmla="*/ 3271837 w 4514850"/>
              <a:gd name="connsiteY6" fmla="*/ 100012 h 2271712"/>
              <a:gd name="connsiteX7" fmla="*/ 4029075 w 4514850"/>
              <a:gd name="connsiteY7" fmla="*/ 642937 h 2271712"/>
              <a:gd name="connsiteX8" fmla="*/ 4514850 w 4514850"/>
              <a:gd name="connsiteY8" fmla="*/ 1028700 h 2271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14850" h="2271712">
                <a:moveTo>
                  <a:pt x="0" y="2271712"/>
                </a:moveTo>
                <a:cubicBezTo>
                  <a:pt x="307181" y="2185987"/>
                  <a:pt x="614363" y="2100262"/>
                  <a:pt x="857250" y="1943100"/>
                </a:cubicBezTo>
                <a:cubicBezTo>
                  <a:pt x="1100137" y="1785938"/>
                  <a:pt x="1269206" y="1557337"/>
                  <a:pt x="1457325" y="1328737"/>
                </a:cubicBezTo>
                <a:cubicBezTo>
                  <a:pt x="1645444" y="1100137"/>
                  <a:pt x="1838325" y="759619"/>
                  <a:pt x="1985962" y="571500"/>
                </a:cubicBezTo>
                <a:cubicBezTo>
                  <a:pt x="2133599" y="383381"/>
                  <a:pt x="2207419" y="288131"/>
                  <a:pt x="2343150" y="200025"/>
                </a:cubicBezTo>
                <a:cubicBezTo>
                  <a:pt x="2478881" y="111919"/>
                  <a:pt x="2645569" y="59531"/>
                  <a:pt x="2800350" y="42862"/>
                </a:cubicBezTo>
                <a:cubicBezTo>
                  <a:pt x="2955131" y="26193"/>
                  <a:pt x="3067050" y="0"/>
                  <a:pt x="3271837" y="100012"/>
                </a:cubicBezTo>
                <a:cubicBezTo>
                  <a:pt x="3476624" y="200024"/>
                  <a:pt x="3821906" y="488156"/>
                  <a:pt x="4029075" y="642937"/>
                </a:cubicBezTo>
                <a:cubicBezTo>
                  <a:pt x="4236244" y="797718"/>
                  <a:pt x="4375547" y="913209"/>
                  <a:pt x="4514850" y="1028700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8" name="شكل حر 9"/>
          <p:cNvSpPr/>
          <p:nvPr/>
        </p:nvSpPr>
        <p:spPr bwMode="auto">
          <a:xfrm>
            <a:off x="1383308" y="2801938"/>
            <a:ext cx="4926012" cy="1611312"/>
          </a:xfrm>
          <a:custGeom>
            <a:avLst/>
            <a:gdLst>
              <a:gd name="connsiteX0" fmla="*/ 0 w 4925961"/>
              <a:gd name="connsiteY0" fmla="*/ 1231490 h 1612490"/>
              <a:gd name="connsiteX1" fmla="*/ 265471 w 4925961"/>
              <a:gd name="connsiteY1" fmla="*/ 1231490 h 1612490"/>
              <a:gd name="connsiteX2" fmla="*/ 648929 w 4925961"/>
              <a:gd name="connsiteY2" fmla="*/ 1482213 h 1612490"/>
              <a:gd name="connsiteX3" fmla="*/ 958645 w 4925961"/>
              <a:gd name="connsiteY3" fmla="*/ 1600200 h 1612490"/>
              <a:gd name="connsiteX4" fmla="*/ 1238864 w 4925961"/>
              <a:gd name="connsiteY4" fmla="*/ 1555955 h 1612490"/>
              <a:gd name="connsiteX5" fmla="*/ 1592826 w 4925961"/>
              <a:gd name="connsiteY5" fmla="*/ 1275735 h 1612490"/>
              <a:gd name="connsiteX6" fmla="*/ 1946787 w 4925961"/>
              <a:gd name="connsiteY6" fmla="*/ 921774 h 1612490"/>
              <a:gd name="connsiteX7" fmla="*/ 2536722 w 4925961"/>
              <a:gd name="connsiteY7" fmla="*/ 449826 h 1612490"/>
              <a:gd name="connsiteX8" fmla="*/ 3156155 w 4925961"/>
              <a:gd name="connsiteY8" fmla="*/ 66368 h 1612490"/>
              <a:gd name="connsiteX9" fmla="*/ 4100051 w 4925961"/>
              <a:gd name="connsiteY9" fmla="*/ 66368 h 1612490"/>
              <a:gd name="connsiteX10" fmla="*/ 4925961 w 4925961"/>
              <a:gd name="connsiteY10" fmla="*/ 464574 h 16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925961" h="1612490">
                <a:moveTo>
                  <a:pt x="0" y="1231490"/>
                </a:moveTo>
                <a:cubicBezTo>
                  <a:pt x="78658" y="1210596"/>
                  <a:pt x="157316" y="1189703"/>
                  <a:pt x="265471" y="1231490"/>
                </a:cubicBezTo>
                <a:cubicBezTo>
                  <a:pt x="373626" y="1273277"/>
                  <a:pt x="533400" y="1420761"/>
                  <a:pt x="648929" y="1482213"/>
                </a:cubicBezTo>
                <a:cubicBezTo>
                  <a:pt x="764458" y="1543665"/>
                  <a:pt x="860323" y="1587910"/>
                  <a:pt x="958645" y="1600200"/>
                </a:cubicBezTo>
                <a:cubicBezTo>
                  <a:pt x="1056967" y="1612490"/>
                  <a:pt x="1133167" y="1610032"/>
                  <a:pt x="1238864" y="1555955"/>
                </a:cubicBezTo>
                <a:cubicBezTo>
                  <a:pt x="1344561" y="1501878"/>
                  <a:pt x="1474839" y="1381432"/>
                  <a:pt x="1592826" y="1275735"/>
                </a:cubicBezTo>
                <a:cubicBezTo>
                  <a:pt x="1710813" y="1170038"/>
                  <a:pt x="1789471" y="1059425"/>
                  <a:pt x="1946787" y="921774"/>
                </a:cubicBezTo>
                <a:cubicBezTo>
                  <a:pt x="2104103" y="784123"/>
                  <a:pt x="2335161" y="592394"/>
                  <a:pt x="2536722" y="449826"/>
                </a:cubicBezTo>
                <a:cubicBezTo>
                  <a:pt x="2738283" y="307258"/>
                  <a:pt x="2895600" y="130278"/>
                  <a:pt x="3156155" y="66368"/>
                </a:cubicBezTo>
                <a:cubicBezTo>
                  <a:pt x="3416710" y="2458"/>
                  <a:pt x="3805083" y="0"/>
                  <a:pt x="4100051" y="66368"/>
                </a:cubicBezTo>
                <a:cubicBezTo>
                  <a:pt x="4395019" y="132736"/>
                  <a:pt x="4660490" y="298655"/>
                  <a:pt x="4925961" y="464574"/>
                </a:cubicBezTo>
              </a:path>
            </a:pathLst>
          </a:cu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9" name="مربع نص 13"/>
          <p:cNvSpPr txBox="1">
            <a:spLocks noChangeArrowheads="1"/>
          </p:cNvSpPr>
          <p:nvPr/>
        </p:nvSpPr>
        <p:spPr bwMode="auto">
          <a:xfrm>
            <a:off x="7239000" y="1371600"/>
            <a:ext cx="99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/>
              <a:t>المبيعات</a:t>
            </a:r>
          </a:p>
        </p:txBody>
      </p:sp>
      <p:sp>
        <p:nvSpPr>
          <p:cNvPr id="10" name="مربع نص 14"/>
          <p:cNvSpPr txBox="1">
            <a:spLocks noChangeArrowheads="1"/>
          </p:cNvSpPr>
          <p:nvPr/>
        </p:nvSpPr>
        <p:spPr bwMode="auto">
          <a:xfrm>
            <a:off x="6858000" y="2743200"/>
            <a:ext cx="7239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/>
              <a:t>الربح</a:t>
            </a:r>
          </a:p>
        </p:txBody>
      </p:sp>
      <p:cxnSp>
        <p:nvCxnSpPr>
          <p:cNvPr id="11" name="رابط كسهم مستقيم 10"/>
          <p:cNvCxnSpPr>
            <a:stCxn id="9" idx="1"/>
          </p:cNvCxnSpPr>
          <p:nvPr/>
        </p:nvCxnSpPr>
        <p:spPr bwMode="auto">
          <a:xfrm rot="10800000" flipV="1">
            <a:off x="6390284" y="1602432"/>
            <a:ext cx="848716" cy="25494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>
            <a:stCxn id="10" idx="1"/>
          </p:cNvCxnSpPr>
          <p:nvPr/>
        </p:nvCxnSpPr>
        <p:spPr bwMode="auto">
          <a:xfrm rot="10800000" flipV="1">
            <a:off x="5237758" y="2974180"/>
            <a:ext cx="1620242" cy="454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مربع نص 12"/>
          <p:cNvSpPr txBox="1">
            <a:spLocks noChangeArrowheads="1"/>
          </p:cNvSpPr>
          <p:nvPr/>
        </p:nvSpPr>
        <p:spPr bwMode="auto">
          <a:xfrm>
            <a:off x="6096000" y="3962400"/>
            <a:ext cx="17859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/>
              <a:t>الوقت</a:t>
            </a:r>
          </a:p>
        </p:txBody>
      </p:sp>
      <p:sp>
        <p:nvSpPr>
          <p:cNvPr id="14" name="مربع نص 13"/>
          <p:cNvSpPr txBox="1">
            <a:spLocks noChangeArrowheads="1"/>
          </p:cNvSpPr>
          <p:nvPr/>
        </p:nvSpPr>
        <p:spPr bwMode="auto">
          <a:xfrm>
            <a:off x="2808883" y="4786313"/>
            <a:ext cx="17145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الخسارة</a:t>
            </a:r>
          </a:p>
        </p:txBody>
      </p:sp>
      <p:cxnSp>
        <p:nvCxnSpPr>
          <p:cNvPr id="15" name="رابط كسهم مستقيم 22"/>
          <p:cNvCxnSpPr>
            <a:stCxn id="14" idx="0"/>
          </p:cNvCxnSpPr>
          <p:nvPr/>
        </p:nvCxnSpPr>
        <p:spPr bwMode="auto">
          <a:xfrm rot="16200000" flipV="1">
            <a:off x="2716511" y="3836690"/>
            <a:ext cx="823913" cy="10753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مربع نص 15"/>
          <p:cNvSpPr txBox="1"/>
          <p:nvPr/>
        </p:nvSpPr>
        <p:spPr>
          <a:xfrm>
            <a:off x="4419600" y="533400"/>
            <a:ext cx="1447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النضج</a:t>
            </a:r>
            <a:endParaRPr lang="ar-SA" sz="24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2971800" y="533400"/>
            <a:ext cx="1447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النمو</a:t>
            </a:r>
            <a:endParaRPr lang="ar-SA" sz="24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1828800" y="533400"/>
            <a:ext cx="144780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dirty="0" smtClean="0"/>
              <a:t>الانطلاق</a:t>
            </a:r>
            <a:endParaRPr lang="ar-SA" sz="22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5943600" y="533400"/>
            <a:ext cx="1447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التدهور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>
            <a:spLocks noChangeArrowheads="1"/>
          </p:cNvSpPr>
          <p:nvPr/>
        </p:nvSpPr>
        <p:spPr bwMode="auto">
          <a:xfrm>
            <a:off x="1403648" y="0"/>
            <a:ext cx="66436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4000" dirty="0" smtClean="0">
                <a:latin typeface="Calibri" pitchFamily="34" charset="0"/>
              </a:rPr>
              <a:t>7- </a:t>
            </a:r>
            <a:r>
              <a:rPr lang="ar-SA" sz="4000" dirty="0">
                <a:latin typeface="Calibri" pitchFamily="34" charset="0"/>
              </a:rPr>
              <a:t>دورة حياة الخدمة </a:t>
            </a:r>
            <a:r>
              <a:rPr lang="fr-FR" sz="2800" dirty="0">
                <a:latin typeface="Calibri" pitchFamily="34" charset="0"/>
              </a:rPr>
              <a:t>(Service life cycle)</a:t>
            </a:r>
            <a:endParaRPr lang="ar-SA" sz="2800" dirty="0">
              <a:latin typeface="Calibri" pitchFamily="34" charset="0"/>
            </a:endParaRPr>
          </a:p>
        </p:txBody>
      </p:sp>
      <p:sp>
        <p:nvSpPr>
          <p:cNvPr id="3" name="مربع نص 2"/>
          <p:cNvSpPr txBox="1">
            <a:spLocks noChangeArrowheads="1"/>
          </p:cNvSpPr>
          <p:nvPr/>
        </p:nvSpPr>
        <p:spPr bwMode="auto">
          <a:xfrm>
            <a:off x="755576" y="836712"/>
            <a:ext cx="720137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دورة حياة الخدمة عموما أطول من دورة حياة المنتج لأن الخدمة أقل تعرضا للتقادم</a:t>
            </a:r>
          </a:p>
        </p:txBody>
      </p:sp>
      <p:cxnSp>
        <p:nvCxnSpPr>
          <p:cNvPr id="4" name="رابط كسهم مستقيم 5"/>
          <p:cNvCxnSpPr/>
          <p:nvPr/>
        </p:nvCxnSpPr>
        <p:spPr>
          <a:xfrm>
            <a:off x="2253059" y="5857875"/>
            <a:ext cx="5072062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رابط كسهم مستقيم 6"/>
          <p:cNvCxnSpPr/>
          <p:nvPr/>
        </p:nvCxnSpPr>
        <p:spPr>
          <a:xfrm rot="5400000" flipH="1" flipV="1">
            <a:off x="630633" y="4235450"/>
            <a:ext cx="3228975" cy="444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شكل حر 7"/>
          <p:cNvSpPr/>
          <p:nvPr/>
        </p:nvSpPr>
        <p:spPr>
          <a:xfrm>
            <a:off x="2181621" y="4405312"/>
            <a:ext cx="3990579" cy="1466850"/>
          </a:xfrm>
          <a:custGeom>
            <a:avLst/>
            <a:gdLst>
              <a:gd name="connsiteX0" fmla="*/ 0 w 4514850"/>
              <a:gd name="connsiteY0" fmla="*/ 2271712 h 2271712"/>
              <a:gd name="connsiteX1" fmla="*/ 857250 w 4514850"/>
              <a:gd name="connsiteY1" fmla="*/ 1943100 h 2271712"/>
              <a:gd name="connsiteX2" fmla="*/ 1457325 w 4514850"/>
              <a:gd name="connsiteY2" fmla="*/ 1328737 h 2271712"/>
              <a:gd name="connsiteX3" fmla="*/ 1985962 w 4514850"/>
              <a:gd name="connsiteY3" fmla="*/ 571500 h 2271712"/>
              <a:gd name="connsiteX4" fmla="*/ 2343150 w 4514850"/>
              <a:gd name="connsiteY4" fmla="*/ 200025 h 2271712"/>
              <a:gd name="connsiteX5" fmla="*/ 2800350 w 4514850"/>
              <a:gd name="connsiteY5" fmla="*/ 42862 h 2271712"/>
              <a:gd name="connsiteX6" fmla="*/ 3271837 w 4514850"/>
              <a:gd name="connsiteY6" fmla="*/ 100012 h 2271712"/>
              <a:gd name="connsiteX7" fmla="*/ 4029075 w 4514850"/>
              <a:gd name="connsiteY7" fmla="*/ 642937 h 2271712"/>
              <a:gd name="connsiteX8" fmla="*/ 4514850 w 4514850"/>
              <a:gd name="connsiteY8" fmla="*/ 1028700 h 2271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14850" h="2271712">
                <a:moveTo>
                  <a:pt x="0" y="2271712"/>
                </a:moveTo>
                <a:cubicBezTo>
                  <a:pt x="307181" y="2185987"/>
                  <a:pt x="614363" y="2100262"/>
                  <a:pt x="857250" y="1943100"/>
                </a:cubicBezTo>
                <a:cubicBezTo>
                  <a:pt x="1100137" y="1785938"/>
                  <a:pt x="1269206" y="1557337"/>
                  <a:pt x="1457325" y="1328737"/>
                </a:cubicBezTo>
                <a:cubicBezTo>
                  <a:pt x="1645444" y="1100137"/>
                  <a:pt x="1838325" y="759619"/>
                  <a:pt x="1985962" y="571500"/>
                </a:cubicBezTo>
                <a:cubicBezTo>
                  <a:pt x="2133599" y="383381"/>
                  <a:pt x="2207419" y="288131"/>
                  <a:pt x="2343150" y="200025"/>
                </a:cubicBezTo>
                <a:cubicBezTo>
                  <a:pt x="2478881" y="111919"/>
                  <a:pt x="2645569" y="59531"/>
                  <a:pt x="2800350" y="42862"/>
                </a:cubicBezTo>
                <a:cubicBezTo>
                  <a:pt x="2955131" y="26193"/>
                  <a:pt x="3067050" y="0"/>
                  <a:pt x="3271837" y="100012"/>
                </a:cubicBezTo>
                <a:cubicBezTo>
                  <a:pt x="3476624" y="200024"/>
                  <a:pt x="3821906" y="488156"/>
                  <a:pt x="4029075" y="642937"/>
                </a:cubicBezTo>
                <a:cubicBezTo>
                  <a:pt x="4236244" y="797718"/>
                  <a:pt x="4375547" y="913209"/>
                  <a:pt x="4514850" y="1028700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7" name="شكل حر 10"/>
          <p:cNvSpPr/>
          <p:nvPr/>
        </p:nvSpPr>
        <p:spPr>
          <a:xfrm>
            <a:off x="2241946" y="2590800"/>
            <a:ext cx="5225654" cy="3275012"/>
          </a:xfrm>
          <a:custGeom>
            <a:avLst/>
            <a:gdLst>
              <a:gd name="connsiteX0" fmla="*/ 0 w 4734232"/>
              <a:gd name="connsiteY0" fmla="*/ 3274141 h 3274141"/>
              <a:gd name="connsiteX1" fmla="*/ 648929 w 4734232"/>
              <a:gd name="connsiteY1" fmla="*/ 2993922 h 3274141"/>
              <a:gd name="connsiteX2" fmla="*/ 1312606 w 4734232"/>
              <a:gd name="connsiteY2" fmla="*/ 2359741 h 3274141"/>
              <a:gd name="connsiteX3" fmla="*/ 1991032 w 4734232"/>
              <a:gd name="connsiteY3" fmla="*/ 1401096 h 3274141"/>
              <a:gd name="connsiteX4" fmla="*/ 2403987 w 4734232"/>
              <a:gd name="connsiteY4" fmla="*/ 604683 h 3274141"/>
              <a:gd name="connsiteX5" fmla="*/ 2890684 w 4734232"/>
              <a:gd name="connsiteY5" fmla="*/ 162232 h 3274141"/>
              <a:gd name="connsiteX6" fmla="*/ 3451122 w 4734232"/>
              <a:gd name="connsiteY6" fmla="*/ 14748 h 3274141"/>
              <a:gd name="connsiteX7" fmla="*/ 4129548 w 4734232"/>
              <a:gd name="connsiteY7" fmla="*/ 73741 h 3274141"/>
              <a:gd name="connsiteX8" fmla="*/ 4734232 w 4734232"/>
              <a:gd name="connsiteY8" fmla="*/ 368709 h 3274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4232" h="3274141">
                <a:moveTo>
                  <a:pt x="0" y="3274141"/>
                </a:moveTo>
                <a:cubicBezTo>
                  <a:pt x="215080" y="3210231"/>
                  <a:pt x="430161" y="3146322"/>
                  <a:pt x="648929" y="2993922"/>
                </a:cubicBezTo>
                <a:cubicBezTo>
                  <a:pt x="867697" y="2841522"/>
                  <a:pt x="1088922" y="2625212"/>
                  <a:pt x="1312606" y="2359741"/>
                </a:cubicBezTo>
                <a:cubicBezTo>
                  <a:pt x="1536290" y="2094270"/>
                  <a:pt x="1809135" y="1693606"/>
                  <a:pt x="1991032" y="1401096"/>
                </a:cubicBezTo>
                <a:cubicBezTo>
                  <a:pt x="2172929" y="1108586"/>
                  <a:pt x="2254045" y="811160"/>
                  <a:pt x="2403987" y="604683"/>
                </a:cubicBezTo>
                <a:cubicBezTo>
                  <a:pt x="2553929" y="398206"/>
                  <a:pt x="2716162" y="260554"/>
                  <a:pt x="2890684" y="162232"/>
                </a:cubicBezTo>
                <a:cubicBezTo>
                  <a:pt x="3065206" y="63910"/>
                  <a:pt x="3244645" y="29497"/>
                  <a:pt x="3451122" y="14748"/>
                </a:cubicBezTo>
                <a:cubicBezTo>
                  <a:pt x="3657599" y="0"/>
                  <a:pt x="3915696" y="14748"/>
                  <a:pt x="4129548" y="73741"/>
                </a:cubicBezTo>
                <a:cubicBezTo>
                  <a:pt x="4343400" y="132735"/>
                  <a:pt x="4538816" y="250722"/>
                  <a:pt x="4734232" y="368709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8" name="مربع نص 11"/>
          <p:cNvSpPr txBox="1">
            <a:spLocks noChangeArrowheads="1"/>
          </p:cNvSpPr>
          <p:nvPr/>
        </p:nvSpPr>
        <p:spPr bwMode="auto">
          <a:xfrm>
            <a:off x="5562600" y="2957512"/>
            <a:ext cx="1500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dirty="0"/>
              <a:t>دورة حياة الخدمة</a:t>
            </a:r>
          </a:p>
        </p:txBody>
      </p:sp>
      <p:sp>
        <p:nvSpPr>
          <p:cNvPr id="9" name="مربع نص 12"/>
          <p:cNvSpPr txBox="1">
            <a:spLocks noChangeArrowheads="1"/>
          </p:cNvSpPr>
          <p:nvPr/>
        </p:nvSpPr>
        <p:spPr bwMode="auto">
          <a:xfrm>
            <a:off x="4876800" y="5091112"/>
            <a:ext cx="15001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dirty="0"/>
              <a:t>دورة حياة المنتج</a:t>
            </a:r>
          </a:p>
        </p:txBody>
      </p:sp>
      <p:sp>
        <p:nvSpPr>
          <p:cNvPr id="10" name="مربع نص 13"/>
          <p:cNvSpPr txBox="1">
            <a:spLocks noChangeArrowheads="1"/>
          </p:cNvSpPr>
          <p:nvPr/>
        </p:nvSpPr>
        <p:spPr bwMode="auto">
          <a:xfrm>
            <a:off x="181371" y="3571875"/>
            <a:ext cx="17859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/>
              <a:t>المبيعات</a:t>
            </a:r>
          </a:p>
        </p:txBody>
      </p:sp>
      <p:sp>
        <p:nvSpPr>
          <p:cNvPr id="11" name="مربع نص 14"/>
          <p:cNvSpPr txBox="1">
            <a:spLocks noChangeArrowheads="1"/>
          </p:cNvSpPr>
          <p:nvPr/>
        </p:nvSpPr>
        <p:spPr bwMode="auto">
          <a:xfrm>
            <a:off x="4253309" y="6000750"/>
            <a:ext cx="1785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/>
              <a:t>الوقت</a:t>
            </a:r>
          </a:p>
        </p:txBody>
      </p:sp>
      <p:sp>
        <p:nvSpPr>
          <p:cNvPr id="12" name="مربع نص 15"/>
          <p:cNvSpPr txBox="1">
            <a:spLocks noChangeArrowheads="1"/>
          </p:cNvSpPr>
          <p:nvPr/>
        </p:nvSpPr>
        <p:spPr bwMode="auto">
          <a:xfrm>
            <a:off x="381000" y="1981200"/>
            <a:ext cx="76438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/>
              <a:t>ظهور الربح في الخدمة أسرع من ظهوره في المنتج بسبب التكاليف المتحملة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 animBg="1"/>
      <p:bldP spid="8" grpId="0"/>
      <p:bldP spid="9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3"/>
          <p:cNvSpPr txBox="1">
            <a:spLocks noChangeArrowheads="1"/>
          </p:cNvSpPr>
          <p:nvPr/>
        </p:nvSpPr>
        <p:spPr bwMode="auto">
          <a:xfrm>
            <a:off x="2571751" y="214313"/>
            <a:ext cx="525314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4000" dirty="0" smtClean="0">
                <a:latin typeface="Calibri" pitchFamily="34" charset="0"/>
              </a:rPr>
              <a:t>8- </a:t>
            </a:r>
            <a:r>
              <a:rPr lang="ar-SA" sz="4000" dirty="0">
                <a:latin typeface="Calibri" pitchFamily="34" charset="0"/>
              </a:rPr>
              <a:t>العلاقة بين المنتج والتشغيل</a:t>
            </a:r>
            <a:endParaRPr lang="ar-SA" sz="2800" dirty="0">
              <a:latin typeface="Calibri" pitchFamily="34" charset="0"/>
            </a:endParaRPr>
          </a:p>
        </p:txBody>
      </p:sp>
      <p:sp>
        <p:nvSpPr>
          <p:cNvPr id="5" name="مربع نص 7"/>
          <p:cNvSpPr txBox="1">
            <a:spLocks noChangeArrowheads="1"/>
          </p:cNvSpPr>
          <p:nvPr/>
        </p:nvSpPr>
        <p:spPr bwMode="auto">
          <a:xfrm>
            <a:off x="4648200" y="1752600"/>
            <a:ext cx="414813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 smtClean="0"/>
              <a:t>المنتج القياسي</a:t>
            </a:r>
            <a:r>
              <a:rPr lang="ar-SA" sz="2800" dirty="0"/>
              <a:t>، ينتج بكمية كبيرة مع تنوع أدنى </a:t>
            </a:r>
          </a:p>
        </p:txBody>
      </p:sp>
      <p:sp>
        <p:nvSpPr>
          <p:cNvPr id="6" name="سهم إلى اليسار 8"/>
          <p:cNvSpPr/>
          <p:nvPr/>
        </p:nvSpPr>
        <p:spPr>
          <a:xfrm>
            <a:off x="3505200" y="1828800"/>
            <a:ext cx="957262" cy="685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2800"/>
          </a:p>
        </p:txBody>
      </p:sp>
      <p:sp>
        <p:nvSpPr>
          <p:cNvPr id="7" name="مربع نص 9"/>
          <p:cNvSpPr txBox="1">
            <a:spLocks noChangeArrowheads="1"/>
          </p:cNvSpPr>
          <p:nvPr/>
        </p:nvSpPr>
        <p:spPr bwMode="auto">
          <a:xfrm>
            <a:off x="228600" y="1905000"/>
            <a:ext cx="311467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الإنتاج الواسع أو المستمر</a:t>
            </a:r>
          </a:p>
        </p:txBody>
      </p:sp>
      <p:sp>
        <p:nvSpPr>
          <p:cNvPr id="8" name="مربع نص 10"/>
          <p:cNvSpPr txBox="1">
            <a:spLocks noChangeArrowheads="1"/>
          </p:cNvSpPr>
          <p:nvPr/>
        </p:nvSpPr>
        <p:spPr bwMode="auto">
          <a:xfrm>
            <a:off x="4800600" y="3200400"/>
            <a:ext cx="404812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المنتج غير </a:t>
            </a:r>
            <a:r>
              <a:rPr lang="ar-SA" sz="2800" dirty="0" smtClean="0"/>
              <a:t>القياسي</a:t>
            </a:r>
            <a:r>
              <a:rPr lang="ar-SA" sz="2800" dirty="0"/>
              <a:t>، ينتج بكمية قليلة مع تنوع كبير</a:t>
            </a:r>
          </a:p>
        </p:txBody>
      </p:sp>
      <p:sp>
        <p:nvSpPr>
          <p:cNvPr id="10" name="مربع نص 12"/>
          <p:cNvSpPr txBox="1">
            <a:spLocks noChangeArrowheads="1"/>
          </p:cNvSpPr>
          <p:nvPr/>
        </p:nvSpPr>
        <p:spPr bwMode="auto">
          <a:xfrm>
            <a:off x="609600" y="3429000"/>
            <a:ext cx="265747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الإنتاج حسب الطلب</a:t>
            </a:r>
          </a:p>
        </p:txBody>
      </p:sp>
      <p:sp>
        <p:nvSpPr>
          <p:cNvPr id="11" name="مربع نص 13"/>
          <p:cNvSpPr txBox="1">
            <a:spLocks noChangeArrowheads="1"/>
          </p:cNvSpPr>
          <p:nvPr/>
        </p:nvSpPr>
        <p:spPr bwMode="auto">
          <a:xfrm>
            <a:off x="1524000" y="4800600"/>
            <a:ext cx="426431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توجد علاقة بين المنتج والتشغيل</a:t>
            </a:r>
          </a:p>
        </p:txBody>
      </p:sp>
      <p:sp>
        <p:nvSpPr>
          <p:cNvPr id="12" name="سهم إلى اليسار 14"/>
          <p:cNvSpPr/>
          <p:nvPr/>
        </p:nvSpPr>
        <p:spPr>
          <a:xfrm>
            <a:off x="6300192" y="4665712"/>
            <a:ext cx="1297834" cy="74448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3" name="سهم إلى اليسار 8"/>
          <p:cNvSpPr/>
          <p:nvPr/>
        </p:nvSpPr>
        <p:spPr>
          <a:xfrm>
            <a:off x="3505200" y="3276600"/>
            <a:ext cx="957262" cy="762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رابط مستقيم 3"/>
          <p:cNvCxnSpPr/>
          <p:nvPr/>
        </p:nvCxnSpPr>
        <p:spPr>
          <a:xfrm>
            <a:off x="1376363" y="5634037"/>
            <a:ext cx="614362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" name="رابط مستقيم 5"/>
          <p:cNvCxnSpPr/>
          <p:nvPr/>
        </p:nvCxnSpPr>
        <p:spPr>
          <a:xfrm rot="5400000" flipH="1" flipV="1">
            <a:off x="-945356" y="3312319"/>
            <a:ext cx="4714875" cy="714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شكل حر 6"/>
          <p:cNvSpPr/>
          <p:nvPr/>
        </p:nvSpPr>
        <p:spPr>
          <a:xfrm>
            <a:off x="1376363" y="1243012"/>
            <a:ext cx="6272212" cy="4391025"/>
          </a:xfrm>
          <a:custGeom>
            <a:avLst/>
            <a:gdLst>
              <a:gd name="connsiteX0" fmla="*/ 0 w 6272212"/>
              <a:gd name="connsiteY0" fmla="*/ 4391024 h 4391024"/>
              <a:gd name="connsiteX1" fmla="*/ 1200150 w 6272212"/>
              <a:gd name="connsiteY1" fmla="*/ 3805237 h 4391024"/>
              <a:gd name="connsiteX2" fmla="*/ 2657475 w 6272212"/>
              <a:gd name="connsiteY2" fmla="*/ 1990724 h 4391024"/>
              <a:gd name="connsiteX3" fmla="*/ 3557587 w 6272212"/>
              <a:gd name="connsiteY3" fmla="*/ 747712 h 4391024"/>
              <a:gd name="connsiteX4" fmla="*/ 4257675 w 6272212"/>
              <a:gd name="connsiteY4" fmla="*/ 133349 h 4391024"/>
              <a:gd name="connsiteX5" fmla="*/ 5214937 w 6272212"/>
              <a:gd name="connsiteY5" fmla="*/ 119062 h 4391024"/>
              <a:gd name="connsiteX6" fmla="*/ 6272212 w 6272212"/>
              <a:gd name="connsiteY6" fmla="*/ 847724 h 4391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2212" h="4391024">
                <a:moveTo>
                  <a:pt x="0" y="4391024"/>
                </a:moveTo>
                <a:cubicBezTo>
                  <a:pt x="378619" y="4298155"/>
                  <a:pt x="757238" y="4205287"/>
                  <a:pt x="1200150" y="3805237"/>
                </a:cubicBezTo>
                <a:cubicBezTo>
                  <a:pt x="1643062" y="3405187"/>
                  <a:pt x="2264569" y="2500311"/>
                  <a:pt x="2657475" y="1990724"/>
                </a:cubicBezTo>
                <a:cubicBezTo>
                  <a:pt x="3050381" y="1481137"/>
                  <a:pt x="3290887" y="1057274"/>
                  <a:pt x="3557587" y="747712"/>
                </a:cubicBezTo>
                <a:cubicBezTo>
                  <a:pt x="3824287" y="438150"/>
                  <a:pt x="3981450" y="238124"/>
                  <a:pt x="4257675" y="133349"/>
                </a:cubicBezTo>
                <a:cubicBezTo>
                  <a:pt x="4533900" y="28574"/>
                  <a:pt x="4879181" y="0"/>
                  <a:pt x="5214937" y="119062"/>
                </a:cubicBezTo>
                <a:cubicBezTo>
                  <a:pt x="5550693" y="238124"/>
                  <a:pt x="5911452" y="542924"/>
                  <a:pt x="6272212" y="847724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cxnSp>
        <p:nvCxnSpPr>
          <p:cNvPr id="5" name="رابط مستقيم 8"/>
          <p:cNvCxnSpPr/>
          <p:nvPr/>
        </p:nvCxnSpPr>
        <p:spPr>
          <a:xfrm rot="5400000">
            <a:off x="769144" y="3455193"/>
            <a:ext cx="4286250" cy="7143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رابط مستقيم 9"/>
          <p:cNvCxnSpPr/>
          <p:nvPr/>
        </p:nvCxnSpPr>
        <p:spPr>
          <a:xfrm rot="5400000">
            <a:off x="2197894" y="3455193"/>
            <a:ext cx="4286250" cy="7143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رابط مستقيم 10"/>
          <p:cNvCxnSpPr/>
          <p:nvPr/>
        </p:nvCxnSpPr>
        <p:spPr>
          <a:xfrm rot="5400000">
            <a:off x="4769644" y="3312318"/>
            <a:ext cx="4286250" cy="7143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مربع نص 11"/>
          <p:cNvSpPr txBox="1">
            <a:spLocks noChangeArrowheads="1"/>
          </p:cNvSpPr>
          <p:nvPr/>
        </p:nvSpPr>
        <p:spPr bwMode="auto">
          <a:xfrm>
            <a:off x="1590675" y="1133475"/>
            <a:ext cx="1143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b="1"/>
              <a:t>الانطلاق</a:t>
            </a:r>
          </a:p>
        </p:txBody>
      </p:sp>
      <p:sp>
        <p:nvSpPr>
          <p:cNvPr id="9" name="مربع نص 12"/>
          <p:cNvSpPr txBox="1">
            <a:spLocks noChangeArrowheads="1"/>
          </p:cNvSpPr>
          <p:nvPr/>
        </p:nvSpPr>
        <p:spPr bwMode="auto">
          <a:xfrm>
            <a:off x="3090863" y="1133475"/>
            <a:ext cx="1143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b="1"/>
              <a:t>النمو</a:t>
            </a:r>
          </a:p>
        </p:txBody>
      </p:sp>
      <p:sp>
        <p:nvSpPr>
          <p:cNvPr id="10" name="مربع نص 13"/>
          <p:cNvSpPr txBox="1">
            <a:spLocks noChangeArrowheads="1"/>
          </p:cNvSpPr>
          <p:nvPr/>
        </p:nvSpPr>
        <p:spPr bwMode="auto">
          <a:xfrm>
            <a:off x="4662488" y="1133475"/>
            <a:ext cx="1143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b="1"/>
              <a:t>النضج</a:t>
            </a:r>
          </a:p>
        </p:txBody>
      </p:sp>
      <p:sp>
        <p:nvSpPr>
          <p:cNvPr id="11" name="مربع نص 14"/>
          <p:cNvSpPr txBox="1">
            <a:spLocks noChangeArrowheads="1"/>
          </p:cNvSpPr>
          <p:nvPr/>
        </p:nvSpPr>
        <p:spPr bwMode="auto">
          <a:xfrm>
            <a:off x="7162800" y="1133475"/>
            <a:ext cx="1143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b="1"/>
              <a:t>التدهور</a:t>
            </a:r>
          </a:p>
        </p:txBody>
      </p:sp>
      <p:sp>
        <p:nvSpPr>
          <p:cNvPr id="12" name="مربع نص 15"/>
          <p:cNvSpPr txBox="1">
            <a:spLocks noChangeArrowheads="1"/>
          </p:cNvSpPr>
          <p:nvPr/>
        </p:nvSpPr>
        <p:spPr bwMode="auto">
          <a:xfrm>
            <a:off x="1376363" y="5705475"/>
            <a:ext cx="13573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/>
              <a:t>الإنتاج بكميات قليلة</a:t>
            </a:r>
          </a:p>
        </p:txBody>
      </p:sp>
      <p:sp>
        <p:nvSpPr>
          <p:cNvPr id="13" name="مربع نص 16"/>
          <p:cNvSpPr txBox="1">
            <a:spLocks noChangeArrowheads="1"/>
          </p:cNvSpPr>
          <p:nvPr/>
        </p:nvSpPr>
        <p:spPr bwMode="auto">
          <a:xfrm>
            <a:off x="2947988" y="5776912"/>
            <a:ext cx="13573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000"/>
              <a:t>الإنتاج بكميات كبيرة</a:t>
            </a:r>
          </a:p>
        </p:txBody>
      </p:sp>
      <p:sp>
        <p:nvSpPr>
          <p:cNvPr id="14" name="مربع نص 17"/>
          <p:cNvSpPr txBox="1">
            <a:spLocks noChangeArrowheads="1"/>
          </p:cNvSpPr>
          <p:nvPr/>
        </p:nvSpPr>
        <p:spPr bwMode="auto">
          <a:xfrm>
            <a:off x="4448175" y="5776912"/>
            <a:ext cx="2428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000"/>
              <a:t>الإنتاج بكميات كبيرة جدا</a:t>
            </a:r>
          </a:p>
        </p:txBody>
      </p:sp>
      <p:sp>
        <p:nvSpPr>
          <p:cNvPr id="15" name="مربع نص 18"/>
          <p:cNvSpPr txBox="1">
            <a:spLocks noChangeArrowheads="1"/>
          </p:cNvSpPr>
          <p:nvPr/>
        </p:nvSpPr>
        <p:spPr bwMode="auto">
          <a:xfrm>
            <a:off x="1447800" y="2276475"/>
            <a:ext cx="13573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000"/>
              <a:t>الإنتاج حسب الطلب</a:t>
            </a:r>
          </a:p>
        </p:txBody>
      </p:sp>
      <p:sp>
        <p:nvSpPr>
          <p:cNvPr id="16" name="مربع نص 19"/>
          <p:cNvSpPr txBox="1">
            <a:spLocks noChangeArrowheads="1"/>
          </p:cNvSpPr>
          <p:nvPr/>
        </p:nvSpPr>
        <p:spPr bwMode="auto">
          <a:xfrm>
            <a:off x="2947988" y="2347912"/>
            <a:ext cx="13573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000" dirty="0"/>
              <a:t>إنتاج الوجبة</a:t>
            </a:r>
          </a:p>
        </p:txBody>
      </p:sp>
      <p:sp>
        <p:nvSpPr>
          <p:cNvPr id="17" name="مربع نص 20"/>
          <p:cNvSpPr txBox="1">
            <a:spLocks noChangeArrowheads="1"/>
          </p:cNvSpPr>
          <p:nvPr/>
        </p:nvSpPr>
        <p:spPr bwMode="auto">
          <a:xfrm>
            <a:off x="5019675" y="2276475"/>
            <a:ext cx="13573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000"/>
              <a:t>الإنتاج الواسع</a:t>
            </a:r>
          </a:p>
        </p:txBody>
      </p:sp>
      <p:sp>
        <p:nvSpPr>
          <p:cNvPr id="18" name="مربع نص 13"/>
          <p:cNvSpPr txBox="1">
            <a:spLocks noChangeArrowheads="1"/>
          </p:cNvSpPr>
          <p:nvPr/>
        </p:nvSpPr>
        <p:spPr bwMode="auto">
          <a:xfrm>
            <a:off x="685800" y="228600"/>
            <a:ext cx="837911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 smtClean="0"/>
              <a:t>كما توجد </a:t>
            </a:r>
            <a:r>
              <a:rPr lang="ar-SA" sz="2800" dirty="0"/>
              <a:t>علاقة بين المنتج </a:t>
            </a:r>
            <a:r>
              <a:rPr lang="ar-SA" sz="2800" dirty="0" smtClean="0"/>
              <a:t>والتشغيل من حيث مرحلة دورة حيات المنتج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>
            <a:spLocks noChangeArrowheads="1"/>
          </p:cNvSpPr>
          <p:nvPr/>
        </p:nvSpPr>
        <p:spPr bwMode="auto">
          <a:xfrm>
            <a:off x="1066800" y="1447800"/>
            <a:ext cx="704373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أساس منحنى التعلم أنه عند  تضاعف الكمية من الإنتاج  ينقص وقت إنتاج الوحدة بمعدل  </a:t>
            </a:r>
            <a:r>
              <a:rPr lang="ar-SA" sz="2800" dirty="0" smtClean="0"/>
              <a:t>ثابت: </a:t>
            </a:r>
            <a:r>
              <a:rPr lang="ar-SA" sz="2800" dirty="0" smtClean="0">
                <a:solidFill>
                  <a:srgbClr val="FF0000"/>
                </a:solidFill>
              </a:rPr>
              <a:t>معدل  التعلم </a:t>
            </a:r>
            <a:endParaRPr lang="ar-SA" sz="2800" dirty="0"/>
          </a:p>
        </p:txBody>
      </p:sp>
      <p:sp>
        <p:nvSpPr>
          <p:cNvPr id="4" name="مربع نص 5"/>
          <p:cNvSpPr txBox="1">
            <a:spLocks noChangeArrowheads="1"/>
          </p:cNvSpPr>
          <p:nvPr/>
        </p:nvSpPr>
        <p:spPr bwMode="auto">
          <a:xfrm>
            <a:off x="838200" y="2971800"/>
            <a:ext cx="704373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أساس منحنى الخبرة </a:t>
            </a:r>
            <a:r>
              <a:rPr lang="ar-SA" sz="2800" dirty="0" smtClean="0"/>
              <a:t>أنه </a:t>
            </a:r>
            <a:r>
              <a:rPr lang="ar-SA" sz="2800" dirty="0"/>
              <a:t>عند  تضاعف الكمية </a:t>
            </a:r>
            <a:r>
              <a:rPr lang="ar-SA" sz="2800" dirty="0">
                <a:solidFill>
                  <a:srgbClr val="FF0000"/>
                </a:solidFill>
              </a:rPr>
              <a:t>المتراكمة</a:t>
            </a:r>
            <a:r>
              <a:rPr lang="ar-SA" sz="2800" dirty="0"/>
              <a:t> من الإنتاج  تنقص تكلفة إنتاج الوحدة بمعدل  ثابت </a:t>
            </a:r>
          </a:p>
        </p:txBody>
      </p:sp>
      <p:sp>
        <p:nvSpPr>
          <p:cNvPr id="25" name="مربع نص 24"/>
          <p:cNvSpPr txBox="1"/>
          <p:nvPr/>
        </p:nvSpPr>
        <p:spPr>
          <a:xfrm>
            <a:off x="4800600" y="381000"/>
            <a:ext cx="3124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9- منحنى التعلم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رابط كسهم مستقيم 7"/>
          <p:cNvCxnSpPr/>
          <p:nvPr/>
        </p:nvCxnSpPr>
        <p:spPr>
          <a:xfrm>
            <a:off x="2935288" y="4786313"/>
            <a:ext cx="5072062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" name="رابط كسهم مستقيم 8"/>
          <p:cNvCxnSpPr/>
          <p:nvPr/>
        </p:nvCxnSpPr>
        <p:spPr>
          <a:xfrm rot="5400000" flipH="1" flipV="1">
            <a:off x="1331913" y="3173412"/>
            <a:ext cx="3228975" cy="444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شكل حر 9"/>
          <p:cNvSpPr/>
          <p:nvPr/>
        </p:nvSpPr>
        <p:spPr>
          <a:xfrm>
            <a:off x="2863850" y="2500313"/>
            <a:ext cx="3917950" cy="2300287"/>
          </a:xfrm>
          <a:custGeom>
            <a:avLst/>
            <a:gdLst>
              <a:gd name="connsiteX0" fmla="*/ 0 w 4514850"/>
              <a:gd name="connsiteY0" fmla="*/ 2271712 h 2271712"/>
              <a:gd name="connsiteX1" fmla="*/ 857250 w 4514850"/>
              <a:gd name="connsiteY1" fmla="*/ 1943100 h 2271712"/>
              <a:gd name="connsiteX2" fmla="*/ 1457325 w 4514850"/>
              <a:gd name="connsiteY2" fmla="*/ 1328737 h 2271712"/>
              <a:gd name="connsiteX3" fmla="*/ 1985962 w 4514850"/>
              <a:gd name="connsiteY3" fmla="*/ 571500 h 2271712"/>
              <a:gd name="connsiteX4" fmla="*/ 2343150 w 4514850"/>
              <a:gd name="connsiteY4" fmla="*/ 200025 h 2271712"/>
              <a:gd name="connsiteX5" fmla="*/ 2800350 w 4514850"/>
              <a:gd name="connsiteY5" fmla="*/ 42862 h 2271712"/>
              <a:gd name="connsiteX6" fmla="*/ 3271837 w 4514850"/>
              <a:gd name="connsiteY6" fmla="*/ 100012 h 2271712"/>
              <a:gd name="connsiteX7" fmla="*/ 4029075 w 4514850"/>
              <a:gd name="connsiteY7" fmla="*/ 642937 h 2271712"/>
              <a:gd name="connsiteX8" fmla="*/ 4514850 w 4514850"/>
              <a:gd name="connsiteY8" fmla="*/ 1028700 h 2271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14850" h="2271712">
                <a:moveTo>
                  <a:pt x="0" y="2271712"/>
                </a:moveTo>
                <a:cubicBezTo>
                  <a:pt x="307181" y="2185987"/>
                  <a:pt x="614363" y="2100262"/>
                  <a:pt x="857250" y="1943100"/>
                </a:cubicBezTo>
                <a:cubicBezTo>
                  <a:pt x="1100137" y="1785938"/>
                  <a:pt x="1269206" y="1557337"/>
                  <a:pt x="1457325" y="1328737"/>
                </a:cubicBezTo>
                <a:cubicBezTo>
                  <a:pt x="1645444" y="1100137"/>
                  <a:pt x="1838325" y="759619"/>
                  <a:pt x="1985962" y="571500"/>
                </a:cubicBezTo>
                <a:cubicBezTo>
                  <a:pt x="2133599" y="383381"/>
                  <a:pt x="2207419" y="288131"/>
                  <a:pt x="2343150" y="200025"/>
                </a:cubicBezTo>
                <a:cubicBezTo>
                  <a:pt x="2478881" y="111919"/>
                  <a:pt x="2645569" y="59531"/>
                  <a:pt x="2800350" y="42862"/>
                </a:cubicBezTo>
                <a:cubicBezTo>
                  <a:pt x="2955131" y="26193"/>
                  <a:pt x="3067050" y="0"/>
                  <a:pt x="3271837" y="100012"/>
                </a:cubicBezTo>
                <a:cubicBezTo>
                  <a:pt x="3476624" y="200024"/>
                  <a:pt x="3821906" y="488156"/>
                  <a:pt x="4029075" y="642937"/>
                </a:cubicBezTo>
                <a:cubicBezTo>
                  <a:pt x="4236244" y="797718"/>
                  <a:pt x="4375547" y="913209"/>
                  <a:pt x="4514850" y="1028700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5" name="مربع نص 10"/>
          <p:cNvSpPr txBox="1">
            <a:spLocks noChangeArrowheads="1"/>
          </p:cNvSpPr>
          <p:nvPr/>
        </p:nvSpPr>
        <p:spPr bwMode="auto">
          <a:xfrm>
            <a:off x="995363" y="2319338"/>
            <a:ext cx="178593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/>
              <a:t>المبيعات أو تكلفة </a:t>
            </a:r>
            <a:r>
              <a:rPr lang="ar-SA" sz="2400" dirty="0" smtClean="0"/>
              <a:t>الوحدة أو وقت إنتاج</a:t>
            </a:r>
            <a:endParaRPr lang="ar-SA" sz="2400" dirty="0"/>
          </a:p>
        </p:txBody>
      </p:sp>
      <p:sp>
        <p:nvSpPr>
          <p:cNvPr id="6" name="مربع نص 11"/>
          <p:cNvSpPr txBox="1">
            <a:spLocks noChangeArrowheads="1"/>
          </p:cNvSpPr>
          <p:nvPr/>
        </p:nvSpPr>
        <p:spPr bwMode="auto">
          <a:xfrm>
            <a:off x="7210425" y="4929188"/>
            <a:ext cx="14287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ar-SA" sz="2400" dirty="0"/>
              <a:t>الوقت</a:t>
            </a:r>
          </a:p>
        </p:txBody>
      </p:sp>
      <p:sp>
        <p:nvSpPr>
          <p:cNvPr id="7" name="شكل حر 12"/>
          <p:cNvSpPr/>
          <p:nvPr/>
        </p:nvSpPr>
        <p:spPr>
          <a:xfrm>
            <a:off x="2952750" y="2041525"/>
            <a:ext cx="4114800" cy="2541588"/>
          </a:xfrm>
          <a:custGeom>
            <a:avLst/>
            <a:gdLst>
              <a:gd name="connsiteX0" fmla="*/ 0 w 4572000"/>
              <a:gd name="connsiteY0" fmla="*/ 92868 h 2543174"/>
              <a:gd name="connsiteX1" fmla="*/ 85725 w 4572000"/>
              <a:gd name="connsiteY1" fmla="*/ 50006 h 2543174"/>
              <a:gd name="connsiteX2" fmla="*/ 157163 w 4572000"/>
              <a:gd name="connsiteY2" fmla="*/ 164306 h 2543174"/>
              <a:gd name="connsiteX3" fmla="*/ 485775 w 4572000"/>
              <a:gd name="connsiteY3" fmla="*/ 1035843 h 2543174"/>
              <a:gd name="connsiteX4" fmla="*/ 800100 w 4572000"/>
              <a:gd name="connsiteY4" fmla="*/ 1507331 h 2543174"/>
              <a:gd name="connsiteX5" fmla="*/ 1228725 w 4572000"/>
              <a:gd name="connsiteY5" fmla="*/ 1835943 h 2543174"/>
              <a:gd name="connsiteX6" fmla="*/ 2043113 w 4572000"/>
              <a:gd name="connsiteY6" fmla="*/ 2193131 h 2543174"/>
              <a:gd name="connsiteX7" fmla="*/ 2886075 w 4572000"/>
              <a:gd name="connsiteY7" fmla="*/ 2378868 h 2543174"/>
              <a:gd name="connsiteX8" fmla="*/ 4171950 w 4572000"/>
              <a:gd name="connsiteY8" fmla="*/ 2521743 h 2543174"/>
              <a:gd name="connsiteX9" fmla="*/ 4572000 w 4572000"/>
              <a:gd name="connsiteY9" fmla="*/ 2507456 h 2543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72000" h="2543174">
                <a:moveTo>
                  <a:pt x="0" y="92868"/>
                </a:moveTo>
                <a:cubicBezTo>
                  <a:pt x="29765" y="65484"/>
                  <a:pt x="59531" y="38100"/>
                  <a:pt x="85725" y="50006"/>
                </a:cubicBezTo>
                <a:cubicBezTo>
                  <a:pt x="111919" y="61912"/>
                  <a:pt x="90488" y="0"/>
                  <a:pt x="157163" y="164306"/>
                </a:cubicBezTo>
                <a:cubicBezTo>
                  <a:pt x="223838" y="328612"/>
                  <a:pt x="378619" y="812006"/>
                  <a:pt x="485775" y="1035843"/>
                </a:cubicBezTo>
                <a:cubicBezTo>
                  <a:pt x="592931" y="1259680"/>
                  <a:pt x="676275" y="1373981"/>
                  <a:pt x="800100" y="1507331"/>
                </a:cubicBezTo>
                <a:cubicBezTo>
                  <a:pt x="923925" y="1640681"/>
                  <a:pt x="1021556" y="1721643"/>
                  <a:pt x="1228725" y="1835943"/>
                </a:cubicBezTo>
                <a:cubicBezTo>
                  <a:pt x="1435894" y="1950243"/>
                  <a:pt x="1766888" y="2102644"/>
                  <a:pt x="2043113" y="2193131"/>
                </a:cubicBezTo>
                <a:cubicBezTo>
                  <a:pt x="2319338" y="2283618"/>
                  <a:pt x="2531269" y="2324099"/>
                  <a:pt x="2886075" y="2378868"/>
                </a:cubicBezTo>
                <a:cubicBezTo>
                  <a:pt x="3240881" y="2433637"/>
                  <a:pt x="3890963" y="2500312"/>
                  <a:pt x="4171950" y="2521743"/>
                </a:cubicBezTo>
                <a:cubicBezTo>
                  <a:pt x="4452938" y="2543174"/>
                  <a:pt x="4512469" y="2525315"/>
                  <a:pt x="4572000" y="2507456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cxnSp>
        <p:nvCxnSpPr>
          <p:cNvPr id="8" name="رابط مستقيم 14"/>
          <p:cNvCxnSpPr/>
          <p:nvPr/>
        </p:nvCxnSpPr>
        <p:spPr>
          <a:xfrm rot="5400000">
            <a:off x="2602706" y="3426619"/>
            <a:ext cx="2714625" cy="7143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15"/>
          <p:cNvCxnSpPr/>
          <p:nvPr/>
        </p:nvCxnSpPr>
        <p:spPr>
          <a:xfrm rot="5400000">
            <a:off x="3459956" y="3426619"/>
            <a:ext cx="2714625" cy="7143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16"/>
          <p:cNvCxnSpPr/>
          <p:nvPr/>
        </p:nvCxnSpPr>
        <p:spPr>
          <a:xfrm rot="5400000">
            <a:off x="4602956" y="3355182"/>
            <a:ext cx="2714625" cy="7143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مربع نص 21"/>
          <p:cNvSpPr txBox="1">
            <a:spLocks noChangeArrowheads="1"/>
          </p:cNvSpPr>
          <p:nvPr/>
        </p:nvSpPr>
        <p:spPr bwMode="auto">
          <a:xfrm>
            <a:off x="2852738" y="3462338"/>
            <a:ext cx="11430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400"/>
              <a:t>حسب الطلب</a:t>
            </a:r>
          </a:p>
        </p:txBody>
      </p:sp>
      <p:sp>
        <p:nvSpPr>
          <p:cNvPr id="12" name="مربع نص 22"/>
          <p:cNvSpPr txBox="1">
            <a:spLocks noChangeArrowheads="1"/>
          </p:cNvSpPr>
          <p:nvPr/>
        </p:nvSpPr>
        <p:spPr bwMode="auto">
          <a:xfrm>
            <a:off x="3781425" y="4176713"/>
            <a:ext cx="1143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400"/>
              <a:t>الوجبة</a:t>
            </a:r>
          </a:p>
        </p:txBody>
      </p:sp>
      <p:sp>
        <p:nvSpPr>
          <p:cNvPr id="13" name="مربع نص 23"/>
          <p:cNvSpPr txBox="1">
            <a:spLocks noChangeArrowheads="1"/>
          </p:cNvSpPr>
          <p:nvPr/>
        </p:nvSpPr>
        <p:spPr bwMode="auto">
          <a:xfrm>
            <a:off x="4995863" y="3390900"/>
            <a:ext cx="16430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400"/>
              <a:t>الإنتاج الواسع</a:t>
            </a:r>
          </a:p>
        </p:txBody>
      </p:sp>
      <p:sp>
        <p:nvSpPr>
          <p:cNvPr id="14" name="مربع نص 24"/>
          <p:cNvSpPr txBox="1">
            <a:spLocks noChangeArrowheads="1"/>
          </p:cNvSpPr>
          <p:nvPr/>
        </p:nvSpPr>
        <p:spPr bwMode="auto">
          <a:xfrm>
            <a:off x="2852738" y="4748213"/>
            <a:ext cx="10715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400"/>
              <a:t>الانطلاق</a:t>
            </a:r>
          </a:p>
        </p:txBody>
      </p:sp>
      <p:sp>
        <p:nvSpPr>
          <p:cNvPr id="15" name="مربع نص 25"/>
          <p:cNvSpPr txBox="1">
            <a:spLocks noChangeArrowheads="1"/>
          </p:cNvSpPr>
          <p:nvPr/>
        </p:nvSpPr>
        <p:spPr bwMode="auto">
          <a:xfrm>
            <a:off x="3924300" y="4748213"/>
            <a:ext cx="928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400"/>
              <a:t>النمو</a:t>
            </a:r>
          </a:p>
        </p:txBody>
      </p:sp>
      <p:sp>
        <p:nvSpPr>
          <p:cNvPr id="16" name="مربع نص 26"/>
          <p:cNvSpPr txBox="1">
            <a:spLocks noChangeArrowheads="1"/>
          </p:cNvSpPr>
          <p:nvPr/>
        </p:nvSpPr>
        <p:spPr bwMode="auto">
          <a:xfrm>
            <a:off x="4781550" y="4748213"/>
            <a:ext cx="1143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400"/>
              <a:t>النضج</a:t>
            </a:r>
          </a:p>
        </p:txBody>
      </p:sp>
      <p:sp>
        <p:nvSpPr>
          <p:cNvPr id="17" name="مربع نص 27"/>
          <p:cNvSpPr txBox="1">
            <a:spLocks noChangeArrowheads="1"/>
          </p:cNvSpPr>
          <p:nvPr/>
        </p:nvSpPr>
        <p:spPr bwMode="auto">
          <a:xfrm>
            <a:off x="6067425" y="4748213"/>
            <a:ext cx="1143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400"/>
              <a:t>التدهور</a:t>
            </a:r>
          </a:p>
        </p:txBody>
      </p:sp>
      <p:sp>
        <p:nvSpPr>
          <p:cNvPr id="18" name="مربع نص 28"/>
          <p:cNvSpPr txBox="1">
            <a:spLocks noChangeArrowheads="1"/>
          </p:cNvSpPr>
          <p:nvPr/>
        </p:nvSpPr>
        <p:spPr bwMode="auto">
          <a:xfrm>
            <a:off x="3352800" y="1676400"/>
            <a:ext cx="1643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400"/>
              <a:t>منحنى التعلم </a:t>
            </a:r>
          </a:p>
        </p:txBody>
      </p:sp>
      <p:cxnSp>
        <p:nvCxnSpPr>
          <p:cNvPr id="19" name="رابط كسهم مستقيم 30"/>
          <p:cNvCxnSpPr>
            <a:stCxn id="18" idx="2"/>
            <a:endCxn id="7" idx="3"/>
          </p:cNvCxnSpPr>
          <p:nvPr/>
        </p:nvCxnSpPr>
        <p:spPr>
          <a:xfrm rot="5400000">
            <a:off x="3312320" y="2215356"/>
            <a:ext cx="938212" cy="7842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مربع نص 32"/>
          <p:cNvSpPr txBox="1">
            <a:spLocks noChangeArrowheads="1"/>
          </p:cNvSpPr>
          <p:nvPr/>
        </p:nvSpPr>
        <p:spPr bwMode="auto">
          <a:xfrm>
            <a:off x="6424613" y="1819275"/>
            <a:ext cx="164306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2400" dirty="0"/>
              <a:t>منحنى المبيعات</a:t>
            </a:r>
          </a:p>
        </p:txBody>
      </p:sp>
      <p:cxnSp>
        <p:nvCxnSpPr>
          <p:cNvPr id="21" name="رابط كسهم مستقيم 34"/>
          <p:cNvCxnSpPr>
            <a:stCxn id="20" idx="2"/>
            <a:endCxn id="4" idx="7"/>
          </p:cNvCxnSpPr>
          <p:nvPr/>
        </p:nvCxnSpPr>
        <p:spPr>
          <a:xfrm rot="5400000">
            <a:off x="6552407" y="2456656"/>
            <a:ext cx="501650" cy="8874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>
            <a:spLocks noChangeArrowheads="1"/>
          </p:cNvSpPr>
          <p:nvPr/>
        </p:nvSpPr>
        <p:spPr bwMode="auto">
          <a:xfrm>
            <a:off x="1895475" y="0"/>
            <a:ext cx="67151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4000">
                <a:latin typeface="Calibri" pitchFamily="34" charset="0"/>
              </a:rPr>
              <a:t>11- التجربة اليابانية في مجال المنتج</a:t>
            </a:r>
          </a:p>
        </p:txBody>
      </p:sp>
      <p:sp>
        <p:nvSpPr>
          <p:cNvPr id="3" name="مربع نص 2"/>
          <p:cNvSpPr txBox="1">
            <a:spLocks noChangeArrowheads="1"/>
          </p:cNvSpPr>
          <p:nvPr/>
        </p:nvSpPr>
        <p:spPr bwMode="auto">
          <a:xfrm>
            <a:off x="2819400" y="838200"/>
            <a:ext cx="60007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/>
              <a:t>من أهم خصائص التجربة اليابانية ما يلي: </a:t>
            </a:r>
          </a:p>
        </p:txBody>
      </p:sp>
      <p:sp>
        <p:nvSpPr>
          <p:cNvPr id="4" name="مربع نص 3"/>
          <p:cNvSpPr txBox="1">
            <a:spLocks noChangeArrowheads="1"/>
          </p:cNvSpPr>
          <p:nvPr/>
        </p:nvSpPr>
        <p:spPr bwMode="auto">
          <a:xfrm>
            <a:off x="762001" y="1524719"/>
            <a:ext cx="755201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أسلوب التحسينات الصغيرة والمستمرة في </a:t>
            </a:r>
            <a:r>
              <a:rPr lang="ar-SA" sz="2800" dirty="0" smtClean="0"/>
              <a:t>كل ما </a:t>
            </a:r>
            <a:r>
              <a:rPr lang="ar-SA" sz="2800" dirty="0"/>
              <a:t>يتعلق بالمنتج</a:t>
            </a:r>
          </a:p>
        </p:txBody>
      </p:sp>
      <p:cxnSp>
        <p:nvCxnSpPr>
          <p:cNvPr id="13" name="رابط كسهم مستقيم 12"/>
          <p:cNvCxnSpPr/>
          <p:nvPr/>
        </p:nvCxnSpPr>
        <p:spPr>
          <a:xfrm>
            <a:off x="2286000" y="5486400"/>
            <a:ext cx="5105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 rot="5400000" flipH="1" flipV="1">
            <a:off x="723900" y="3924300"/>
            <a:ext cx="3124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رابط مستقيم 16"/>
          <p:cNvCxnSpPr/>
          <p:nvPr/>
        </p:nvCxnSpPr>
        <p:spPr>
          <a:xfrm>
            <a:off x="2286000" y="4648200"/>
            <a:ext cx="114300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رابط مستقيم 18"/>
          <p:cNvCxnSpPr/>
          <p:nvPr/>
        </p:nvCxnSpPr>
        <p:spPr>
          <a:xfrm rot="5400000" flipH="1" flipV="1">
            <a:off x="3162300" y="4381500"/>
            <a:ext cx="53340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1" name="رابط مستقيم 20"/>
          <p:cNvCxnSpPr/>
          <p:nvPr/>
        </p:nvCxnSpPr>
        <p:spPr>
          <a:xfrm>
            <a:off x="3429000" y="4114800"/>
            <a:ext cx="114300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رابط مستقيم 22"/>
          <p:cNvCxnSpPr/>
          <p:nvPr/>
        </p:nvCxnSpPr>
        <p:spPr>
          <a:xfrm rot="5400000" flipH="1" flipV="1">
            <a:off x="4381500" y="3924300"/>
            <a:ext cx="38100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" name="رابط مستقيم 24"/>
          <p:cNvCxnSpPr/>
          <p:nvPr/>
        </p:nvCxnSpPr>
        <p:spPr>
          <a:xfrm>
            <a:off x="4572000" y="3733800"/>
            <a:ext cx="129540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7" name="رابط مستقيم 26"/>
          <p:cNvCxnSpPr/>
          <p:nvPr/>
        </p:nvCxnSpPr>
        <p:spPr>
          <a:xfrm rot="5400000" flipH="1" flipV="1">
            <a:off x="5638800" y="3505200"/>
            <a:ext cx="45720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0" name="رابط مستقيم 29"/>
          <p:cNvCxnSpPr/>
          <p:nvPr/>
        </p:nvCxnSpPr>
        <p:spPr>
          <a:xfrm>
            <a:off x="5867400" y="3276600"/>
            <a:ext cx="106680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3" name="رابط مستقيم 32"/>
          <p:cNvCxnSpPr/>
          <p:nvPr/>
        </p:nvCxnSpPr>
        <p:spPr>
          <a:xfrm flipV="1">
            <a:off x="2286000" y="2362200"/>
            <a:ext cx="4572000" cy="228600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شكل بيضاوي 34"/>
          <p:cNvSpPr/>
          <p:nvPr/>
        </p:nvSpPr>
        <p:spPr>
          <a:xfrm>
            <a:off x="3581400" y="38862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شكل بيضاوي 35"/>
          <p:cNvSpPr/>
          <p:nvPr/>
        </p:nvSpPr>
        <p:spPr>
          <a:xfrm>
            <a:off x="4495800" y="36576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شكل بيضاوي 36"/>
          <p:cNvSpPr/>
          <p:nvPr/>
        </p:nvSpPr>
        <p:spPr>
          <a:xfrm>
            <a:off x="5791200" y="32004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شكل بيضاوي 37"/>
          <p:cNvSpPr/>
          <p:nvPr/>
        </p:nvSpPr>
        <p:spPr>
          <a:xfrm>
            <a:off x="2209800" y="45720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شكل بيضاوي 39"/>
          <p:cNvSpPr/>
          <p:nvPr/>
        </p:nvSpPr>
        <p:spPr>
          <a:xfrm>
            <a:off x="4495800" y="34290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شكل بيضاوي 40"/>
          <p:cNvSpPr/>
          <p:nvPr/>
        </p:nvSpPr>
        <p:spPr>
          <a:xfrm>
            <a:off x="5791200" y="28194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شكل بيضاوي 41"/>
          <p:cNvSpPr/>
          <p:nvPr/>
        </p:nvSpPr>
        <p:spPr>
          <a:xfrm>
            <a:off x="6781800" y="22860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شكل بيضاوي 42"/>
          <p:cNvSpPr/>
          <p:nvPr/>
        </p:nvSpPr>
        <p:spPr>
          <a:xfrm>
            <a:off x="2819400" y="42672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شكل بيضاوي 43"/>
          <p:cNvSpPr/>
          <p:nvPr/>
        </p:nvSpPr>
        <p:spPr>
          <a:xfrm>
            <a:off x="3886200" y="37338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شكل بيضاوي 44"/>
          <p:cNvSpPr/>
          <p:nvPr/>
        </p:nvSpPr>
        <p:spPr>
          <a:xfrm>
            <a:off x="5105400" y="31242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شكل بيضاوي 45"/>
          <p:cNvSpPr/>
          <p:nvPr/>
        </p:nvSpPr>
        <p:spPr>
          <a:xfrm>
            <a:off x="6324600" y="25146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شكل بيضاوي 46"/>
          <p:cNvSpPr/>
          <p:nvPr/>
        </p:nvSpPr>
        <p:spPr>
          <a:xfrm>
            <a:off x="2514600" y="44196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شكل بيضاوي 47"/>
          <p:cNvSpPr/>
          <p:nvPr/>
        </p:nvSpPr>
        <p:spPr>
          <a:xfrm>
            <a:off x="3124200" y="41148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شكل بيضاوي 48"/>
          <p:cNvSpPr/>
          <p:nvPr/>
        </p:nvSpPr>
        <p:spPr>
          <a:xfrm>
            <a:off x="2819400" y="42672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شكل بيضاوي 49"/>
          <p:cNvSpPr/>
          <p:nvPr/>
        </p:nvSpPr>
        <p:spPr>
          <a:xfrm>
            <a:off x="4800600" y="32766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شكل بيضاوي 50"/>
          <p:cNvSpPr/>
          <p:nvPr/>
        </p:nvSpPr>
        <p:spPr>
          <a:xfrm>
            <a:off x="4267200" y="35814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شكل بيضاوي 51"/>
          <p:cNvSpPr/>
          <p:nvPr/>
        </p:nvSpPr>
        <p:spPr>
          <a:xfrm>
            <a:off x="5486400" y="29718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شكل بيضاوي 52"/>
          <p:cNvSpPr/>
          <p:nvPr/>
        </p:nvSpPr>
        <p:spPr>
          <a:xfrm>
            <a:off x="6019800" y="26670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شكل بيضاوي 53"/>
          <p:cNvSpPr/>
          <p:nvPr/>
        </p:nvSpPr>
        <p:spPr>
          <a:xfrm>
            <a:off x="3352800" y="40386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مربع نص 54"/>
          <p:cNvSpPr txBox="1"/>
          <p:nvPr/>
        </p:nvSpPr>
        <p:spPr>
          <a:xfrm>
            <a:off x="1676400" y="4495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56" name="مربع نص 55"/>
          <p:cNvSpPr txBox="1"/>
          <p:nvPr/>
        </p:nvSpPr>
        <p:spPr>
          <a:xfrm>
            <a:off x="3581400" y="419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57" name="مربع نص 56"/>
          <p:cNvSpPr txBox="1"/>
          <p:nvPr/>
        </p:nvSpPr>
        <p:spPr>
          <a:xfrm>
            <a:off x="4648200" y="3733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58" name="مربع نص 57"/>
          <p:cNvSpPr txBox="1"/>
          <p:nvPr/>
        </p:nvSpPr>
        <p:spPr>
          <a:xfrm>
            <a:off x="6019800" y="3276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59" name="مربع نص 58"/>
          <p:cNvSpPr txBox="1"/>
          <p:nvPr/>
        </p:nvSpPr>
        <p:spPr>
          <a:xfrm>
            <a:off x="2286000" y="3962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60" name="مربع نص 59"/>
          <p:cNvSpPr txBox="1"/>
          <p:nvPr/>
        </p:nvSpPr>
        <p:spPr>
          <a:xfrm>
            <a:off x="2590800" y="3810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61" name="مربع نص 60"/>
          <p:cNvSpPr txBox="1"/>
          <p:nvPr/>
        </p:nvSpPr>
        <p:spPr>
          <a:xfrm>
            <a:off x="28956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62" name="مربع نص 61"/>
          <p:cNvSpPr txBox="1"/>
          <p:nvPr/>
        </p:nvSpPr>
        <p:spPr>
          <a:xfrm>
            <a:off x="3276600" y="3429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63" name="مربع نص 62"/>
          <p:cNvSpPr txBox="1"/>
          <p:nvPr/>
        </p:nvSpPr>
        <p:spPr>
          <a:xfrm>
            <a:off x="3657600" y="3200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sp>
        <p:nvSpPr>
          <p:cNvPr id="64" name="مربع نص 63"/>
          <p:cNvSpPr txBox="1"/>
          <p:nvPr/>
        </p:nvSpPr>
        <p:spPr>
          <a:xfrm>
            <a:off x="5791200" y="5715000"/>
            <a:ext cx="198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الوقت</a:t>
            </a:r>
            <a:endParaRPr lang="ar-SA" sz="2800" dirty="0"/>
          </a:p>
        </p:txBody>
      </p:sp>
      <p:sp>
        <p:nvSpPr>
          <p:cNvPr id="65" name="مربع نص 64"/>
          <p:cNvSpPr txBox="1"/>
          <p:nvPr/>
        </p:nvSpPr>
        <p:spPr>
          <a:xfrm>
            <a:off x="304800" y="2362200"/>
            <a:ext cx="198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مستوى الجودة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40" grpId="0" animBg="1"/>
      <p:bldP spid="41" grpId="0" animBg="1"/>
      <p:bldP spid="42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5"/>
          <p:cNvSpPr txBox="1">
            <a:spLocks noChangeArrowheads="1"/>
          </p:cNvSpPr>
          <p:nvPr/>
        </p:nvSpPr>
        <p:spPr bwMode="auto">
          <a:xfrm>
            <a:off x="914400" y="838200"/>
            <a:ext cx="76234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/>
              <a:t>جعل مرحلة انطلاق (إدخال) المنتج قصيرة </a:t>
            </a:r>
            <a:r>
              <a:rPr lang="ar-SA" sz="2800" dirty="0" smtClean="0"/>
              <a:t>قصد الإسراع </a:t>
            </a:r>
            <a:r>
              <a:rPr lang="ar-SA" sz="2800" dirty="0"/>
              <a:t>بالنمو </a:t>
            </a:r>
          </a:p>
        </p:txBody>
      </p:sp>
      <p:sp>
        <p:nvSpPr>
          <p:cNvPr id="3" name="مربع نص 6"/>
          <p:cNvSpPr txBox="1">
            <a:spLocks noChangeArrowheads="1"/>
          </p:cNvSpPr>
          <p:nvPr/>
        </p:nvSpPr>
        <p:spPr bwMode="auto">
          <a:xfrm>
            <a:off x="1752600" y="2971800"/>
            <a:ext cx="69294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/>
              <a:t>الاقتراب من الزبون </a:t>
            </a:r>
            <a:r>
              <a:rPr lang="ar-SA" sz="2800" dirty="0" smtClean="0"/>
              <a:t>بالتنوع العمودي إلى </a:t>
            </a:r>
            <a:r>
              <a:rPr lang="ar-SA" sz="2800" dirty="0"/>
              <a:t>الأمام </a:t>
            </a:r>
          </a:p>
        </p:txBody>
      </p:sp>
      <p:sp>
        <p:nvSpPr>
          <p:cNvPr id="4" name="مربع نص 8"/>
          <p:cNvSpPr txBox="1">
            <a:spLocks noChangeArrowheads="1"/>
          </p:cNvSpPr>
          <p:nvPr/>
        </p:nvSpPr>
        <p:spPr bwMode="auto">
          <a:xfrm>
            <a:off x="2500312" y="1890712"/>
            <a:ext cx="41433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تقليص دورة حياة المنتج</a:t>
            </a:r>
          </a:p>
        </p:txBody>
      </p:sp>
      <p:sp>
        <p:nvSpPr>
          <p:cNvPr id="5" name="سهم إلى اليسار 9"/>
          <p:cNvSpPr/>
          <p:nvPr/>
        </p:nvSpPr>
        <p:spPr>
          <a:xfrm>
            <a:off x="6858000" y="1676400"/>
            <a:ext cx="357187" cy="10001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6" name="مربع نص 10"/>
          <p:cNvSpPr txBox="1">
            <a:spLocks noChangeArrowheads="1"/>
          </p:cNvSpPr>
          <p:nvPr/>
        </p:nvSpPr>
        <p:spPr bwMode="auto">
          <a:xfrm>
            <a:off x="3581400" y="3962400"/>
            <a:ext cx="50720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/>
              <a:t>يتسم اليابانيون بالتنوع الكبير </a:t>
            </a:r>
            <a:r>
              <a:rPr lang="ar-SA" sz="2800" dirty="0" smtClean="0"/>
              <a:t>للمنتجات</a:t>
            </a:r>
            <a:endParaRPr lang="ar-SA" sz="2800" dirty="0"/>
          </a:p>
        </p:txBody>
      </p:sp>
      <p:sp>
        <p:nvSpPr>
          <p:cNvPr id="7" name="مربع نص 11"/>
          <p:cNvSpPr txBox="1">
            <a:spLocks noChangeArrowheads="1"/>
          </p:cNvSpPr>
          <p:nvPr/>
        </p:nvSpPr>
        <p:spPr bwMode="auto">
          <a:xfrm>
            <a:off x="914400" y="5715000"/>
            <a:ext cx="76438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/>
              <a:t>هذه الخصائص وغيرها تفسر بعض جوانب نجاح النموذج الياباني 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4038600" y="4800600"/>
            <a:ext cx="45368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يجمعون بين ميزة التنوع وتكلفة الوحدة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>
            <a:spLocks noChangeArrowheads="1"/>
          </p:cNvSpPr>
          <p:nvPr/>
        </p:nvSpPr>
        <p:spPr bwMode="auto">
          <a:xfrm>
            <a:off x="2643188" y="285750"/>
            <a:ext cx="52149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DZ" sz="3200" b="1" dirty="0" smtClean="0"/>
              <a:t>أسئلة</a:t>
            </a:r>
            <a:r>
              <a:rPr lang="ar-SA" sz="3200" b="1" dirty="0" smtClean="0"/>
              <a:t> للتحضير الشخصي</a:t>
            </a:r>
            <a:endParaRPr lang="fr-FR" sz="3200" b="1" dirty="0"/>
          </a:p>
        </p:txBody>
      </p:sp>
      <p:sp>
        <p:nvSpPr>
          <p:cNvPr id="3" name="ZoneTexte 2"/>
          <p:cNvSpPr txBox="1">
            <a:spLocks noChangeArrowheads="1"/>
          </p:cNvSpPr>
          <p:nvPr/>
        </p:nvSpPr>
        <p:spPr bwMode="auto">
          <a:xfrm>
            <a:off x="1219200" y="1000125"/>
            <a:ext cx="71389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DZ" sz="2800" dirty="0"/>
              <a:t>1- ما هي أهم الأسباب التي تفسر تزايد المنتجات ؟ </a:t>
            </a:r>
            <a:endParaRPr lang="fr-FR" sz="2800" dirty="0"/>
          </a:p>
        </p:txBody>
      </p:sp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1219200" y="1571625"/>
            <a:ext cx="71389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DZ" sz="2800"/>
              <a:t>2- اشرح مدخل الإنتاج</a:t>
            </a:r>
            <a:endParaRPr lang="fr-FR" sz="2800"/>
          </a:p>
        </p:txBody>
      </p:sp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1219200" y="2071688"/>
            <a:ext cx="71389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DZ" sz="2800"/>
              <a:t>3- اشرح مدخل التسويق</a:t>
            </a:r>
            <a:endParaRPr lang="fr-FR" sz="2800"/>
          </a:p>
        </p:txBody>
      </p:sp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1219200" y="2571750"/>
            <a:ext cx="71389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DZ" sz="2800"/>
              <a:t>4- اشرح مدخل التكامل</a:t>
            </a:r>
            <a:endParaRPr lang="fr-FR" sz="2800"/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1219200" y="3071813"/>
            <a:ext cx="71389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DZ" sz="2800"/>
              <a:t>5- ما هي الفئات التي تصنف فيها المنتجات الجديدة</a:t>
            </a:r>
            <a:endParaRPr lang="fr-FR" sz="2800"/>
          </a:p>
        </p:txBody>
      </p:sp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1219200" y="3571875"/>
            <a:ext cx="71389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DZ" sz="2800"/>
              <a:t>6- ما هي الإستراتيجية الهجومية </a:t>
            </a:r>
            <a:endParaRPr lang="fr-FR" sz="2800"/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1219200" y="4071938"/>
            <a:ext cx="71389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DZ" sz="2800" dirty="0"/>
              <a:t>7- ما هي إستراتيجية </a:t>
            </a:r>
            <a:r>
              <a:rPr lang="ar-DZ" sz="2800" dirty="0" smtClean="0"/>
              <a:t>إتباع </a:t>
            </a:r>
            <a:r>
              <a:rPr lang="ar-DZ" sz="2800" dirty="0"/>
              <a:t>القائد</a:t>
            </a:r>
            <a:endParaRPr lang="fr-FR" sz="2800" dirty="0"/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1219200" y="4572000"/>
            <a:ext cx="71389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DZ" sz="2800"/>
              <a:t>8- ما هي أهم أسباب تطوير المنتجات</a:t>
            </a:r>
            <a:endParaRPr lang="fr-FR" sz="2800"/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1219200" y="5181600"/>
            <a:ext cx="71389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DZ" sz="2800" dirty="0"/>
              <a:t>9- ما المقصود بالطريقة البديهية في التطوير</a:t>
            </a:r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22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xmlns="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1624</TotalTime>
  <Words>807</Words>
  <Application>Microsoft Office PowerPoint</Application>
  <PresentationFormat>A4 Paper (210x297 mm)‎</PresentationFormat>
  <Paragraphs>190</Paragraphs>
  <Slides>23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مع تمنياتي للجميع بالنجاح والتوفيق</vt:lpstr>
      <vt:lpstr>الشريحة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130</cp:revision>
  <dcterms:created xsi:type="dcterms:W3CDTF">2009-10-14T19:14:34Z</dcterms:created>
  <dcterms:modified xsi:type="dcterms:W3CDTF">2011-03-12T12:29:19Z</dcterms:modified>
</cp:coreProperties>
</file>