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70" r:id="rId2"/>
    <p:sldId id="334" r:id="rId3"/>
    <p:sldId id="335" r:id="rId4"/>
    <p:sldId id="336" r:id="rId5"/>
    <p:sldId id="337" r:id="rId6"/>
    <p:sldId id="338" r:id="rId7"/>
    <p:sldId id="348" r:id="rId8"/>
    <p:sldId id="340" r:id="rId9"/>
    <p:sldId id="349" r:id="rId10"/>
    <p:sldId id="350" r:id="rId11"/>
    <p:sldId id="351" r:id="rId12"/>
    <p:sldId id="352" r:id="rId13"/>
    <p:sldId id="353" r:id="rId14"/>
    <p:sldId id="361" r:id="rId15"/>
    <p:sldId id="362" r:id="rId16"/>
    <p:sldId id="354" r:id="rId17"/>
    <p:sldId id="355" r:id="rId18"/>
    <p:sldId id="356" r:id="rId19"/>
    <p:sldId id="357" r:id="rId20"/>
    <p:sldId id="358" r:id="rId21"/>
    <p:sldId id="359" r:id="rId22"/>
    <p:sldId id="266" r:id="rId2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AD9968"/>
    <a:srgbClr val="3B84AF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08" autoAdjust="0"/>
    <p:restoredTop sz="94664" autoAdjust="0"/>
  </p:normalViewPr>
  <p:slideViewPr>
    <p:cSldViewPr>
      <p:cViewPr>
        <p:scale>
          <a:sx n="60" d="100"/>
          <a:sy n="60" d="100"/>
        </p:scale>
        <p:origin x="-2880" y="-11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4" Type="http://schemas.openxmlformats.org/officeDocument/2006/relationships/image" Target="../media/image21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Relationship Id="rId5" Type="http://schemas.openxmlformats.org/officeDocument/2006/relationships/image" Target="../media/image26.wmf"/><Relationship Id="rId4" Type="http://schemas.openxmlformats.org/officeDocument/2006/relationships/image" Target="../media/image25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" Type="http://schemas.openxmlformats.org/officeDocument/2006/relationships/image" Target="../media/image48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image" Target="../media/image52.wmf"/><Relationship Id="rId1" Type="http://schemas.openxmlformats.org/officeDocument/2006/relationships/image" Target="../media/image5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2/28/2013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13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6.wmf"/><Relationship Id="rId4" Type="http://schemas.openxmlformats.org/officeDocument/2006/relationships/image" Target="../media/image3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8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9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2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4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6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17.bin"/><Relationship Id="rId10" Type="http://schemas.openxmlformats.org/officeDocument/2006/relationships/image" Target="../media/image21.wmf"/><Relationship Id="rId4" Type="http://schemas.openxmlformats.org/officeDocument/2006/relationships/image" Target="../media/image18.wmf"/><Relationship Id="rId9" Type="http://schemas.openxmlformats.org/officeDocument/2006/relationships/oleObject" Target="../embeddings/oleObject19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2.bin"/><Relationship Id="rId12" Type="http://schemas.openxmlformats.org/officeDocument/2006/relationships/image" Target="../media/image2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3.wmf"/><Relationship Id="rId11" Type="http://schemas.openxmlformats.org/officeDocument/2006/relationships/oleObject" Target="../embeddings/oleObject24.bin"/><Relationship Id="rId5" Type="http://schemas.openxmlformats.org/officeDocument/2006/relationships/oleObject" Target="../embeddings/oleObject21.bin"/><Relationship Id="rId10" Type="http://schemas.openxmlformats.org/officeDocument/2006/relationships/image" Target="../media/image25.wmf"/><Relationship Id="rId4" Type="http://schemas.openxmlformats.org/officeDocument/2006/relationships/image" Target="../media/image22.wmf"/><Relationship Id="rId9" Type="http://schemas.openxmlformats.org/officeDocument/2006/relationships/oleObject" Target="../embeddings/oleObject23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26.bin"/><Relationship Id="rId4" Type="http://schemas.openxmlformats.org/officeDocument/2006/relationships/image" Target="../media/image27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9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3" Type="http://schemas.openxmlformats.org/officeDocument/2006/relationships/oleObject" Target="../embeddings/oleObject28.bin"/><Relationship Id="rId7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30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33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33.bin"/><Relationship Id="rId4" Type="http://schemas.openxmlformats.org/officeDocument/2006/relationships/image" Target="../media/image34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7.w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36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9.wmf"/><Relationship Id="rId5" Type="http://schemas.openxmlformats.org/officeDocument/2006/relationships/oleObject" Target="../embeddings/oleObject37.bin"/><Relationship Id="rId4" Type="http://schemas.openxmlformats.org/officeDocument/2006/relationships/image" Target="../media/image38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40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3" Type="http://schemas.openxmlformats.org/officeDocument/2006/relationships/oleObject" Target="../embeddings/oleObject39.bin"/><Relationship Id="rId7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42.wmf"/><Relationship Id="rId5" Type="http://schemas.openxmlformats.org/officeDocument/2006/relationships/oleObject" Target="../embeddings/oleObject40.bin"/><Relationship Id="rId4" Type="http://schemas.openxmlformats.org/officeDocument/2006/relationships/image" Target="../media/image41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3" Type="http://schemas.openxmlformats.org/officeDocument/2006/relationships/oleObject" Target="../embeddings/oleObject42.bin"/><Relationship Id="rId7" Type="http://schemas.openxmlformats.org/officeDocument/2006/relationships/oleObject" Target="../embeddings/oleObject4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45.wmf"/><Relationship Id="rId5" Type="http://schemas.openxmlformats.org/officeDocument/2006/relationships/oleObject" Target="../embeddings/oleObject43.bin"/><Relationship Id="rId4" Type="http://schemas.openxmlformats.org/officeDocument/2006/relationships/image" Target="../media/image44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47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3" Type="http://schemas.openxmlformats.org/officeDocument/2006/relationships/oleObject" Target="../embeddings/oleObject46.bin"/><Relationship Id="rId7" Type="http://schemas.openxmlformats.org/officeDocument/2006/relationships/oleObject" Target="../embeddings/oleObject4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49.wmf"/><Relationship Id="rId5" Type="http://schemas.openxmlformats.org/officeDocument/2006/relationships/oleObject" Target="../embeddings/oleObject47.bin"/><Relationship Id="rId4" Type="http://schemas.openxmlformats.org/officeDocument/2006/relationships/image" Target="../media/image48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3" Type="http://schemas.openxmlformats.org/officeDocument/2006/relationships/oleObject" Target="../embeddings/oleObject49.bin"/><Relationship Id="rId7" Type="http://schemas.openxmlformats.org/officeDocument/2006/relationships/oleObject" Target="../embeddings/oleObject5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52.wmf"/><Relationship Id="rId5" Type="http://schemas.openxmlformats.org/officeDocument/2006/relationships/oleObject" Target="../embeddings/oleObject50.bin"/><Relationship Id="rId4" Type="http://schemas.openxmlformats.org/officeDocument/2006/relationships/image" Target="../media/image51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itle 1"/>
          <p:cNvSpPr>
            <a:spLocks noGrp="1"/>
          </p:cNvSpPr>
          <p:nvPr>
            <p:ph type="title"/>
          </p:nvPr>
        </p:nvSpPr>
        <p:spPr>
          <a:xfrm>
            <a:off x="381000" y="228602"/>
            <a:ext cx="8915400" cy="868363"/>
          </a:xfrm>
        </p:spPr>
        <p:txBody>
          <a:bodyPr>
            <a:normAutofit/>
          </a:bodyPr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algn="ctr" rtl="1">
              <a:buNone/>
              <a:defRPr/>
            </a:pPr>
            <a:r>
              <a:rPr lang="ar-SA" sz="6000" dirty="0" smtClean="0">
                <a:solidFill>
                  <a:srgbClr val="FF0000"/>
                </a:solidFill>
                <a:cs typeface="Arial" pitchFamily="34" charset="0"/>
              </a:rPr>
              <a:t>حلول اسئلة مختارة من تمارين النهايات والاتصال  </a:t>
            </a:r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4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79231" y="1447802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 dirty="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168694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en-GB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  <a:endParaRPr lang="ar-SA" dirty="0" smtClean="0">
              <a:solidFill>
                <a:srgbClr val="FF0000"/>
              </a:solidFill>
            </a:endParaRPr>
          </a:p>
          <a:p>
            <a:pPr marL="0" indent="0" rtl="1">
              <a:defRPr/>
            </a:pPr>
            <a:r>
              <a:rPr lang="ar-SA" sz="2800" dirty="0" smtClean="0"/>
              <a:t>1. اذا كانت                        ،                        و</a:t>
            </a:r>
          </a:p>
          <a:p>
            <a:pPr marL="514350" indent="-514350" rtl="1">
              <a:defRPr/>
            </a:pPr>
            <a:r>
              <a:rPr lang="ar-SA" sz="2800" dirty="0" smtClean="0"/>
              <a:t>فأوجد مما يلي:</a:t>
            </a:r>
            <a:endParaRPr lang="en-US" sz="2800" dirty="0" smtClean="0"/>
          </a:p>
          <a:p>
            <a:pPr marL="571500" indent="-571500" algn="l">
              <a:buFont typeface="+mj-lt"/>
              <a:buAutoNum type="romanLcPeriod"/>
              <a:defRPr/>
            </a:pPr>
            <a:r>
              <a:rPr lang="en-US" sz="2800" dirty="0" smtClean="0"/>
              <a:t> </a:t>
            </a:r>
          </a:p>
          <a:p>
            <a:pPr marL="571500" indent="-571500" rtl="1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2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3"/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4673503"/>
              </p:ext>
            </p:extLst>
          </p:nvPr>
        </p:nvGraphicFramePr>
        <p:xfrm>
          <a:off x="3276600" y="1828800"/>
          <a:ext cx="2325688" cy="725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82" name="Equation" r:id="rId3" imgW="888840" imgH="368280" progId="Equation.3">
                  <p:embed/>
                </p:oleObj>
              </mc:Choice>
              <mc:Fallback>
                <p:oleObj name="Equation" r:id="rId3" imgW="88884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1828800"/>
                        <a:ext cx="2325688" cy="725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9"/>
          <p:cNvGraphicFramePr>
            <a:graphicFrameLocks noChangeAspect="1"/>
          </p:cNvGraphicFramePr>
          <p:nvPr/>
        </p:nvGraphicFramePr>
        <p:xfrm>
          <a:off x="5756275" y="1752600"/>
          <a:ext cx="2157413" cy="725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83" name="Equation" r:id="rId5" imgW="812520" imgH="368280" progId="Equation.3">
                  <p:embed/>
                </p:oleObj>
              </mc:Choice>
              <mc:Fallback>
                <p:oleObj name="Equation" r:id="rId5" imgW="81252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56275" y="1752600"/>
                        <a:ext cx="2157413" cy="725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10"/>
          <p:cNvGraphicFramePr>
            <a:graphicFrameLocks noChangeAspect="1"/>
          </p:cNvGraphicFramePr>
          <p:nvPr/>
        </p:nvGraphicFramePr>
        <p:xfrm>
          <a:off x="1222375" y="2779713"/>
          <a:ext cx="3103563" cy="725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84" name="Equation" r:id="rId7" imgW="1168200" imgH="368280" progId="Equation.3">
                  <p:embed/>
                </p:oleObj>
              </mc:Choice>
              <mc:Fallback>
                <p:oleObj name="Equation" r:id="rId7" imgW="116820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2375" y="2779713"/>
                        <a:ext cx="3103563" cy="725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7308368"/>
              </p:ext>
            </p:extLst>
          </p:nvPr>
        </p:nvGraphicFramePr>
        <p:xfrm>
          <a:off x="381000" y="1828800"/>
          <a:ext cx="2409825" cy="725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85" name="Equation" r:id="rId9" imgW="965160" imgH="368280" progId="Equation.3">
                  <p:embed/>
                </p:oleObj>
              </mc:Choice>
              <mc:Fallback>
                <p:oleObj name="Equation" r:id="rId9" imgW="96516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828800"/>
                        <a:ext cx="2409825" cy="725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1295400" y="3810000"/>
          <a:ext cx="3406775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86" name="Equation" r:id="rId11" imgW="1282680" imgH="431640" progId="Equation.3">
                  <p:embed/>
                </p:oleObj>
              </mc:Choice>
              <mc:Fallback>
                <p:oleObj name="Equation" r:id="rId11" imgW="128268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3810000"/>
                        <a:ext cx="3406775" cy="850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1" name="Object 7"/>
          <p:cNvGraphicFramePr>
            <a:graphicFrameLocks noChangeAspect="1"/>
          </p:cNvGraphicFramePr>
          <p:nvPr/>
        </p:nvGraphicFramePr>
        <p:xfrm>
          <a:off x="1295400" y="5257800"/>
          <a:ext cx="4754563" cy="725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87" name="Equation" r:id="rId13" imgW="1790640" imgH="368280" progId="Equation.3">
                  <p:embed/>
                </p:oleObj>
              </mc:Choice>
              <mc:Fallback>
                <p:oleObj name="Equation" r:id="rId13" imgW="179064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5257800"/>
                        <a:ext cx="4754563" cy="725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64018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71500" indent="-571500" algn="l">
              <a:buFont typeface="+mj-lt"/>
              <a:buAutoNum type="romanLcPeriod"/>
              <a:defRPr/>
            </a:pPr>
            <a:endParaRPr lang="ar-SA" sz="2800" dirty="0" smtClean="0"/>
          </a:p>
          <a:p>
            <a:pPr marL="571500" indent="-571500" algn="l">
              <a:buFont typeface="+mj-lt"/>
              <a:buAutoNum type="romanLcPeriod" startAt="4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2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5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5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5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5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050" name="Object 11"/>
          <p:cNvGraphicFramePr>
            <a:graphicFrameLocks noChangeAspect="1"/>
          </p:cNvGraphicFramePr>
          <p:nvPr/>
        </p:nvGraphicFramePr>
        <p:xfrm>
          <a:off x="1143000" y="1828800"/>
          <a:ext cx="3946525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736" name="Equation" r:id="rId3" imgW="1485720" imgH="368280" progId="Equation.3">
                  <p:embed/>
                </p:oleObj>
              </mc:Choice>
              <mc:Fallback>
                <p:oleObj name="Equation" r:id="rId3" imgW="148572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828800"/>
                        <a:ext cx="3946525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9"/>
          <p:cNvGraphicFramePr>
            <a:graphicFrameLocks noChangeAspect="1"/>
          </p:cNvGraphicFramePr>
          <p:nvPr/>
        </p:nvGraphicFramePr>
        <p:xfrm>
          <a:off x="1436688" y="3325813"/>
          <a:ext cx="1744662" cy="827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737" name="Equation" r:id="rId5" imgW="583920" imgH="419040" progId="Equation.3">
                  <p:embed/>
                </p:oleObj>
              </mc:Choice>
              <mc:Fallback>
                <p:oleObj name="Equation" r:id="rId5" imgW="58392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6688" y="3325813"/>
                        <a:ext cx="1744662" cy="827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1246188" y="4760913"/>
          <a:ext cx="1898650" cy="827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738" name="Equation" r:id="rId7" imgW="660240" imgH="419040" progId="Equation.3">
                  <p:embed/>
                </p:oleObj>
              </mc:Choice>
              <mc:Fallback>
                <p:oleObj name="Equation" r:id="rId7" imgW="66024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6188" y="4760913"/>
                        <a:ext cx="1898650" cy="827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23817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 الحل: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b="1" dirty="0" smtClean="0"/>
              <a:t> </a:t>
            </a:r>
            <a:endParaRPr lang="ar-SA" sz="2800" b="1" dirty="0" smtClean="0">
              <a:solidFill>
                <a:srgbClr val="FF0000"/>
              </a:solidFill>
            </a:endParaRPr>
          </a:p>
          <a:p>
            <a:pPr marL="571500" indent="-571500" algn="l">
              <a:buFont typeface="+mj-lt"/>
              <a:buAutoNum type="romanLcPeriod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2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2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2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3074" name="Object 10"/>
          <p:cNvGraphicFramePr>
            <a:graphicFrameLocks noChangeAspect="1"/>
          </p:cNvGraphicFramePr>
          <p:nvPr/>
        </p:nvGraphicFramePr>
        <p:xfrm>
          <a:off x="941388" y="1668463"/>
          <a:ext cx="8278812" cy="1303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70" name="Equation" r:id="rId3" imgW="3200400" imgH="583920" progId="Equation.3">
                  <p:embed/>
                </p:oleObj>
              </mc:Choice>
              <mc:Fallback>
                <p:oleObj name="Equation" r:id="rId3" imgW="3200400" imgH="5839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1388" y="1668463"/>
                        <a:ext cx="8278812" cy="1303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6"/>
          <p:cNvGraphicFramePr>
            <a:graphicFrameLocks noChangeAspect="1"/>
          </p:cNvGraphicFramePr>
          <p:nvPr/>
        </p:nvGraphicFramePr>
        <p:xfrm>
          <a:off x="1331913" y="3657600"/>
          <a:ext cx="7354887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71" name="Equation" r:id="rId5" imgW="2768400" imgH="838080" progId="Equation.3">
                  <p:embed/>
                </p:oleObj>
              </mc:Choice>
              <mc:Fallback>
                <p:oleObj name="Equation" r:id="rId5" imgW="2768400" imgH="838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3657600"/>
                        <a:ext cx="7354887" cy="182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7348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3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3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3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3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3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4098" name="Object 7"/>
          <p:cNvGraphicFramePr>
            <a:graphicFrameLocks noChangeAspect="1"/>
          </p:cNvGraphicFramePr>
          <p:nvPr/>
        </p:nvGraphicFramePr>
        <p:xfrm>
          <a:off x="1143000" y="1801813"/>
          <a:ext cx="8458200" cy="1779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94" name="Equation" r:id="rId3" imgW="4127400" imgH="825480" progId="Equation.3">
                  <p:embed/>
                </p:oleObj>
              </mc:Choice>
              <mc:Fallback>
                <p:oleObj name="Equation" r:id="rId3" imgW="4127400" imgH="825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801813"/>
                        <a:ext cx="8458200" cy="1779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8"/>
          <p:cNvGraphicFramePr>
            <a:graphicFrameLocks noChangeAspect="1"/>
          </p:cNvGraphicFramePr>
          <p:nvPr/>
        </p:nvGraphicFramePr>
        <p:xfrm>
          <a:off x="914400" y="3810000"/>
          <a:ext cx="8382000" cy="175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95" name="Equation" r:id="rId5" imgW="3492360" imgH="825480" progId="Equation.3">
                  <p:embed/>
                </p:oleObj>
              </mc:Choice>
              <mc:Fallback>
                <p:oleObj name="Equation" r:id="rId5" imgW="3492360" imgH="825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810000"/>
                        <a:ext cx="8382000" cy="175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49368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71500" indent="-571500" algn="l">
              <a:buFont typeface="+mj-lt"/>
              <a:buAutoNum type="romanLcPeriod"/>
              <a:defRPr/>
            </a:pPr>
            <a:endParaRPr lang="ar-SA" sz="2800" dirty="0" smtClean="0"/>
          </a:p>
          <a:p>
            <a:pPr marL="571500" indent="-571500" algn="l">
              <a:buFont typeface="+mj-lt"/>
              <a:buAutoNum type="romanLcPeriod" startAt="5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5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5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5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5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5122" name="Object 3"/>
          <p:cNvGraphicFramePr>
            <a:graphicFrameLocks noChangeAspect="1"/>
          </p:cNvGraphicFramePr>
          <p:nvPr/>
        </p:nvGraphicFramePr>
        <p:xfrm>
          <a:off x="1289050" y="1577975"/>
          <a:ext cx="5264150" cy="140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718" name="Equation" r:id="rId3" imgW="1981080" imgH="711000" progId="Equation.3">
                  <p:embed/>
                </p:oleObj>
              </mc:Choice>
              <mc:Fallback>
                <p:oleObj name="Equation" r:id="rId3" imgW="1981080" imgH="71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9050" y="1577975"/>
                        <a:ext cx="5264150" cy="1403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1384300" y="3321050"/>
          <a:ext cx="5397500" cy="140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719" name="Equation" r:id="rId5" imgW="2031840" imgH="711000" progId="Equation.3">
                  <p:embed/>
                </p:oleObj>
              </mc:Choice>
              <mc:Fallback>
                <p:oleObj name="Equation" r:id="rId5" imgW="2031840" imgH="71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4300" y="3321050"/>
                        <a:ext cx="5397500" cy="1403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4505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>
                <a:solidFill>
                  <a:schemeClr val="tx1"/>
                </a:solidFill>
              </a:rPr>
              <a:t>أوجد النهايات التالية إذا وجدت</a:t>
            </a:r>
            <a:r>
              <a:rPr lang="ar-SA" sz="3200" dirty="0" smtClean="0">
                <a:solidFill>
                  <a:schemeClr val="tx1"/>
                </a:solidFill>
              </a:rPr>
              <a:t>:</a:t>
            </a:r>
            <a:endParaRPr lang="en-GB" sz="32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663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0856191"/>
              </p:ext>
            </p:extLst>
          </p:nvPr>
        </p:nvGraphicFramePr>
        <p:xfrm>
          <a:off x="352425" y="1828800"/>
          <a:ext cx="7800975" cy="725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90" name="معادلة" r:id="rId3" imgW="2933640" imgH="368280" progId="Equation.3">
                  <p:embed/>
                </p:oleObj>
              </mc:Choice>
              <mc:Fallback>
                <p:oleObj name="معادلة" r:id="rId3" imgW="293364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425" y="1828800"/>
                        <a:ext cx="7800975" cy="725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6718283"/>
              </p:ext>
            </p:extLst>
          </p:nvPr>
        </p:nvGraphicFramePr>
        <p:xfrm>
          <a:off x="303212" y="2719388"/>
          <a:ext cx="9374188" cy="874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91" name="معادلة" r:id="rId5" imgW="3530520" imgH="444240" progId="Equation.3">
                  <p:embed/>
                </p:oleObj>
              </mc:Choice>
              <mc:Fallback>
                <p:oleObj name="معادلة" r:id="rId5" imgW="353052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212" y="2719388"/>
                        <a:ext cx="9374188" cy="874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4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3380710"/>
              </p:ext>
            </p:extLst>
          </p:nvPr>
        </p:nvGraphicFramePr>
        <p:xfrm>
          <a:off x="304800" y="5105400"/>
          <a:ext cx="3035300" cy="725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92" name="معادلة" r:id="rId7" imgW="1143000" imgH="368280" progId="Equation.3">
                  <p:embed/>
                </p:oleObj>
              </mc:Choice>
              <mc:Fallback>
                <p:oleObj name="معادلة" r:id="rId7" imgW="114300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5105400"/>
                        <a:ext cx="3035300" cy="725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2836744"/>
              </p:ext>
            </p:extLst>
          </p:nvPr>
        </p:nvGraphicFramePr>
        <p:xfrm>
          <a:off x="304800" y="4114800"/>
          <a:ext cx="6948488" cy="77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93" name="معادلة" r:id="rId9" imgW="2616120" imgH="393480" progId="Equation.3">
                  <p:embed/>
                </p:oleObj>
              </mc:Choice>
              <mc:Fallback>
                <p:oleObj name="معادلة" r:id="rId9" imgW="26161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4114800"/>
                        <a:ext cx="6948488" cy="776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882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7170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469158"/>
              </p:ext>
            </p:extLst>
          </p:nvPr>
        </p:nvGraphicFramePr>
        <p:xfrm>
          <a:off x="647700" y="1474788"/>
          <a:ext cx="84201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046" name="معادلة" r:id="rId3" imgW="4444920" imgH="419040" progId="Equation.3">
                  <p:embed/>
                </p:oleObj>
              </mc:Choice>
              <mc:Fallback>
                <p:oleObj name="معادلة" r:id="rId3" imgW="444492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" y="1474788"/>
                        <a:ext cx="8420100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2127524"/>
              </p:ext>
            </p:extLst>
          </p:nvPr>
        </p:nvGraphicFramePr>
        <p:xfrm>
          <a:off x="700087" y="2438400"/>
          <a:ext cx="7453313" cy="725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047" name="معادلة" r:id="rId5" imgW="2806560" imgH="368280" progId="Equation.3">
                  <p:embed/>
                </p:oleObj>
              </mc:Choice>
              <mc:Fallback>
                <p:oleObj name="معادلة" r:id="rId5" imgW="280656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0087" y="2438400"/>
                        <a:ext cx="7453313" cy="725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7106464"/>
              </p:ext>
            </p:extLst>
          </p:nvPr>
        </p:nvGraphicFramePr>
        <p:xfrm>
          <a:off x="820738" y="4203700"/>
          <a:ext cx="8796337" cy="925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048" name="معادلة" r:id="rId7" imgW="5752800" imgH="469800" progId="Equation.3">
                  <p:embed/>
                </p:oleObj>
              </mc:Choice>
              <mc:Fallback>
                <p:oleObj name="معادلة" r:id="rId7" imgW="5752800" imgH="46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0738" y="4203700"/>
                        <a:ext cx="8796337" cy="925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0320568"/>
              </p:ext>
            </p:extLst>
          </p:nvPr>
        </p:nvGraphicFramePr>
        <p:xfrm>
          <a:off x="685800" y="3313113"/>
          <a:ext cx="5459413" cy="725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049" name="معادلة" r:id="rId9" imgW="2057400" imgH="368280" progId="Equation.3">
                  <p:embed/>
                </p:oleObj>
              </mc:Choice>
              <mc:Fallback>
                <p:oleObj name="معادلة" r:id="rId9" imgW="205740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3313113"/>
                        <a:ext cx="5459413" cy="725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4351905"/>
              </p:ext>
            </p:extLst>
          </p:nvPr>
        </p:nvGraphicFramePr>
        <p:xfrm>
          <a:off x="696912" y="5132388"/>
          <a:ext cx="4789488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050" name="معادلة" r:id="rId11" imgW="1803240" imgH="419040" progId="Equation.3">
                  <p:embed/>
                </p:oleObj>
              </mc:Choice>
              <mc:Fallback>
                <p:oleObj name="معادلة" r:id="rId11" imgW="180324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912" y="5132388"/>
                        <a:ext cx="4789488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67180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600" dirty="0" smtClean="0">
                <a:solidFill>
                  <a:schemeClr val="tx1"/>
                </a:solidFill>
              </a:rPr>
              <a:t>أوجد النهايات التالية:</a:t>
            </a:r>
            <a:endParaRPr lang="en-US" sz="3600" dirty="0" smtClean="0">
              <a:solidFill>
                <a:schemeClr val="tx1"/>
              </a:solidFill>
            </a:endParaRP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r>
              <a:rPr lang="ar-SA" sz="2800" dirty="0" smtClean="0"/>
              <a:t>بالتعويض المباشر نجد أن</a:t>
            </a:r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r>
              <a:rPr lang="ar-SA" sz="2800" dirty="0" smtClean="0"/>
              <a:t> كمية غير معينة</a:t>
            </a:r>
          </a:p>
          <a:p>
            <a:pPr rtl="1">
              <a:defRPr/>
            </a:pPr>
            <a:r>
              <a:rPr lang="ar-SA" sz="2800" dirty="0" smtClean="0"/>
              <a:t> </a:t>
            </a:r>
          </a:p>
          <a:p>
            <a:pPr marL="742950" indent="-742950" rtl="1">
              <a:defRPr/>
            </a:pPr>
            <a:r>
              <a:rPr lang="ar-SA" sz="2800" dirty="0" smtClean="0"/>
              <a:t>لإزالة هذه الحالة نحلل المقام إلى عوامله الأولية</a:t>
            </a:r>
          </a:p>
          <a:p>
            <a:pPr marL="742950" indent="-74295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graphicFrame>
        <p:nvGraphicFramePr>
          <p:cNvPr id="102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5780121"/>
              </p:ext>
            </p:extLst>
          </p:nvPr>
        </p:nvGraphicFramePr>
        <p:xfrm>
          <a:off x="1439863" y="1600200"/>
          <a:ext cx="3062287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958" name="معادلة" r:id="rId3" imgW="990360" imgH="393480" progId="Equation.3">
                  <p:embed/>
                </p:oleObj>
              </mc:Choice>
              <mc:Fallback>
                <p:oleObj name="معادلة" r:id="rId3" imgW="9903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9863" y="1600200"/>
                        <a:ext cx="3062287" cy="105727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10"/>
          <p:cNvGraphicFramePr>
            <a:graphicFrameLocks noChangeAspect="1"/>
          </p:cNvGraphicFramePr>
          <p:nvPr/>
        </p:nvGraphicFramePr>
        <p:xfrm>
          <a:off x="914400" y="3305175"/>
          <a:ext cx="6400800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959" name="Equation" r:id="rId5" imgW="3263760" imgH="419040" progId="Equation.3">
                  <p:embed/>
                </p:oleObj>
              </mc:Choice>
              <mc:Fallback>
                <p:oleObj name="Equation" r:id="rId5" imgW="326376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305175"/>
                        <a:ext cx="6400800" cy="962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9902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</a:rPr>
              <a:t>تابع: الحلول:</a:t>
            </a:r>
            <a:endParaRPr lang="en-GB" sz="320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050" name="Object 13"/>
          <p:cNvGraphicFramePr>
            <a:graphicFrameLocks noChangeAspect="1"/>
          </p:cNvGraphicFramePr>
          <p:nvPr/>
        </p:nvGraphicFramePr>
        <p:xfrm>
          <a:off x="596900" y="1447800"/>
          <a:ext cx="8791575" cy="22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903" name="Equation" r:id="rId3" imgW="3682800" imgH="838080" progId="Equation.3">
                  <p:embed/>
                </p:oleObj>
              </mc:Choice>
              <mc:Fallback>
                <p:oleObj name="Equation" r:id="rId3" imgW="3682800" imgH="838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6900" y="1447800"/>
                        <a:ext cx="8791575" cy="228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5" name="رابط مستقيم 14"/>
          <p:cNvCxnSpPr/>
          <p:nvPr/>
        </p:nvCxnSpPr>
        <p:spPr>
          <a:xfrm rot="10800000" flipV="1">
            <a:off x="5029200" y="1600200"/>
            <a:ext cx="762000" cy="38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رابط مستقيم 17"/>
          <p:cNvCxnSpPr/>
          <p:nvPr/>
        </p:nvCxnSpPr>
        <p:spPr>
          <a:xfrm rot="10800000" flipV="1">
            <a:off x="4572000" y="2133600"/>
            <a:ext cx="609600" cy="38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1956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</a:rPr>
              <a:t>تابع: الحلول:</a:t>
            </a:r>
            <a:endParaRPr lang="en-GB" sz="3200" smtClean="0">
              <a:solidFill>
                <a:srgbClr val="FF0000"/>
              </a:solidFill>
            </a:endParaRPr>
          </a:p>
        </p:txBody>
      </p:sp>
      <p:sp>
        <p:nvSpPr>
          <p:cNvPr id="3078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buFont typeface="Arial" charset="0"/>
              <a:buNone/>
            </a:pPr>
            <a:endParaRPr lang="ar-SA" sz="2400" smtClean="0"/>
          </a:p>
          <a:p>
            <a:pPr marL="514350" indent="-514350" rtl="1">
              <a:buFont typeface="Arial" charset="0"/>
              <a:buNone/>
            </a:pPr>
            <a:endParaRPr lang="ar-SA" sz="2400" smtClean="0"/>
          </a:p>
          <a:p>
            <a:pPr marL="514350" indent="-514350" rtl="1">
              <a:buFont typeface="Arial" charset="0"/>
              <a:buNone/>
            </a:pPr>
            <a:endParaRPr lang="ar-SA" sz="2400" smtClean="0"/>
          </a:p>
          <a:p>
            <a:pPr marL="514350" indent="-514350" rtl="1">
              <a:buFont typeface="Arial" charset="0"/>
              <a:buNone/>
            </a:pPr>
            <a:r>
              <a:rPr lang="ar-SA" smtClean="0">
                <a:solidFill>
                  <a:srgbClr val="FF0000"/>
                </a:solidFill>
              </a:rPr>
              <a:t>الحل:</a:t>
            </a:r>
            <a:endParaRPr lang="en-US" smtClean="0">
              <a:solidFill>
                <a:srgbClr val="FF0000"/>
              </a:solidFill>
            </a:endParaRPr>
          </a:p>
          <a:p>
            <a:pPr marL="514350" indent="-514350" algn="l">
              <a:buFont typeface="Arial" charset="0"/>
              <a:buNone/>
            </a:pPr>
            <a:endParaRPr lang="en-US" sz="2400" smtClean="0"/>
          </a:p>
          <a:p>
            <a:pPr marL="514350" indent="-514350" algn="l">
              <a:buFont typeface="Arial" charset="0"/>
              <a:buNone/>
            </a:pPr>
            <a:r>
              <a:rPr lang="en-US" sz="2400" smtClean="0"/>
              <a:t> </a:t>
            </a:r>
          </a:p>
          <a:p>
            <a:pPr marL="514350" indent="-514350" algn="l">
              <a:buFont typeface="Arial" charset="0"/>
              <a:buNone/>
            </a:pPr>
            <a:r>
              <a:rPr lang="en-US" sz="2400" smtClean="0"/>
              <a:t> </a:t>
            </a:r>
          </a:p>
          <a:p>
            <a:pPr marL="514350" indent="-514350" algn="l">
              <a:buFont typeface="Arial" charset="0"/>
              <a:buNone/>
            </a:pPr>
            <a:endParaRPr lang="en-US" sz="2400" smtClean="0"/>
          </a:p>
          <a:p>
            <a:pPr marL="514350" indent="-514350" rtl="1">
              <a:buFont typeface="Arial" charset="0"/>
              <a:buNone/>
            </a:pPr>
            <a:r>
              <a:rPr lang="en-US" sz="2400" smtClean="0"/>
              <a:t> </a:t>
            </a:r>
            <a:r>
              <a:rPr lang="ar-SA" sz="2800" smtClean="0"/>
              <a:t>لإزالة هذه الحالة نضرب كل من البسط والمقام بمرافق البسط (              )</a:t>
            </a:r>
            <a:endParaRPr lang="en-US" sz="2400" smtClean="0"/>
          </a:p>
          <a:p>
            <a:pPr marL="514350" indent="-514350" rtl="1">
              <a:buFont typeface="Arial" charset="0"/>
              <a:buNone/>
            </a:pPr>
            <a:endParaRPr lang="ar-SA" sz="3000" smtClean="0"/>
          </a:p>
          <a:p>
            <a:pPr marL="514350" indent="-514350" rtl="1">
              <a:buFont typeface="Arial" charset="0"/>
              <a:buNone/>
            </a:pPr>
            <a:endParaRPr lang="ar-SA" sz="2400" b="1" smtClean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074" name="Object 8"/>
          <p:cNvGraphicFramePr>
            <a:graphicFrameLocks noChangeAspect="1"/>
          </p:cNvGraphicFramePr>
          <p:nvPr/>
        </p:nvGraphicFramePr>
        <p:xfrm>
          <a:off x="914400" y="3505200"/>
          <a:ext cx="71628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084" name="Equation" r:id="rId3" imgW="2133360" imgH="431640" progId="Equation.3">
                  <p:embed/>
                </p:oleObj>
              </mc:Choice>
              <mc:Fallback>
                <p:oleObj name="Equation" r:id="rId3" imgW="213336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505200"/>
                        <a:ext cx="7162800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9855509"/>
              </p:ext>
            </p:extLst>
          </p:nvPr>
        </p:nvGraphicFramePr>
        <p:xfrm>
          <a:off x="1066800" y="1524000"/>
          <a:ext cx="2836863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085" name="معادلة" r:id="rId5" imgW="685800" imgH="431640" progId="Equation.3">
                  <p:embed/>
                </p:oleObj>
              </mc:Choice>
              <mc:Fallback>
                <p:oleObj name="معادلة" r:id="rId5" imgW="68580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524000"/>
                        <a:ext cx="2836863" cy="14478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" name="Object 16"/>
          <p:cNvGraphicFramePr>
            <a:graphicFrameLocks noChangeAspect="1"/>
          </p:cNvGraphicFramePr>
          <p:nvPr/>
        </p:nvGraphicFramePr>
        <p:xfrm>
          <a:off x="1023938" y="5029200"/>
          <a:ext cx="1185862" cy="57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086" name="Equation" r:id="rId7" imgW="444240" imgH="228600" progId="Equation.3">
                  <p:embed/>
                </p:oleObj>
              </mc:Choice>
              <mc:Fallback>
                <p:oleObj name="Equation" r:id="rId7" imgW="4442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3938" y="5029200"/>
                        <a:ext cx="1185862" cy="573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1007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</a:rPr>
              <a:t>تابع: الحلول:</a:t>
            </a:r>
            <a:endParaRPr lang="en-GB" sz="320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098" name="Object 8"/>
          <p:cNvGraphicFramePr>
            <a:graphicFrameLocks noChangeAspect="1"/>
          </p:cNvGraphicFramePr>
          <p:nvPr/>
        </p:nvGraphicFramePr>
        <p:xfrm>
          <a:off x="320675" y="1600200"/>
          <a:ext cx="8959850" cy="403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51" name="Equation" r:id="rId3" imgW="3644640" imgH="1803240" progId="Equation.3">
                  <p:embed/>
                </p:oleObj>
              </mc:Choice>
              <mc:Fallback>
                <p:oleObj name="Equation" r:id="rId3" imgW="3644640" imgH="1803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675" y="1600200"/>
                        <a:ext cx="8959850" cy="403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5733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تابع: الحلول: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</a:p>
          <a:p>
            <a:pPr marL="514350" indent="-514350" rtl="1">
              <a:defRPr/>
            </a:pPr>
            <a:r>
              <a:rPr lang="ar-SA" sz="2800" dirty="0" smtClean="0"/>
              <a:t> بما أن درجة البسط </a:t>
            </a:r>
            <a:r>
              <a:rPr lang="en-US" sz="2800" dirty="0" smtClean="0"/>
              <a:t> </a:t>
            </a:r>
            <a:r>
              <a:rPr lang="ar-SA" sz="2800" dirty="0" smtClean="0"/>
              <a:t>أقل من درجة المقام اذاً:  </a:t>
            </a:r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9528973"/>
              </p:ext>
            </p:extLst>
          </p:nvPr>
        </p:nvGraphicFramePr>
        <p:xfrm>
          <a:off x="1295400" y="1474788"/>
          <a:ext cx="3267075" cy="963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057" name="معادلة" r:id="rId3" imgW="1333440" imgH="419040" progId="Equation.3">
                  <p:embed/>
                </p:oleObj>
              </mc:Choice>
              <mc:Fallback>
                <p:oleObj name="معادلة" r:id="rId3" imgW="1333440" imgH="41904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474788"/>
                        <a:ext cx="3267075" cy="963612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3399309"/>
              </p:ext>
            </p:extLst>
          </p:nvPr>
        </p:nvGraphicFramePr>
        <p:xfrm>
          <a:off x="1354138" y="4267200"/>
          <a:ext cx="3827462" cy="963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058" name="معادلة" r:id="rId5" imgW="1562040" imgH="419040" progId="Equation.3">
                  <p:embed/>
                </p:oleObj>
              </mc:Choice>
              <mc:Fallback>
                <p:oleObj name="معادلة" r:id="rId5" imgW="1562040" imgH="4190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4138" y="4267200"/>
                        <a:ext cx="3827462" cy="963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35312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تابع: الحلول: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</a:p>
          <a:p>
            <a:pPr marL="514350" indent="-514350" rtl="1">
              <a:defRPr/>
            </a:pPr>
            <a:r>
              <a:rPr lang="ar-SA" sz="2800" dirty="0" smtClean="0"/>
              <a:t> بما أن درجة البسط = درجة المقام اذاً:  </a:t>
            </a:r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1732799"/>
              </p:ext>
            </p:extLst>
          </p:nvPr>
        </p:nvGraphicFramePr>
        <p:xfrm>
          <a:off x="1143000" y="1676400"/>
          <a:ext cx="2489200" cy="963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245" name="معادلة" r:id="rId3" imgW="1015920" imgH="419040" progId="Equation.3">
                  <p:embed/>
                </p:oleObj>
              </mc:Choice>
              <mc:Fallback>
                <p:oleObj name="معادلة" r:id="rId3" imgW="1015920" imgH="4190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676400"/>
                        <a:ext cx="2489200" cy="96361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307521"/>
              </p:ext>
            </p:extLst>
          </p:nvPr>
        </p:nvGraphicFramePr>
        <p:xfrm>
          <a:off x="1231900" y="4114800"/>
          <a:ext cx="3111500" cy="963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246" name="معادلة" r:id="rId5" imgW="1269720" imgH="419040" progId="Equation.3">
                  <p:embed/>
                </p:oleObj>
              </mc:Choice>
              <mc:Fallback>
                <p:oleObj name="معادلة" r:id="rId5" imgW="1269720" imgH="4190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1900" y="4114800"/>
                        <a:ext cx="3111500" cy="963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4984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</a:rPr>
              <a:t>تابع: الحلول:</a:t>
            </a:r>
            <a:endParaRPr lang="en-GB" sz="320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</a:p>
          <a:p>
            <a:pPr marL="514350" indent="-514350" rtl="1">
              <a:defRPr/>
            </a:pPr>
            <a:r>
              <a:rPr lang="ar-SA" sz="2800" dirty="0" smtClean="0"/>
              <a:t> بما أن درجة البسط </a:t>
            </a:r>
            <a:r>
              <a:rPr lang="en-US" sz="2800" dirty="0" smtClean="0"/>
              <a:t> </a:t>
            </a:r>
            <a:r>
              <a:rPr lang="ar-SA" sz="2800" dirty="0" smtClean="0"/>
              <a:t>أكبر من درجة المقام اذاً:  </a:t>
            </a:r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512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2367867"/>
              </p:ext>
            </p:extLst>
          </p:nvPr>
        </p:nvGraphicFramePr>
        <p:xfrm>
          <a:off x="1219200" y="1676400"/>
          <a:ext cx="3824287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266" name="معادلة" r:id="rId3" imgW="1079280" imgH="419040" progId="Equation.3">
                  <p:embed/>
                </p:oleObj>
              </mc:Choice>
              <mc:Fallback>
                <p:oleObj name="معادلة" r:id="rId3" imgW="107928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676400"/>
                        <a:ext cx="3824287" cy="12192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11"/>
          <p:cNvGraphicFramePr>
            <a:graphicFrameLocks noChangeAspect="1"/>
          </p:cNvGraphicFramePr>
          <p:nvPr/>
        </p:nvGraphicFramePr>
        <p:xfrm>
          <a:off x="1403350" y="4114800"/>
          <a:ext cx="476885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267" name="Equation" r:id="rId5" imgW="1346040" imgH="419040" progId="Equation.3">
                  <p:embed/>
                </p:oleObj>
              </mc:Choice>
              <mc:Fallback>
                <p:oleObj name="Equation" r:id="rId5" imgW="134604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4114800"/>
                        <a:ext cx="4768850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77887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 </a:t>
            </a:r>
            <a:endParaRPr lang="en-US" sz="4000" dirty="0" smtClean="0">
              <a:solidFill>
                <a:srgbClr val="FF0000"/>
              </a:solidFill>
            </a:endParaRP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2800" dirty="0" smtClean="0">
                <a:cs typeface="Arial" pitchFamily="34" charset="0"/>
              </a:rPr>
              <a:t>هل الدالة المعرفة </a:t>
            </a:r>
            <a:r>
              <a:rPr lang="ar-SA" sz="2800" dirty="0" err="1" smtClean="0">
                <a:cs typeface="Arial" pitchFamily="34" charset="0"/>
              </a:rPr>
              <a:t>بـ</a:t>
            </a: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                </a:t>
            </a: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متصلة في </a:t>
            </a:r>
            <a:r>
              <a:rPr lang="en-US" sz="2800" dirty="0" smtClean="0">
                <a:cs typeface="Arial" pitchFamily="34" charset="0"/>
              </a:rPr>
              <a:t>x=-1</a:t>
            </a:r>
            <a:r>
              <a:rPr lang="ar-SA" sz="2800" dirty="0" smtClean="0">
                <a:cs typeface="Arial" pitchFamily="34" charset="0"/>
              </a:rPr>
              <a:t> ؟</a:t>
            </a:r>
          </a:p>
          <a:p>
            <a:pPr marL="742950" indent="-7429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buFont typeface="+mj-lt"/>
              <a:buAutoNum type="arabicPeriod"/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graphicFrame>
        <p:nvGraphicFramePr>
          <p:cNvPr id="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6066903"/>
              </p:ext>
            </p:extLst>
          </p:nvPr>
        </p:nvGraphicFramePr>
        <p:xfrm>
          <a:off x="406400" y="1905000"/>
          <a:ext cx="7415213" cy="274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00" name="معادلة" r:id="rId3" imgW="1765080" imgH="863280" progId="Equation.3">
                  <p:embed/>
                </p:oleObj>
              </mc:Choice>
              <mc:Fallback>
                <p:oleObj name="معادلة" r:id="rId3" imgW="1765080" imgH="863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400" y="1905000"/>
                        <a:ext cx="7415213" cy="2743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6675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الحل:</a:t>
            </a:r>
            <a:endParaRPr lang="en-US" sz="4000" dirty="0" smtClean="0">
              <a:solidFill>
                <a:srgbClr val="FF0000"/>
              </a:solidFill>
            </a:endParaRP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                </a:t>
            </a: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</a:t>
            </a:r>
          </a:p>
          <a:p>
            <a:pPr marL="742950" indent="-742950" rtl="1">
              <a:buFont typeface="+mj-lt"/>
              <a:buAutoNum type="arabicPeriod"/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                    </a:t>
            </a: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</a:t>
            </a:r>
          </a:p>
          <a:p>
            <a:pPr marL="742950" indent="-74295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graphicFrame>
        <p:nvGraphicFramePr>
          <p:cNvPr id="7170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523884"/>
              </p:ext>
            </p:extLst>
          </p:nvPr>
        </p:nvGraphicFramePr>
        <p:xfrm>
          <a:off x="1371600" y="1752600"/>
          <a:ext cx="48006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80" name="Equation" r:id="rId3" imgW="1218960" imgH="203040" progId="Equation.3">
                  <p:embed/>
                </p:oleObj>
              </mc:Choice>
              <mc:Fallback>
                <p:oleObj name="Equation" r:id="rId3" imgW="12189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752600"/>
                        <a:ext cx="48006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1811408"/>
              </p:ext>
            </p:extLst>
          </p:nvPr>
        </p:nvGraphicFramePr>
        <p:xfrm>
          <a:off x="1293813" y="2762250"/>
          <a:ext cx="6327775" cy="1220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81" name="معادلة" r:id="rId5" imgW="2070000" imgH="393480" progId="Equation.3">
                  <p:embed/>
                </p:oleObj>
              </mc:Choice>
              <mc:Fallback>
                <p:oleObj name="معادلة" r:id="rId5" imgW="20700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3813" y="2762250"/>
                        <a:ext cx="6327775" cy="1220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2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9397319"/>
              </p:ext>
            </p:extLst>
          </p:nvPr>
        </p:nvGraphicFramePr>
        <p:xfrm>
          <a:off x="1325563" y="4287838"/>
          <a:ext cx="6521450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82" name="معادلة" r:id="rId7" imgW="2247840" imgH="393480" progId="Equation.3">
                  <p:embed/>
                </p:oleObj>
              </mc:Choice>
              <mc:Fallback>
                <p:oleObj name="معادلة" r:id="rId7" imgW="22478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5563" y="4287838"/>
                        <a:ext cx="6521450" cy="1063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71256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  </a:t>
            </a:r>
            <a:endParaRPr lang="en-US" sz="4000" dirty="0" smtClean="0">
              <a:solidFill>
                <a:srgbClr val="FF0000"/>
              </a:solidFill>
            </a:endParaRP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915400" cy="4830763"/>
          </a:xfrm>
        </p:spPr>
        <p:txBody>
          <a:bodyPr/>
          <a:lstStyle/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بما أن</a:t>
            </a:r>
          </a:p>
          <a:p>
            <a:pPr marL="742950" indent="-7429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r>
              <a:rPr lang="ar-SA" sz="3000" dirty="0" err="1" smtClean="0">
                <a:cs typeface="Arial" pitchFamily="34" charset="0"/>
              </a:rPr>
              <a:t>اذاً</a:t>
            </a: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       </a:t>
            </a: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و بما أن </a:t>
            </a: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  </a:t>
            </a: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</a:t>
            </a:r>
            <a:r>
              <a:rPr lang="ar-SA" sz="3000" dirty="0" err="1" smtClean="0">
                <a:cs typeface="Arial" pitchFamily="34" charset="0"/>
              </a:rPr>
              <a:t>اذاً</a:t>
            </a:r>
            <a:r>
              <a:rPr lang="ar-SA" sz="3000" dirty="0" smtClean="0">
                <a:cs typeface="Arial" pitchFamily="34" charset="0"/>
              </a:rPr>
              <a:t> الدالة متصلة في </a:t>
            </a:r>
            <a:r>
              <a:rPr lang="en-US" sz="3000" dirty="0" smtClean="0">
                <a:cs typeface="Arial" pitchFamily="34" charset="0"/>
              </a:rPr>
              <a:t>x=-1</a:t>
            </a:r>
            <a:r>
              <a:rPr lang="ar-SA" sz="3000" dirty="0" smtClean="0">
                <a:cs typeface="Arial" pitchFamily="34" charset="0"/>
              </a:rPr>
              <a:t>   </a:t>
            </a:r>
          </a:p>
          <a:p>
            <a:pPr marL="742950" indent="-74295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graphicFrame>
        <p:nvGraphicFramePr>
          <p:cNvPr id="8194" name="Object 4"/>
          <p:cNvGraphicFramePr>
            <a:graphicFrameLocks noChangeAspect="1"/>
          </p:cNvGraphicFramePr>
          <p:nvPr/>
        </p:nvGraphicFramePr>
        <p:xfrm>
          <a:off x="982663" y="1447800"/>
          <a:ext cx="4122737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204" name="Equation" r:id="rId3" imgW="1384200" imgH="368280" progId="Equation.3">
                  <p:embed/>
                </p:oleObj>
              </mc:Choice>
              <mc:Fallback>
                <p:oleObj name="Equation" r:id="rId3" imgW="138420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2663" y="1447800"/>
                        <a:ext cx="4122737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5" name="Object 4"/>
          <p:cNvGraphicFramePr>
            <a:graphicFrameLocks noChangeAspect="1"/>
          </p:cNvGraphicFramePr>
          <p:nvPr/>
        </p:nvGraphicFramePr>
        <p:xfrm>
          <a:off x="1143000" y="2514600"/>
          <a:ext cx="32004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205" name="Equation" r:id="rId5" imgW="901440" imgH="368280" progId="Equation.3">
                  <p:embed/>
                </p:oleObj>
              </mc:Choice>
              <mc:Fallback>
                <p:oleObj name="Equation" r:id="rId5" imgW="90144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2514600"/>
                        <a:ext cx="32004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6" name="Object 8"/>
          <p:cNvGraphicFramePr>
            <a:graphicFrameLocks noChangeAspect="1"/>
          </p:cNvGraphicFramePr>
          <p:nvPr/>
        </p:nvGraphicFramePr>
        <p:xfrm>
          <a:off x="1104900" y="3657600"/>
          <a:ext cx="4198938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206" name="Equation" r:id="rId7" imgW="1409400" imgH="368280" progId="Equation.3">
                  <p:embed/>
                </p:oleObj>
              </mc:Choice>
              <mc:Fallback>
                <p:oleObj name="Equation" r:id="rId7" imgW="140940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4900" y="3657600"/>
                        <a:ext cx="4198938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42828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 </a:t>
            </a:r>
            <a:endParaRPr lang="en-US" sz="4000" dirty="0" smtClean="0">
              <a:solidFill>
                <a:srgbClr val="FF0000"/>
              </a:solidFill>
            </a:endParaRP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2800" dirty="0" smtClean="0">
                <a:cs typeface="Arial" pitchFamily="34" charset="0"/>
              </a:rPr>
              <a:t>هل الدالة المعرفة </a:t>
            </a:r>
            <a:r>
              <a:rPr lang="ar-SA" sz="2800" dirty="0" err="1" smtClean="0">
                <a:cs typeface="Arial" pitchFamily="34" charset="0"/>
              </a:rPr>
              <a:t>بـ</a:t>
            </a: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                </a:t>
            </a: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متصلة في </a:t>
            </a:r>
            <a:r>
              <a:rPr lang="en-US" sz="2800" dirty="0" smtClean="0">
                <a:cs typeface="Arial" pitchFamily="34" charset="0"/>
              </a:rPr>
              <a:t>x=2</a:t>
            </a:r>
            <a:r>
              <a:rPr lang="ar-SA" sz="2800" dirty="0" smtClean="0">
                <a:cs typeface="Arial" pitchFamily="34" charset="0"/>
              </a:rPr>
              <a:t>؟</a:t>
            </a:r>
          </a:p>
          <a:p>
            <a:pPr marL="742950" indent="-7429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buFont typeface="+mj-lt"/>
              <a:buAutoNum type="arabicPeriod"/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graphicFrame>
        <p:nvGraphicFramePr>
          <p:cNvPr id="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2859862"/>
              </p:ext>
            </p:extLst>
          </p:nvPr>
        </p:nvGraphicFramePr>
        <p:xfrm>
          <a:off x="603250" y="2057400"/>
          <a:ext cx="8007350" cy="281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72" name="معادلة" r:id="rId3" imgW="1714320" imgH="863280" progId="Equation.3">
                  <p:embed/>
                </p:oleObj>
              </mc:Choice>
              <mc:Fallback>
                <p:oleObj name="معادلة" r:id="rId3" imgW="1714320" imgH="863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250" y="2057400"/>
                        <a:ext cx="8007350" cy="2819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2122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الحل:</a:t>
            </a:r>
            <a:endParaRPr lang="en-US" sz="4000" dirty="0" smtClean="0">
              <a:solidFill>
                <a:srgbClr val="FF0000"/>
              </a:solidFill>
            </a:endParaRP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                </a:t>
            </a: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</a:t>
            </a:r>
          </a:p>
          <a:p>
            <a:pPr marL="742950" indent="-742950" rtl="1">
              <a:buFont typeface="+mj-lt"/>
              <a:buAutoNum type="arabicPeriod"/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                    </a:t>
            </a: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</a:t>
            </a:r>
          </a:p>
          <a:p>
            <a:pPr marL="742950" indent="-74295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graphicFrame>
        <p:nvGraphicFramePr>
          <p:cNvPr id="10242" name="Object 14"/>
          <p:cNvGraphicFramePr>
            <a:graphicFrameLocks noChangeAspect="1"/>
          </p:cNvGraphicFramePr>
          <p:nvPr/>
        </p:nvGraphicFramePr>
        <p:xfrm>
          <a:off x="1447800" y="1752600"/>
          <a:ext cx="2100263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252" name="Equation" r:id="rId3" imgW="533160" imgH="203040" progId="Equation.3">
                  <p:embed/>
                </p:oleObj>
              </mc:Choice>
              <mc:Fallback>
                <p:oleObj name="Equation" r:id="rId3" imgW="5331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1752600"/>
                        <a:ext cx="2100263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2163093"/>
              </p:ext>
            </p:extLst>
          </p:nvPr>
        </p:nvGraphicFramePr>
        <p:xfrm>
          <a:off x="1333500" y="2762250"/>
          <a:ext cx="6249988" cy="1220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253" name="معادلة" r:id="rId5" imgW="2044440" imgH="393480" progId="Equation.3">
                  <p:embed/>
                </p:oleObj>
              </mc:Choice>
              <mc:Fallback>
                <p:oleObj name="معادلة" r:id="rId5" imgW="20444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3500" y="2762250"/>
                        <a:ext cx="6249988" cy="1220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8399188"/>
              </p:ext>
            </p:extLst>
          </p:nvPr>
        </p:nvGraphicFramePr>
        <p:xfrm>
          <a:off x="1298575" y="4287838"/>
          <a:ext cx="5821363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254" name="معادلة" r:id="rId7" imgW="2006280" imgH="393480" progId="Equation.3">
                  <p:embed/>
                </p:oleObj>
              </mc:Choice>
              <mc:Fallback>
                <p:oleObj name="معادلة" r:id="rId7" imgW="20062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8575" y="4287838"/>
                        <a:ext cx="5821363" cy="1063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05433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 </a:t>
            </a:r>
            <a:endParaRPr lang="en-US" sz="4000" dirty="0" smtClean="0">
              <a:solidFill>
                <a:srgbClr val="FF0000"/>
              </a:solidFill>
            </a:endParaRP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915400" cy="4830763"/>
          </a:xfrm>
        </p:spPr>
        <p:txBody>
          <a:bodyPr/>
          <a:lstStyle/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بما أن</a:t>
            </a:r>
          </a:p>
          <a:p>
            <a:pPr marL="742950" indent="-7429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r>
              <a:rPr lang="ar-SA" sz="3000" dirty="0" err="1" smtClean="0">
                <a:cs typeface="Arial" pitchFamily="34" charset="0"/>
              </a:rPr>
              <a:t>اذاً</a:t>
            </a: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       </a:t>
            </a: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و بما أن  </a:t>
            </a: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  </a:t>
            </a: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</a:t>
            </a:r>
            <a:r>
              <a:rPr lang="ar-SA" sz="3000" dirty="0" err="1" smtClean="0">
                <a:cs typeface="Arial" pitchFamily="34" charset="0"/>
              </a:rPr>
              <a:t>اذاً</a:t>
            </a:r>
            <a:r>
              <a:rPr lang="ar-SA" sz="3000" dirty="0" smtClean="0">
                <a:cs typeface="Arial" pitchFamily="34" charset="0"/>
              </a:rPr>
              <a:t> الدالة غير متصلة في </a:t>
            </a:r>
            <a:r>
              <a:rPr lang="en-US" sz="3000" dirty="0" smtClean="0">
                <a:cs typeface="Arial" pitchFamily="34" charset="0"/>
              </a:rPr>
              <a:t>x=2</a:t>
            </a:r>
            <a:r>
              <a:rPr lang="ar-SA" sz="3000" dirty="0" smtClean="0">
                <a:cs typeface="Arial" pitchFamily="34" charset="0"/>
              </a:rPr>
              <a:t>   </a:t>
            </a:r>
          </a:p>
          <a:p>
            <a:pPr marL="742950" indent="-74295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graphicFrame>
        <p:nvGraphicFramePr>
          <p:cNvPr id="11266" name="Object 2"/>
          <p:cNvGraphicFramePr>
            <a:graphicFrameLocks noChangeAspect="1"/>
          </p:cNvGraphicFramePr>
          <p:nvPr/>
        </p:nvGraphicFramePr>
        <p:xfrm>
          <a:off x="1285875" y="1447800"/>
          <a:ext cx="3895725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276" name="Equation" r:id="rId3" imgW="1307880" imgH="368280" progId="Equation.3">
                  <p:embed/>
                </p:oleObj>
              </mc:Choice>
              <mc:Fallback>
                <p:oleObj name="Equation" r:id="rId3" imgW="130788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5875" y="1447800"/>
                        <a:ext cx="3895725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7" name="Object 4"/>
          <p:cNvGraphicFramePr>
            <a:graphicFrameLocks noChangeAspect="1"/>
          </p:cNvGraphicFramePr>
          <p:nvPr/>
        </p:nvGraphicFramePr>
        <p:xfrm>
          <a:off x="1339850" y="2514600"/>
          <a:ext cx="274955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277" name="Equation" r:id="rId5" imgW="774360" imgH="368280" progId="Equation.3">
                  <p:embed/>
                </p:oleObj>
              </mc:Choice>
              <mc:Fallback>
                <p:oleObj name="Equation" r:id="rId5" imgW="77436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9850" y="2514600"/>
                        <a:ext cx="274955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8" name="Object 4"/>
          <p:cNvGraphicFramePr>
            <a:graphicFrameLocks noChangeAspect="1"/>
          </p:cNvGraphicFramePr>
          <p:nvPr/>
        </p:nvGraphicFramePr>
        <p:xfrm>
          <a:off x="1409700" y="3657600"/>
          <a:ext cx="2987675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278" name="Equation" r:id="rId7" imgW="1002960" imgH="368280" progId="Equation.3">
                  <p:embed/>
                </p:oleObj>
              </mc:Choice>
              <mc:Fallback>
                <p:oleObj name="Equation" r:id="rId7" imgW="100296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9700" y="3657600"/>
                        <a:ext cx="2987675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52388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2476</TotalTime>
  <Words>273</Words>
  <Application>Microsoft Office PowerPoint</Application>
  <PresentationFormat>A4 Paper (210x297 mm)</PresentationFormat>
  <Paragraphs>277</Paragraphs>
  <Slides>22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Office Theme</vt:lpstr>
      <vt:lpstr>Equation</vt:lpstr>
      <vt:lpstr>معادلة</vt:lpstr>
      <vt:lpstr>     </vt:lpstr>
      <vt:lpstr>  </vt:lpstr>
      <vt:lpstr>  </vt:lpstr>
      <vt:lpstr>   الحل:</vt:lpstr>
      <vt:lpstr>   </vt:lpstr>
      <vt:lpstr>  </vt:lpstr>
      <vt:lpstr>أوجد النهايات التالية إذا وجدت:</vt:lpstr>
      <vt:lpstr> </vt:lpstr>
      <vt:lpstr>أوجد النهايات التالية:</vt:lpstr>
      <vt:lpstr>تابع: الحلول:</vt:lpstr>
      <vt:lpstr>تابع: الحلول:</vt:lpstr>
      <vt:lpstr>تابع: الحلول:</vt:lpstr>
      <vt:lpstr>تابع: الحلول:</vt:lpstr>
      <vt:lpstr>تابع: الحلول:</vt:lpstr>
      <vt:lpstr>تابع: الحلول:</vt:lpstr>
      <vt:lpstr> </vt:lpstr>
      <vt:lpstr>الحل:</vt:lpstr>
      <vt:lpstr>  </vt:lpstr>
      <vt:lpstr> </vt:lpstr>
      <vt:lpstr>الحل:</vt:lpstr>
      <vt:lpstr>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Altaher Ibrahim Salem</cp:lastModifiedBy>
  <cp:revision>254</cp:revision>
  <cp:lastPrinted>2012-04-12T17:49:27Z</cp:lastPrinted>
  <dcterms:created xsi:type="dcterms:W3CDTF">2009-10-14T19:14:34Z</dcterms:created>
  <dcterms:modified xsi:type="dcterms:W3CDTF">2013-02-28T11:34:41Z</dcterms:modified>
</cp:coreProperties>
</file>