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70" r:id="rId2"/>
    <p:sldId id="271" r:id="rId3"/>
    <p:sldId id="272" r:id="rId4"/>
    <p:sldId id="299" r:id="rId5"/>
    <p:sldId id="397" r:id="rId6"/>
    <p:sldId id="300" r:id="rId7"/>
    <p:sldId id="301" r:id="rId8"/>
    <p:sldId id="273" r:id="rId9"/>
    <p:sldId id="274" r:id="rId10"/>
    <p:sldId id="275" r:id="rId11"/>
    <p:sldId id="312" r:id="rId12"/>
    <p:sldId id="276" r:id="rId13"/>
    <p:sldId id="302" r:id="rId14"/>
    <p:sldId id="303" r:id="rId15"/>
    <p:sldId id="304" r:id="rId16"/>
    <p:sldId id="313" r:id="rId17"/>
    <p:sldId id="305" r:id="rId18"/>
    <p:sldId id="306" r:id="rId19"/>
    <p:sldId id="308" r:id="rId20"/>
    <p:sldId id="309" r:id="rId21"/>
    <p:sldId id="416" r:id="rId22"/>
    <p:sldId id="417" r:id="rId23"/>
    <p:sldId id="314" r:id="rId24"/>
    <p:sldId id="310" r:id="rId25"/>
    <p:sldId id="311" r:id="rId26"/>
    <p:sldId id="277" r:id="rId27"/>
    <p:sldId id="278" r:id="rId28"/>
    <p:sldId id="279" r:id="rId29"/>
    <p:sldId id="280" r:id="rId30"/>
    <p:sldId id="281" r:id="rId31"/>
    <p:sldId id="282" r:id="rId32"/>
    <p:sldId id="315" r:id="rId33"/>
    <p:sldId id="316" r:id="rId34"/>
    <p:sldId id="283" r:id="rId35"/>
    <p:sldId id="284" r:id="rId36"/>
    <p:sldId id="317" r:id="rId37"/>
    <p:sldId id="318" r:id="rId38"/>
    <p:sldId id="319" r:id="rId39"/>
    <p:sldId id="320" r:id="rId40"/>
    <p:sldId id="323" r:id="rId41"/>
    <p:sldId id="329" r:id="rId42"/>
    <p:sldId id="324" r:id="rId43"/>
    <p:sldId id="325" r:id="rId44"/>
    <p:sldId id="327" r:id="rId45"/>
    <p:sldId id="326" r:id="rId46"/>
    <p:sldId id="330" r:id="rId47"/>
    <p:sldId id="328" r:id="rId48"/>
    <p:sldId id="418" r:id="rId49"/>
    <p:sldId id="419" r:id="rId50"/>
    <p:sldId id="420" r:id="rId51"/>
    <p:sldId id="421" r:id="rId52"/>
    <p:sldId id="422" r:id="rId53"/>
    <p:sldId id="266" r:id="rId5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59.wmf"/><Relationship Id="rId5" Type="http://schemas.openxmlformats.org/officeDocument/2006/relationships/image" Target="../media/image72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65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4" Type="http://schemas.openxmlformats.org/officeDocument/2006/relationships/image" Target="../media/image110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118.wmf"/><Relationship Id="rId11" Type="http://schemas.openxmlformats.org/officeDocument/2006/relationships/image" Target="../media/image123.wmf"/><Relationship Id="rId5" Type="http://schemas.openxmlformats.org/officeDocument/2006/relationships/image" Target="../media/image117.wmf"/><Relationship Id="rId10" Type="http://schemas.openxmlformats.org/officeDocument/2006/relationships/image" Target="../media/image122.wmf"/><Relationship Id="rId4" Type="http://schemas.openxmlformats.org/officeDocument/2006/relationships/image" Target="../media/image116.wmf"/><Relationship Id="rId9" Type="http://schemas.openxmlformats.org/officeDocument/2006/relationships/image" Target="../media/image12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4" Type="http://schemas.openxmlformats.org/officeDocument/2006/relationships/image" Target="../media/image131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wmf"/><Relationship Id="rId1" Type="http://schemas.openxmlformats.org/officeDocument/2006/relationships/image" Target="../media/image138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wmf"/><Relationship Id="rId1" Type="http://schemas.openxmlformats.org/officeDocument/2006/relationships/image" Target="../media/image140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1.wmf"/><Relationship Id="rId4" Type="http://schemas.openxmlformats.org/officeDocument/2006/relationships/image" Target="../media/image151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4" Type="http://schemas.openxmlformats.org/officeDocument/2006/relationships/image" Target="../media/image15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58.wmf"/><Relationship Id="rId5" Type="http://schemas.openxmlformats.org/officeDocument/2006/relationships/image" Target="../media/image162.wmf"/><Relationship Id="rId4" Type="http://schemas.openxmlformats.org/officeDocument/2006/relationships/image" Target="../media/image161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63.wmf"/><Relationship Id="rId5" Type="http://schemas.openxmlformats.org/officeDocument/2006/relationships/image" Target="../media/image165.wmf"/><Relationship Id="rId4" Type="http://schemas.openxmlformats.org/officeDocument/2006/relationships/image" Target="../media/image164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66.wmf"/><Relationship Id="rId6" Type="http://schemas.openxmlformats.org/officeDocument/2006/relationships/image" Target="../media/image169.wmf"/><Relationship Id="rId5" Type="http://schemas.openxmlformats.org/officeDocument/2006/relationships/image" Target="../media/image168.wmf"/><Relationship Id="rId4" Type="http://schemas.openxmlformats.org/officeDocument/2006/relationships/image" Target="../media/image167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Relationship Id="rId5" Type="http://schemas.openxmlformats.org/officeDocument/2006/relationships/image" Target="../media/image172.wmf"/><Relationship Id="rId4" Type="http://schemas.openxmlformats.org/officeDocument/2006/relationships/image" Target="../media/image171.w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Relationship Id="rId4" Type="http://schemas.openxmlformats.org/officeDocument/2006/relationships/image" Target="../media/image1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920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8843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2.png"/><Relationship Id="rId4" Type="http://schemas.openxmlformats.org/officeDocument/2006/relationships/image" Target="../media/image4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5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63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6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63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7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5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7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7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8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oleObject" Target="../embeddings/oleObject89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wmf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85.wmf"/><Relationship Id="rId4" Type="http://schemas.openxmlformats.org/officeDocument/2006/relationships/image" Target="../media/image82.wmf"/><Relationship Id="rId9" Type="http://schemas.openxmlformats.org/officeDocument/2006/relationships/oleObject" Target="../embeddings/oleObject87.bin"/><Relationship Id="rId14" Type="http://schemas.openxmlformats.org/officeDocument/2006/relationships/image" Target="../media/image8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94.bin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9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13" Type="http://schemas.openxmlformats.org/officeDocument/2006/relationships/oleObject" Target="../embeddings/oleObject101.bin"/><Relationship Id="rId18" Type="http://schemas.openxmlformats.org/officeDocument/2006/relationships/image" Target="../media/image101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98.wmf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0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5" Type="http://schemas.openxmlformats.org/officeDocument/2006/relationships/oleObject" Target="../embeddings/oleObject102.bin"/><Relationship Id="rId10" Type="http://schemas.openxmlformats.org/officeDocument/2006/relationships/image" Target="../media/image97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9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5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0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image" Target="../media/image111.png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1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09.wmf"/><Relationship Id="rId4" Type="http://schemas.openxmlformats.org/officeDocument/2006/relationships/image" Target="../media/image112.png"/><Relationship Id="rId9" Type="http://schemas.openxmlformats.org/officeDocument/2006/relationships/oleObject" Target="../embeddings/oleObject111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13" Type="http://schemas.openxmlformats.org/officeDocument/2006/relationships/oleObject" Target="../embeddings/oleObject118.bin"/><Relationship Id="rId18" Type="http://schemas.openxmlformats.org/officeDocument/2006/relationships/image" Target="../media/image120.wmf"/><Relationship Id="rId3" Type="http://schemas.openxmlformats.org/officeDocument/2006/relationships/oleObject" Target="../embeddings/oleObject113.bin"/><Relationship Id="rId21" Type="http://schemas.openxmlformats.org/officeDocument/2006/relationships/oleObject" Target="../embeddings/oleObject122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17.wmf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9.wmf"/><Relationship Id="rId20" Type="http://schemas.openxmlformats.org/officeDocument/2006/relationships/image" Target="../media/image121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17.bin"/><Relationship Id="rId24" Type="http://schemas.openxmlformats.org/officeDocument/2006/relationships/image" Target="../media/image123.wmf"/><Relationship Id="rId5" Type="http://schemas.openxmlformats.org/officeDocument/2006/relationships/oleObject" Target="../embeddings/oleObject114.bin"/><Relationship Id="rId15" Type="http://schemas.openxmlformats.org/officeDocument/2006/relationships/oleObject" Target="../embeddings/oleObject119.bin"/><Relationship Id="rId23" Type="http://schemas.openxmlformats.org/officeDocument/2006/relationships/oleObject" Target="../embeddings/oleObject123.bin"/><Relationship Id="rId10" Type="http://schemas.openxmlformats.org/officeDocument/2006/relationships/image" Target="../media/image116.wmf"/><Relationship Id="rId19" Type="http://schemas.openxmlformats.org/officeDocument/2006/relationships/oleObject" Target="../embeddings/oleObject121.bin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16.bin"/><Relationship Id="rId14" Type="http://schemas.openxmlformats.org/officeDocument/2006/relationships/image" Target="../media/image118.wmf"/><Relationship Id="rId22" Type="http://schemas.openxmlformats.org/officeDocument/2006/relationships/image" Target="../media/image12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27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31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13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13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13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139.bin"/><Relationship Id="rId10" Type="http://schemas.openxmlformats.org/officeDocument/2006/relationships/image" Target="../media/image141.wmf"/><Relationship Id="rId4" Type="http://schemas.openxmlformats.org/officeDocument/2006/relationships/image" Target="../media/image138.wmf"/><Relationship Id="rId9" Type="http://schemas.openxmlformats.org/officeDocument/2006/relationships/oleObject" Target="../embeddings/oleObject14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42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44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3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47.bin"/><Relationship Id="rId4" Type="http://schemas.openxmlformats.org/officeDocument/2006/relationships/image" Target="../media/image145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8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40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52.bin"/><Relationship Id="rId10" Type="http://schemas.openxmlformats.org/officeDocument/2006/relationships/image" Target="../media/image151.wmf"/><Relationship Id="rId4" Type="http://schemas.openxmlformats.org/officeDocument/2006/relationships/image" Target="../media/image141.wmf"/><Relationship Id="rId9" Type="http://schemas.openxmlformats.org/officeDocument/2006/relationships/oleObject" Target="../embeddings/oleObject154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wmf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53.wmf"/><Relationship Id="rId5" Type="http://schemas.openxmlformats.org/officeDocument/2006/relationships/oleObject" Target="../embeddings/oleObject156.bin"/><Relationship Id="rId10" Type="http://schemas.openxmlformats.org/officeDocument/2006/relationships/image" Target="../media/image154.wmf"/><Relationship Id="rId4" Type="http://schemas.openxmlformats.org/officeDocument/2006/relationships/image" Target="../media/image152.wmf"/><Relationship Id="rId9" Type="http://schemas.openxmlformats.org/officeDocument/2006/relationships/oleObject" Target="../embeddings/oleObject158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60.bin"/><Relationship Id="rId4" Type="http://schemas.openxmlformats.org/officeDocument/2006/relationships/image" Target="../media/image155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3" Type="http://schemas.openxmlformats.org/officeDocument/2006/relationships/oleObject" Target="../embeddings/oleObject162.bin"/><Relationship Id="rId7" Type="http://schemas.openxmlformats.org/officeDocument/2006/relationships/oleObject" Target="../embeddings/oleObject164.bin"/><Relationship Id="rId12" Type="http://schemas.openxmlformats.org/officeDocument/2006/relationships/image" Target="../media/image1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66.bin"/><Relationship Id="rId5" Type="http://schemas.openxmlformats.org/officeDocument/2006/relationships/oleObject" Target="../embeddings/oleObject163.bin"/><Relationship Id="rId10" Type="http://schemas.openxmlformats.org/officeDocument/2006/relationships/image" Target="../media/image161.wmf"/><Relationship Id="rId4" Type="http://schemas.openxmlformats.org/officeDocument/2006/relationships/image" Target="../media/image158.wmf"/><Relationship Id="rId9" Type="http://schemas.openxmlformats.org/officeDocument/2006/relationships/oleObject" Target="../embeddings/oleObject165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3" Type="http://schemas.openxmlformats.org/officeDocument/2006/relationships/oleObject" Target="../embeddings/oleObject167.bin"/><Relationship Id="rId7" Type="http://schemas.openxmlformats.org/officeDocument/2006/relationships/oleObject" Target="../embeddings/oleObject169.bin"/><Relationship Id="rId12" Type="http://schemas.openxmlformats.org/officeDocument/2006/relationships/image" Target="../media/image1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71.bin"/><Relationship Id="rId5" Type="http://schemas.openxmlformats.org/officeDocument/2006/relationships/oleObject" Target="../embeddings/oleObject168.bin"/><Relationship Id="rId10" Type="http://schemas.openxmlformats.org/officeDocument/2006/relationships/image" Target="../media/image164.wmf"/><Relationship Id="rId4" Type="http://schemas.openxmlformats.org/officeDocument/2006/relationships/image" Target="../media/image163.wmf"/><Relationship Id="rId9" Type="http://schemas.openxmlformats.org/officeDocument/2006/relationships/oleObject" Target="../embeddings/oleObject170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13" Type="http://schemas.openxmlformats.org/officeDocument/2006/relationships/oleObject" Target="../embeddings/oleObject177.bin"/><Relationship Id="rId3" Type="http://schemas.openxmlformats.org/officeDocument/2006/relationships/oleObject" Target="../embeddings/oleObject172.bin"/><Relationship Id="rId7" Type="http://schemas.openxmlformats.org/officeDocument/2006/relationships/oleObject" Target="../embeddings/oleObject174.bin"/><Relationship Id="rId12" Type="http://schemas.openxmlformats.org/officeDocument/2006/relationships/image" Target="../media/image1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76.bin"/><Relationship Id="rId5" Type="http://schemas.openxmlformats.org/officeDocument/2006/relationships/oleObject" Target="../embeddings/oleObject173.bin"/><Relationship Id="rId10" Type="http://schemas.openxmlformats.org/officeDocument/2006/relationships/image" Target="../media/image167.wmf"/><Relationship Id="rId4" Type="http://schemas.openxmlformats.org/officeDocument/2006/relationships/image" Target="../media/image166.wmf"/><Relationship Id="rId9" Type="http://schemas.openxmlformats.org/officeDocument/2006/relationships/oleObject" Target="../embeddings/oleObject175.bin"/><Relationship Id="rId14" Type="http://schemas.openxmlformats.org/officeDocument/2006/relationships/image" Target="../media/image169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wmf"/><Relationship Id="rId13" Type="http://schemas.openxmlformats.org/officeDocument/2006/relationships/oleObject" Target="../embeddings/oleObject183.bin"/><Relationship Id="rId3" Type="http://schemas.openxmlformats.org/officeDocument/2006/relationships/oleObject" Target="../embeddings/oleObject178.bin"/><Relationship Id="rId7" Type="http://schemas.openxmlformats.org/officeDocument/2006/relationships/oleObject" Target="../embeddings/oleObject180.bin"/><Relationship Id="rId12" Type="http://schemas.openxmlformats.org/officeDocument/2006/relationships/image" Target="../media/image1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60.wmf"/><Relationship Id="rId11" Type="http://schemas.openxmlformats.org/officeDocument/2006/relationships/oleObject" Target="../embeddings/oleObject182.bin"/><Relationship Id="rId5" Type="http://schemas.openxmlformats.org/officeDocument/2006/relationships/oleObject" Target="../embeddings/oleObject179.bin"/><Relationship Id="rId10" Type="http://schemas.openxmlformats.org/officeDocument/2006/relationships/image" Target="../media/image171.wmf"/><Relationship Id="rId4" Type="http://schemas.openxmlformats.org/officeDocument/2006/relationships/image" Target="../media/image159.wmf"/><Relationship Id="rId9" Type="http://schemas.openxmlformats.org/officeDocument/2006/relationships/oleObject" Target="../embeddings/oleObject181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wmf"/><Relationship Id="rId3" Type="http://schemas.openxmlformats.org/officeDocument/2006/relationships/oleObject" Target="../embeddings/oleObject184.bin"/><Relationship Id="rId7" Type="http://schemas.openxmlformats.org/officeDocument/2006/relationships/oleObject" Target="../embeddings/oleObject1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60.wmf"/><Relationship Id="rId11" Type="http://schemas.openxmlformats.org/officeDocument/2006/relationships/image" Target="../media/image174.wmf"/><Relationship Id="rId5" Type="http://schemas.openxmlformats.org/officeDocument/2006/relationships/oleObject" Target="../embeddings/oleObject185.bin"/><Relationship Id="rId10" Type="http://schemas.openxmlformats.org/officeDocument/2006/relationships/oleObject" Target="../embeddings/oleObject188.bin"/><Relationship Id="rId4" Type="http://schemas.openxmlformats.org/officeDocument/2006/relationships/image" Target="../media/image159.wmf"/><Relationship Id="rId9" Type="http://schemas.openxmlformats.org/officeDocument/2006/relationships/oleObject" Target="../embeddings/oleObject187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المجموعات والدوال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إذا كانت المجموعة الكلية هي مجموعة الأعداد الطبيعية  الأصغر من </a:t>
            </a:r>
            <a:r>
              <a:rPr lang="en-US" sz="3000" dirty="0" smtClean="0"/>
              <a:t>10</a:t>
            </a:r>
            <a:r>
              <a:rPr lang="ar-SA" sz="3000" dirty="0" smtClean="0"/>
              <a:t>، وكانت                       ،</a:t>
            </a:r>
            <a:endParaRPr lang="ar-SA" sz="4000" dirty="0" smtClean="0"/>
          </a:p>
          <a:p>
            <a:pPr rtl="1">
              <a:defRPr/>
            </a:pPr>
            <a:r>
              <a:rPr lang="ar-SA" sz="4000" dirty="0" smtClean="0"/>
              <a:t>كون المجموعات الآتية:</a:t>
            </a: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793896"/>
              </p:ext>
            </p:extLst>
          </p:nvPr>
        </p:nvGraphicFramePr>
        <p:xfrm>
          <a:off x="4794250" y="1828800"/>
          <a:ext cx="206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8" name="معادلة" r:id="rId4" imgW="672840" imgH="203040" progId="Equation.3">
                  <p:embed/>
                </p:oleObj>
              </mc:Choice>
              <mc:Fallback>
                <p:oleObj name="معادلة" r:id="rId4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1828800"/>
                        <a:ext cx="2063750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701785"/>
              </p:ext>
            </p:extLst>
          </p:nvPr>
        </p:nvGraphicFramePr>
        <p:xfrm>
          <a:off x="2228849" y="1828800"/>
          <a:ext cx="196215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9" name="Equation" r:id="rId6" imgW="711000" imgH="203040" progId="Equation.3">
                  <p:embed/>
                </p:oleObj>
              </mc:Choice>
              <mc:Fallback>
                <p:oleObj name="Equation" r:id="rId6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49" y="1828800"/>
                        <a:ext cx="1962151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495300" y="3581401"/>
          <a:ext cx="916305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" name="معادلة" r:id="rId8" imgW="3441600" imgH="241200" progId="Equation.3">
                  <p:embed/>
                </p:oleObj>
              </mc:Choice>
              <mc:Fallback>
                <p:oleObj name="معادلة" r:id="rId8" imgW="3441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3581401"/>
                        <a:ext cx="9163050" cy="64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4036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None/>
              <a:defRPr/>
            </a:pPr>
            <a:r>
              <a:rPr lang="ar-SA" sz="4000" dirty="0" smtClean="0"/>
              <a:t>            ،               </a:t>
            </a:r>
            <a:r>
              <a:rPr lang="ar-SA" sz="3000" dirty="0" smtClean="0"/>
              <a:t>و</a:t>
            </a:r>
            <a:r>
              <a:rPr lang="ar-SA" sz="4000" dirty="0" smtClean="0"/>
              <a:t>   </a:t>
            </a:r>
            <a:endParaRPr lang="ar-SA" sz="2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730983"/>
              </p:ext>
            </p:extLst>
          </p:nvPr>
        </p:nvGraphicFramePr>
        <p:xfrm>
          <a:off x="762000" y="1524000"/>
          <a:ext cx="424391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2" name="معادلة" r:id="rId3" imgW="1358640" imgH="203040" progId="Equation.3">
                  <p:embed/>
                </p:oleObj>
              </mc:Choice>
              <mc:Fallback>
                <p:oleObj name="معادلة" r:id="rId3" imgW="1358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24000"/>
                        <a:ext cx="4243917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1073151" y="2286000"/>
          <a:ext cx="578709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3" name="Equation" r:id="rId5" imgW="1460160" imgH="203040" progId="Equation.3">
                  <p:embed/>
                </p:oleObj>
              </mc:Choice>
              <mc:Fallback>
                <p:oleObj name="Equation" r:id="rId5" imgW="1460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1" y="2286000"/>
                        <a:ext cx="578709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535737"/>
              </p:ext>
            </p:extLst>
          </p:nvPr>
        </p:nvGraphicFramePr>
        <p:xfrm>
          <a:off x="990600" y="2971800"/>
          <a:ext cx="46434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4" name="معادلة" r:id="rId7" imgW="876240" imgH="203040" progId="Equation.3">
                  <p:embed/>
                </p:oleObj>
              </mc:Choice>
              <mc:Fallback>
                <p:oleObj name="معادلة" r:id="rId7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971800"/>
                        <a:ext cx="4643438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58616"/>
              </p:ext>
            </p:extLst>
          </p:nvPr>
        </p:nvGraphicFramePr>
        <p:xfrm>
          <a:off x="908050" y="3810000"/>
          <a:ext cx="5664994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5" name="Equation" r:id="rId9" imgW="1320480" imgH="228600" progId="Equation.3">
                  <p:embed/>
                </p:oleObj>
              </mc:Choice>
              <mc:Fallback>
                <p:oleObj name="Equation" r:id="rId9" imgW="1320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3810000"/>
                        <a:ext cx="5664994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594408"/>
              </p:ext>
            </p:extLst>
          </p:nvPr>
        </p:nvGraphicFramePr>
        <p:xfrm>
          <a:off x="7678870" y="1447800"/>
          <a:ext cx="189693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6" name="Equation" r:id="rId11" imgW="672840" imgH="203040" progId="Equation.3">
                  <p:embed/>
                </p:oleObj>
              </mc:Choice>
              <mc:Fallback>
                <p:oleObj name="Equation" r:id="rId11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870" y="1447800"/>
                        <a:ext cx="1896930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694260"/>
              </p:ext>
            </p:extLst>
          </p:nvPr>
        </p:nvGraphicFramePr>
        <p:xfrm>
          <a:off x="5462323" y="1524000"/>
          <a:ext cx="200527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7" name="Equation" r:id="rId13" imgW="711000" imgH="203040" progId="Equation.3">
                  <p:embed/>
                </p:oleObj>
              </mc:Choice>
              <mc:Fallback>
                <p:oleObj name="Equation" r:id="rId13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323" y="1524000"/>
                        <a:ext cx="2005277" cy="457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47286"/>
              </p:ext>
            </p:extLst>
          </p:nvPr>
        </p:nvGraphicFramePr>
        <p:xfrm>
          <a:off x="832379" y="4495800"/>
          <a:ext cx="496675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8" name="معادلة" r:id="rId15" imgW="1218960" imgH="241200" progId="Equation.3">
                  <p:embed/>
                </p:oleObj>
              </mc:Choice>
              <mc:Fallback>
                <p:oleObj name="معادلة" r:id="rId15" imgW="1218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379" y="4495800"/>
                        <a:ext cx="4966758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640571"/>
              </p:ext>
            </p:extLst>
          </p:nvPr>
        </p:nvGraphicFramePr>
        <p:xfrm>
          <a:off x="928687" y="5257800"/>
          <a:ext cx="815869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" name="معادلة" r:id="rId17" imgW="2082600" imgH="241200" progId="Equation.3">
                  <p:embed/>
                </p:oleObj>
              </mc:Choice>
              <mc:Fallback>
                <p:oleObj name="معادلة" r:id="rId17" imgW="2082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7" y="5257800"/>
                        <a:ext cx="8158692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605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2.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 +1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109919"/>
              </p:ext>
            </p:extLst>
          </p:nvPr>
        </p:nvGraphicFramePr>
        <p:xfrm>
          <a:off x="1066800" y="1914525"/>
          <a:ext cx="2809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5" name="معادلة" r:id="rId3" imgW="952200" imgH="203040" progId="Equation.3">
                  <p:embed/>
                </p:oleObj>
              </mc:Choice>
              <mc:Fallback>
                <p:oleObj name="معادلة" r:id="rId3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14525"/>
                        <a:ext cx="2809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291690"/>
              </p:ext>
            </p:extLst>
          </p:nvPr>
        </p:nvGraphicFramePr>
        <p:xfrm>
          <a:off x="2819400" y="457200"/>
          <a:ext cx="24749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6" name="معادلة" r:id="rId5" imgW="1155600" imgH="241200" progId="Equation.3">
                  <p:embed/>
                </p:oleObj>
              </mc:Choice>
              <mc:Fallback>
                <p:oleObj name="معادلة" r:id="rId5" imgW="11556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24749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266849"/>
              </p:ext>
            </p:extLst>
          </p:nvPr>
        </p:nvGraphicFramePr>
        <p:xfrm>
          <a:off x="647700" y="3352800"/>
          <a:ext cx="67437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7" name="معادلة" r:id="rId7" imgW="2590560" imgH="482400" progId="Equation.3">
                  <p:embed/>
                </p:oleObj>
              </mc:Choice>
              <mc:Fallback>
                <p:oleObj name="معادلة" r:id="rId7" imgW="2590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352800"/>
                        <a:ext cx="67437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96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>
                <a:solidFill>
                  <a:schemeClr val="tx1"/>
                </a:solidFill>
                <a:cs typeface="Arial" pitchFamily="34" charset="0"/>
              </a:rPr>
              <a:t>3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f(x)=2x</a:t>
            </a:r>
            <a:r>
              <a:rPr lang="en-US" sz="3000" baseline="30000" dirty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–1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أوجد 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f(1)+f(2)+f(3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09488"/>
              </p:ext>
            </p:extLst>
          </p:nvPr>
        </p:nvGraphicFramePr>
        <p:xfrm>
          <a:off x="1143000" y="1885950"/>
          <a:ext cx="45704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26" name="معادلة" r:id="rId3" imgW="1549080" imgH="228600" progId="Equation.3">
                  <p:embed/>
                </p:oleObj>
              </mc:Choice>
              <mc:Fallback>
                <p:oleObj name="معادلة" r:id="rId3" imgW="1549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85950"/>
                        <a:ext cx="457041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962765"/>
              </p:ext>
            </p:extLst>
          </p:nvPr>
        </p:nvGraphicFramePr>
        <p:xfrm>
          <a:off x="990600" y="2647950"/>
          <a:ext cx="41100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27" name="معادلة" r:id="rId5" imgW="1663560" imgH="228600" progId="Equation.3">
                  <p:embed/>
                </p:oleObj>
              </mc:Choice>
              <mc:Fallback>
                <p:oleObj name="معادلة" r:id="rId5" imgW="1663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647950"/>
                        <a:ext cx="4110037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858852"/>
              </p:ext>
            </p:extLst>
          </p:nvPr>
        </p:nvGraphicFramePr>
        <p:xfrm>
          <a:off x="990600" y="3676650"/>
          <a:ext cx="48387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28" name="معادلة" r:id="rId7" imgW="1777680" imgH="228600" progId="Equation.3">
                  <p:embed/>
                </p:oleObj>
              </mc:Choice>
              <mc:Fallback>
                <p:oleObj name="معادلة" r:id="rId7" imgW="1777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76650"/>
                        <a:ext cx="48387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467788"/>
              </p:ext>
            </p:extLst>
          </p:nvPr>
        </p:nvGraphicFramePr>
        <p:xfrm>
          <a:off x="914400" y="4648200"/>
          <a:ext cx="53784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29" name="معادلة" r:id="rId9" imgW="2298600" imgH="203040" progId="Equation.3">
                  <p:embed/>
                </p:oleObj>
              </mc:Choice>
              <mc:Fallback>
                <p:oleObj name="معادلة" r:id="rId9" imgW="2298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48200"/>
                        <a:ext cx="53784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54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4.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+2x-3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618509"/>
              </p:ext>
            </p:extLst>
          </p:nvPr>
        </p:nvGraphicFramePr>
        <p:xfrm>
          <a:off x="541338" y="1885950"/>
          <a:ext cx="846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86" name="معادلة" r:id="rId3" imgW="2869920" imgH="482400" progId="Equation.3">
                  <p:embed/>
                </p:oleObj>
              </mc:Choice>
              <mc:Fallback>
                <p:oleObj name="معادلة" r:id="rId3" imgW="2869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1885950"/>
                        <a:ext cx="846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955558"/>
              </p:ext>
            </p:extLst>
          </p:nvPr>
        </p:nvGraphicFramePr>
        <p:xfrm>
          <a:off x="838200" y="3352800"/>
          <a:ext cx="31115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87" name="معادلة" r:id="rId5" imgW="1143000" imgH="228600" progId="Equation.3">
                  <p:embed/>
                </p:oleObj>
              </mc:Choice>
              <mc:Fallback>
                <p:oleObj name="معادلة" r:id="rId5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52800"/>
                        <a:ext cx="31115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096143"/>
              </p:ext>
            </p:extLst>
          </p:nvPr>
        </p:nvGraphicFramePr>
        <p:xfrm>
          <a:off x="520699" y="4324350"/>
          <a:ext cx="9004301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88" name="معادلة" r:id="rId7" imgW="3848040" imgH="482400" progId="Equation.3">
                  <p:embed/>
                </p:oleObj>
              </mc:Choice>
              <mc:Fallback>
                <p:oleObj name="معادلة" r:id="rId7" imgW="3848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699" y="4324350"/>
                        <a:ext cx="9004301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902165"/>
              </p:ext>
            </p:extLst>
          </p:nvPr>
        </p:nvGraphicFramePr>
        <p:xfrm>
          <a:off x="1676400" y="457200"/>
          <a:ext cx="31019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89" name="معادلة" r:id="rId9" imgW="1091880" imgH="203040" progId="Equation.3">
                  <p:embed/>
                </p:oleObj>
              </mc:Choice>
              <mc:Fallback>
                <p:oleObj name="معادلة" r:id="rId9" imgW="1091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57200"/>
                        <a:ext cx="31019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86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5.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-5x+8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195969"/>
              </p:ext>
            </p:extLst>
          </p:nvPr>
        </p:nvGraphicFramePr>
        <p:xfrm>
          <a:off x="202113" y="1885950"/>
          <a:ext cx="9360987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0" name="معادلة" r:id="rId3" imgW="3606480" imgH="482400" progId="Equation.3">
                  <p:embed/>
                </p:oleObj>
              </mc:Choice>
              <mc:Fallback>
                <p:oleObj name="معادلة" r:id="rId3" imgW="3606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13" y="1885950"/>
                        <a:ext cx="9360987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413007"/>
              </p:ext>
            </p:extLst>
          </p:nvPr>
        </p:nvGraphicFramePr>
        <p:xfrm>
          <a:off x="381000" y="3352800"/>
          <a:ext cx="691673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1" name="معادلة" r:id="rId5" imgW="2539800" imgH="228600" progId="Equation.3">
                  <p:embed/>
                </p:oleObj>
              </mc:Choice>
              <mc:Fallback>
                <p:oleObj name="معادلة" r:id="rId5" imgW="25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52800"/>
                        <a:ext cx="691673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589436"/>
              </p:ext>
            </p:extLst>
          </p:nvPr>
        </p:nvGraphicFramePr>
        <p:xfrm>
          <a:off x="876300" y="4324350"/>
          <a:ext cx="82915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2" name="معادلة" r:id="rId7" imgW="3543120" imgH="482400" progId="Equation.3">
                  <p:embed/>
                </p:oleObj>
              </mc:Choice>
              <mc:Fallback>
                <p:oleObj name="معادلة" r:id="rId7" imgW="3543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4324350"/>
                        <a:ext cx="829151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11586"/>
              </p:ext>
            </p:extLst>
          </p:nvPr>
        </p:nvGraphicFramePr>
        <p:xfrm>
          <a:off x="990600" y="4572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3" name="معادلة" r:id="rId9" imgW="1180800" imgH="203040" progId="Equation.3">
                  <p:embed/>
                </p:oleObj>
              </mc:Choice>
              <mc:Fallback>
                <p:oleObj name="معادلة" r:id="rId9" imgW="1180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572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77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6"/>
              <a:defRPr/>
            </a:pPr>
            <a:r>
              <a:rPr lang="ar-SA" sz="3000" dirty="0" smtClean="0"/>
              <a:t>اذا كان                     </a:t>
            </a:r>
            <a:r>
              <a:rPr lang="en-US" sz="3000" dirty="0" smtClean="0"/>
              <a:t>  </a:t>
            </a:r>
            <a:r>
              <a:rPr lang="ar-SA" sz="3000" dirty="0" smtClean="0"/>
              <a:t>    ،                    ، فأوجد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17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171107"/>
              </p:ext>
            </p:extLst>
          </p:nvPr>
        </p:nvGraphicFramePr>
        <p:xfrm>
          <a:off x="1738313" y="2133600"/>
          <a:ext cx="25542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2" name="Equation" r:id="rId4" imgW="837836" imgH="203112" progId="Equation.3">
                  <p:embed/>
                </p:oleObj>
              </mc:Choice>
              <mc:Fallback>
                <p:oleObj name="Equation" r:id="rId4" imgW="8378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2133600"/>
                        <a:ext cx="25542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534065"/>
              </p:ext>
            </p:extLst>
          </p:nvPr>
        </p:nvGraphicFramePr>
        <p:xfrm>
          <a:off x="1676401" y="2819400"/>
          <a:ext cx="2079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3" name="معادلة" r:id="rId6" imgW="876240" imgH="203040" progId="Equation.3">
                  <p:embed/>
                </p:oleObj>
              </mc:Choice>
              <mc:Fallback>
                <p:oleObj name="معادلة" r:id="rId6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1" y="2819400"/>
                        <a:ext cx="2079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054810"/>
              </p:ext>
            </p:extLst>
          </p:nvPr>
        </p:nvGraphicFramePr>
        <p:xfrm>
          <a:off x="1651000" y="3505200"/>
          <a:ext cx="256222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4" name="معادلة" r:id="rId8" imgW="863280" imgH="203040" progId="Equation.3">
                  <p:embed/>
                </p:oleObj>
              </mc:Choice>
              <mc:Fallback>
                <p:oleObj name="معادلة" r:id="rId8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3505200"/>
                        <a:ext cx="2562224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056112"/>
              </p:ext>
            </p:extLst>
          </p:nvPr>
        </p:nvGraphicFramePr>
        <p:xfrm>
          <a:off x="1752600" y="4114802"/>
          <a:ext cx="1981200" cy="838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5" name="Equation" r:id="rId10" imgW="647700" imgH="419100" progId="Equation.3">
                  <p:embed/>
                </p:oleObj>
              </mc:Choice>
              <mc:Fallback>
                <p:oleObj name="Equation" r:id="rId10" imgW="64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114802"/>
                        <a:ext cx="1981200" cy="838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977452"/>
              </p:ext>
            </p:extLst>
          </p:nvPr>
        </p:nvGraphicFramePr>
        <p:xfrm>
          <a:off x="1752600" y="5257800"/>
          <a:ext cx="24304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6" name="Equation" r:id="rId12" imgW="774364" imgH="203112" progId="Equation.3">
                  <p:embed/>
                </p:oleObj>
              </mc:Choice>
              <mc:Fallback>
                <p:oleObj name="Equation" r:id="rId12" imgW="774364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57800"/>
                        <a:ext cx="24304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138138"/>
              </p:ext>
            </p:extLst>
          </p:nvPr>
        </p:nvGraphicFramePr>
        <p:xfrm>
          <a:off x="5321300" y="1384300"/>
          <a:ext cx="2508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7" name="معادلة" r:id="rId14" imgW="1143000" imgH="228600" progId="Equation.3">
                  <p:embed/>
                </p:oleObj>
              </mc:Choice>
              <mc:Fallback>
                <p:oleObj name="معادلة" r:id="rId14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300" y="1384300"/>
                        <a:ext cx="2508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537694"/>
              </p:ext>
            </p:extLst>
          </p:nvPr>
        </p:nvGraphicFramePr>
        <p:xfrm>
          <a:off x="3089274" y="1447800"/>
          <a:ext cx="1698626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8" name="معادلة" r:id="rId16" imgW="774360" imgH="203040" progId="Equation.3">
                  <p:embed/>
                </p:oleObj>
              </mc:Choice>
              <mc:Fallback>
                <p:oleObj name="معادلة" r:id="rId16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4" y="1447800"/>
                        <a:ext cx="1698626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581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6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732810"/>
              </p:ext>
            </p:extLst>
          </p:nvPr>
        </p:nvGraphicFramePr>
        <p:xfrm>
          <a:off x="674159" y="1414462"/>
          <a:ext cx="6958277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0" name="معادلة" r:id="rId3" imgW="2933640" imgH="482400" progId="Equation.3">
                  <p:embed/>
                </p:oleObj>
              </mc:Choice>
              <mc:Fallback>
                <p:oleObj name="معادلة" r:id="rId3" imgW="29336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159" y="1414462"/>
                        <a:ext cx="6958277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071419"/>
              </p:ext>
            </p:extLst>
          </p:nvPr>
        </p:nvGraphicFramePr>
        <p:xfrm>
          <a:off x="742950" y="4648200"/>
          <a:ext cx="8461375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1" name="معادلة" r:id="rId5" imgW="3657600" imgH="736560" progId="Equation.3">
                  <p:embed/>
                </p:oleObj>
              </mc:Choice>
              <mc:Fallback>
                <p:oleObj name="معادلة" r:id="rId5" imgW="365760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4648200"/>
                        <a:ext cx="8461375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17212"/>
              </p:ext>
            </p:extLst>
          </p:nvPr>
        </p:nvGraphicFramePr>
        <p:xfrm>
          <a:off x="660401" y="2513013"/>
          <a:ext cx="5960798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2" name="معادلة" r:id="rId7" imgW="2705040" imgH="939600" progId="Equation.3">
                  <p:embed/>
                </p:oleObj>
              </mc:Choice>
              <mc:Fallback>
                <p:oleObj name="معادلة" r:id="rId7" imgW="270504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1" y="2513013"/>
                        <a:ext cx="5960798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11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endParaRPr lang="ar-SA" sz="3600" dirty="0" smtClean="0"/>
          </a:p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562725"/>
              </p:ext>
            </p:extLst>
          </p:nvPr>
        </p:nvGraphicFramePr>
        <p:xfrm>
          <a:off x="1028436" y="1544638"/>
          <a:ext cx="6077744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0" name="معادلة" r:id="rId3" imgW="1942920" imgH="444240" progId="Equation.3">
                  <p:embed/>
                </p:oleObj>
              </mc:Choice>
              <mc:Fallback>
                <p:oleObj name="معادلة" r:id="rId3" imgW="19429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436" y="1544638"/>
                        <a:ext cx="6077744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629459"/>
              </p:ext>
            </p:extLst>
          </p:nvPr>
        </p:nvGraphicFramePr>
        <p:xfrm>
          <a:off x="859896" y="3738563"/>
          <a:ext cx="7957477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1" name="معادلة" r:id="rId5" imgW="3073320" imgH="965160" progId="Equation.3">
                  <p:embed/>
                </p:oleObj>
              </mc:Choice>
              <mc:Fallback>
                <p:oleObj name="معادلة" r:id="rId5" imgW="307332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896" y="3738563"/>
                        <a:ext cx="7957477" cy="220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8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7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603517"/>
              </p:ext>
            </p:extLst>
          </p:nvPr>
        </p:nvGraphicFramePr>
        <p:xfrm>
          <a:off x="2386013" y="2590800"/>
          <a:ext cx="3451225" cy="312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7" name="معادلة" r:id="rId3" imgW="1460160" imgH="1244520" progId="Equation.3">
                  <p:embed/>
                </p:oleObj>
              </mc:Choice>
              <mc:Fallback>
                <p:oleObj name="معادلة" r:id="rId3" imgW="146016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2590800"/>
                        <a:ext cx="3451225" cy="312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585567"/>
              </p:ext>
            </p:extLst>
          </p:nvPr>
        </p:nvGraphicFramePr>
        <p:xfrm>
          <a:off x="4229100" y="1698625"/>
          <a:ext cx="15621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8" name="معادلة" r:id="rId5" imgW="660240" imgH="203040" progId="Equation.3">
                  <p:embed/>
                </p:oleObj>
              </mc:Choice>
              <mc:Fallback>
                <p:oleObj name="معادلة" r:id="rId5" imgW="660240" imgH="203040" progId="Equation.3">
                  <p:embed/>
                  <p:pic>
                    <p:nvPicPr>
                      <p:cNvPr id="0" name="كائن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1698625"/>
                        <a:ext cx="15621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84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8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25009"/>
              </p:ext>
            </p:extLst>
          </p:nvPr>
        </p:nvGraphicFramePr>
        <p:xfrm>
          <a:off x="1785144" y="2525714"/>
          <a:ext cx="4653756" cy="379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1" name="معادلة" r:id="rId3" imgW="1968480" imgH="1511280" progId="Equation.3">
                  <p:embed/>
                </p:oleObj>
              </mc:Choice>
              <mc:Fallback>
                <p:oleObj name="معادلة" r:id="rId3" imgW="1968480" imgH="1511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144" y="2525714"/>
                        <a:ext cx="4653756" cy="3798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1" y="1447800"/>
            <a:ext cx="188833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9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 rtl="1">
              <a:spcBef>
                <a:spcPct val="20000"/>
              </a:spcBef>
              <a:defRPr/>
            </a:pP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9- </a:t>
            </a:r>
            <a:r>
              <a:rPr lang="ar-SA" sz="2800" dirty="0">
                <a:solidFill>
                  <a:prstClr val="black"/>
                </a:solidFill>
                <a:ea typeface="+mn-ea"/>
                <a:cs typeface="Arial" pitchFamily="34" charset="0"/>
              </a:rPr>
              <a:t>أوجد كل خط من الخطوط المستقيمة الذي يحقق الشروط المعطاة فيما يلي</a:t>
            </a: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بالنقطة </a:t>
            </a:r>
            <a:r>
              <a:rPr lang="en-US" sz="2600" dirty="0" smtClean="0">
                <a:cs typeface="Arial" pitchFamily="34" charset="0"/>
              </a:rPr>
              <a:t>(1, -2) </a:t>
            </a:r>
            <a:r>
              <a:rPr lang="ar-SA" sz="2600" dirty="0" smtClean="0">
                <a:cs typeface="Arial" pitchFamily="34" charset="0"/>
              </a:rPr>
              <a:t> وميله </a:t>
            </a:r>
            <a:r>
              <a:rPr lang="en-US" sz="2600" dirty="0" smtClean="0">
                <a:cs typeface="Arial" pitchFamily="34" charset="0"/>
              </a:rPr>
              <a:t>m=-3</a:t>
            </a:r>
          </a:p>
          <a:p>
            <a:pPr marL="571500" lvl="0" indent="-571500" rtl="1">
              <a:buFont typeface="+mj-cs"/>
              <a:buAutoNum type="arabic2Minus"/>
              <a:defRPr/>
            </a:pPr>
            <a:r>
              <a:rPr lang="en-US" sz="2600" dirty="0"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المستقيم  المار ب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نقطة الاصل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وميله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بالنقطتين</a:t>
            </a:r>
            <a:r>
              <a:rPr lang="en-US" sz="2600" dirty="0" smtClean="0">
                <a:cs typeface="Arial" pitchFamily="34" charset="0"/>
              </a:rPr>
              <a:t>(3,4) </a:t>
            </a:r>
            <a:r>
              <a:rPr lang="ar-SA" sz="2600" dirty="0" smtClean="0">
                <a:cs typeface="Arial" pitchFamily="34" charset="0"/>
              </a:rPr>
              <a:t> و </a:t>
            </a:r>
            <a:r>
              <a:rPr lang="en-US" sz="2600" dirty="0" smtClean="0">
                <a:cs typeface="Arial" pitchFamily="34" charset="0"/>
              </a:rPr>
              <a:t>(7,2)</a:t>
            </a:r>
            <a:r>
              <a:rPr lang="ar-SA" sz="26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ميله </a:t>
            </a:r>
            <a:r>
              <a:rPr lang="en-US" sz="2600" dirty="0" smtClean="0">
                <a:cs typeface="Arial" pitchFamily="34" charset="0"/>
              </a:rPr>
              <a:t>m=-2</a:t>
            </a:r>
            <a:r>
              <a:rPr lang="ar-SA" sz="2600" dirty="0" smtClean="0">
                <a:cs typeface="Arial" pitchFamily="34" charset="0"/>
              </a:rPr>
              <a:t> ومقطوعه الصادي </a:t>
            </a:r>
            <a:r>
              <a:rPr lang="en-US" sz="2600" dirty="0" smtClean="0">
                <a:cs typeface="Arial" pitchFamily="34" charset="0"/>
              </a:rPr>
              <a:t>b=3</a:t>
            </a:r>
            <a:r>
              <a:rPr lang="ar-SA" sz="2600" dirty="0" smtClean="0">
                <a:cs typeface="Arial" pitchFamily="34" charset="0"/>
              </a:rPr>
              <a:t> 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يمر </a:t>
            </a:r>
            <a:r>
              <a:rPr lang="en-US" sz="2600" dirty="0" smtClean="0">
                <a:cs typeface="Arial" pitchFamily="34" charset="0"/>
              </a:rPr>
              <a:t>(3,5)</a:t>
            </a:r>
            <a:r>
              <a:rPr lang="ar-SA" sz="2600" dirty="0" smtClean="0">
                <a:cs typeface="Arial" pitchFamily="34" charset="0"/>
              </a:rPr>
              <a:t> ويوازي المستقيم </a:t>
            </a:r>
            <a:r>
              <a:rPr lang="en-US" sz="2600" dirty="0" smtClean="0">
                <a:cs typeface="Arial" pitchFamily="34" charset="0"/>
              </a:rPr>
              <a:t>3x+5y-2=0 </a:t>
            </a:r>
            <a:r>
              <a:rPr lang="ar-SA" sz="2600" dirty="0" smtClean="0">
                <a:cs typeface="Arial" pitchFamily="34" charset="0"/>
              </a:rPr>
              <a:t>  </a:t>
            </a:r>
            <a:endParaRPr lang="en-US" sz="2600" dirty="0" smtClean="0"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>
                <a:cs typeface="Arial" pitchFamily="34" charset="0"/>
              </a:rPr>
              <a:t>المستقيم الذي يمر </a:t>
            </a:r>
            <a:r>
              <a:rPr lang="en-US" sz="2600" dirty="0">
                <a:cs typeface="Arial" pitchFamily="34" charset="0"/>
              </a:rPr>
              <a:t>(</a:t>
            </a:r>
            <a:r>
              <a:rPr lang="en-US" sz="2600" dirty="0" smtClean="0">
                <a:cs typeface="Arial" pitchFamily="34" charset="0"/>
              </a:rPr>
              <a:t>3,2)</a:t>
            </a:r>
            <a:r>
              <a:rPr lang="ar-SA" sz="2600" dirty="0" smtClean="0">
                <a:cs typeface="Arial" pitchFamily="34" charset="0"/>
              </a:rPr>
              <a:t> وعمودي على المستقيم </a:t>
            </a:r>
            <a:r>
              <a:rPr lang="en-US" sz="2600" dirty="0" smtClean="0">
                <a:cs typeface="Arial" pitchFamily="34" charset="0"/>
              </a:rPr>
              <a:t>y=-3x+2 </a:t>
            </a:r>
            <a:r>
              <a:rPr lang="ar-SA" sz="2600" dirty="0" smtClean="0">
                <a:cs typeface="Arial" pitchFamily="34" charset="0"/>
              </a:rPr>
              <a:t>                           </a:t>
            </a:r>
          </a:p>
          <a:p>
            <a:pPr marL="514350" indent="-514350" rtl="1">
              <a:defRPr/>
            </a:pPr>
            <a:r>
              <a:rPr lang="ar-SA" sz="2600" dirty="0" smtClean="0">
                <a:cs typeface="Arial" pitchFamily="34" charset="0"/>
              </a:rPr>
              <a:t>9- أوجد الجزء المقطوع من محور </a:t>
            </a:r>
            <a:r>
              <a:rPr lang="ar-SA" sz="2600" dirty="0" err="1" smtClean="0">
                <a:cs typeface="Arial" pitchFamily="34" charset="0"/>
              </a:rPr>
              <a:t>السينات</a:t>
            </a:r>
            <a:r>
              <a:rPr lang="ar-SA" sz="2600" dirty="0" smtClean="0">
                <a:cs typeface="Arial" pitchFamily="34" charset="0"/>
              </a:rPr>
              <a:t> والجزء المقطوع من محور الصادات للمستقيم الذب معادلته </a:t>
            </a:r>
            <a:r>
              <a:rPr lang="en-US" sz="2600" dirty="0" smtClean="0">
                <a:cs typeface="Arial" pitchFamily="34" charset="0"/>
              </a:rPr>
              <a:t>2x+7y=14</a:t>
            </a:r>
            <a:endParaRPr lang="ar-SA" sz="2600" dirty="0" smtClean="0">
              <a:cs typeface="Arial" pitchFamily="34" charset="0"/>
            </a:endParaRPr>
          </a:p>
          <a:p>
            <a:pPr marL="0" lvl="0" indent="0" rtl="1">
              <a:defRPr/>
            </a:pP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10. أوجد الميل والمقطوع الصادي للمستقيم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3x+5y=15</a:t>
            </a:r>
            <a:endParaRPr lang="ar-SA" sz="2600" dirty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9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أ- </a:t>
            </a:r>
            <a:r>
              <a:rPr lang="ar-SA" sz="3000" dirty="0" smtClean="0">
                <a:cs typeface="Arial" pitchFamily="34" charset="0"/>
              </a:rPr>
              <a:t>المستقيم المار بالنقطة </a:t>
            </a:r>
            <a:r>
              <a:rPr lang="en-US" sz="3000" dirty="0" smtClean="0">
                <a:cs typeface="Arial" pitchFamily="34" charset="0"/>
              </a:rPr>
              <a:t>(1,-2)</a:t>
            </a:r>
            <a:r>
              <a:rPr lang="ar-SA" sz="3000" dirty="0" smtClean="0">
                <a:cs typeface="Arial" pitchFamily="34" charset="0"/>
              </a:rPr>
              <a:t> وميله يساوي </a:t>
            </a:r>
            <a:r>
              <a:rPr lang="en-US" sz="3000" dirty="0" smtClean="0">
                <a:cs typeface="Arial" pitchFamily="34" charset="0"/>
              </a:rPr>
              <a:t>m= -3</a:t>
            </a:r>
            <a:r>
              <a:rPr lang="ar-SA" sz="3000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008700"/>
              </p:ext>
            </p:extLst>
          </p:nvPr>
        </p:nvGraphicFramePr>
        <p:xfrm>
          <a:off x="1041400" y="2530475"/>
          <a:ext cx="60706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3" name="معادلة" r:id="rId3" imgW="1511280" imgH="215640" progId="Equation.3">
                  <p:embed/>
                </p:oleObj>
              </mc:Choice>
              <mc:Fallback>
                <p:oleObj name="معادلة" r:id="rId3" imgW="1511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530475"/>
                        <a:ext cx="607060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422711"/>
              </p:ext>
            </p:extLst>
          </p:nvPr>
        </p:nvGraphicFramePr>
        <p:xfrm>
          <a:off x="1081088" y="4648200"/>
          <a:ext cx="493395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4" name="معادلة" r:id="rId5" imgW="939600" imgH="203040" progId="Equation.3">
                  <p:embed/>
                </p:oleObj>
              </mc:Choice>
              <mc:Fallback>
                <p:oleObj name="معادلة" r:id="rId5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4648200"/>
                        <a:ext cx="493395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265463"/>
              </p:ext>
            </p:extLst>
          </p:nvPr>
        </p:nvGraphicFramePr>
        <p:xfrm>
          <a:off x="1246188" y="3200400"/>
          <a:ext cx="5087937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5" name="معادلة" r:id="rId7" imgW="1066680" imgH="203040" progId="Equation.3">
                  <p:embed/>
                </p:oleObj>
              </mc:Choice>
              <mc:Fallback>
                <p:oleObj name="معادلة" r:id="rId7" imgW="1066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200400"/>
                        <a:ext cx="5087937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705845"/>
              </p:ext>
            </p:extLst>
          </p:nvPr>
        </p:nvGraphicFramePr>
        <p:xfrm>
          <a:off x="852488" y="3962400"/>
          <a:ext cx="51339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6" name="معادلة" r:id="rId9" imgW="977760" imgH="203040" progId="Equation.3">
                  <p:embed/>
                </p:oleObj>
              </mc:Choice>
              <mc:Fallback>
                <p:oleObj name="معادلة" r:id="rId9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3962400"/>
                        <a:ext cx="5133975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980250"/>
              </p:ext>
            </p:extLst>
          </p:nvPr>
        </p:nvGraphicFramePr>
        <p:xfrm>
          <a:off x="1257300" y="5334000"/>
          <a:ext cx="3733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7" name="معادلة" r:id="rId11" imgW="711000" imgH="203040" progId="Equation.3">
                  <p:embed/>
                </p:oleObj>
              </mc:Choice>
              <mc:Fallback>
                <p:oleObj name="معادلة" r:id="rId11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5334000"/>
                        <a:ext cx="373380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91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ب -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المستقيم المار بنقطة الاصل وميله </a:t>
            </a:r>
            <a:r>
              <a:rPr lang="en-US" sz="3000" dirty="0" smtClean="0">
                <a:cs typeface="Arial" pitchFamily="34" charset="0"/>
              </a:rPr>
              <a:t>2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732956"/>
              </p:ext>
            </p:extLst>
          </p:nvPr>
        </p:nvGraphicFramePr>
        <p:xfrm>
          <a:off x="1676400" y="2362200"/>
          <a:ext cx="51990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7" name="معادلة" r:id="rId3" imgW="1206360" imgH="215640" progId="Equation.3">
                  <p:embed/>
                </p:oleObj>
              </mc:Choice>
              <mc:Fallback>
                <p:oleObj name="معادلة" r:id="rId3" imgW="12063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362200"/>
                        <a:ext cx="5199063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204630"/>
              </p:ext>
            </p:extLst>
          </p:nvPr>
        </p:nvGraphicFramePr>
        <p:xfrm>
          <a:off x="2159000" y="4545013"/>
          <a:ext cx="29464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8" name="معادلة" r:id="rId5" imgW="571320" imgH="203040" progId="Equation.3">
                  <p:embed/>
                </p:oleObj>
              </mc:Choice>
              <mc:Fallback>
                <p:oleObj name="معادلة" r:id="rId5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4545013"/>
                        <a:ext cx="2946400" cy="5603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827223"/>
              </p:ext>
            </p:extLst>
          </p:nvPr>
        </p:nvGraphicFramePr>
        <p:xfrm>
          <a:off x="1370013" y="3440113"/>
          <a:ext cx="4786312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9" name="معادلة" r:id="rId7" imgW="1002960" imgH="203040" progId="Equation.3">
                  <p:embed/>
                </p:oleObj>
              </mc:Choice>
              <mc:Fallback>
                <p:oleObj name="معادلة" r:id="rId7" imgW="100296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3440113"/>
                        <a:ext cx="4786312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596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ج. المستقيم 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المار بالنقطتين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(3,4)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و 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(7,2)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</a:t>
            </a: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586079"/>
              </p:ext>
            </p:extLst>
          </p:nvPr>
        </p:nvGraphicFramePr>
        <p:xfrm>
          <a:off x="481013" y="2530475"/>
          <a:ext cx="719296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4" name="معادلة" r:id="rId3" imgW="1790640" imgH="215640" progId="Equation.3">
                  <p:embed/>
                </p:oleObj>
              </mc:Choice>
              <mc:Fallback>
                <p:oleObj name="معادلة" r:id="rId3" imgW="1790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2530475"/>
                        <a:ext cx="7192962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762982"/>
              </p:ext>
            </p:extLst>
          </p:nvPr>
        </p:nvGraphicFramePr>
        <p:xfrm>
          <a:off x="566737" y="3941762"/>
          <a:ext cx="7510463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5" name="معادلة" r:id="rId5" imgW="1574640" imgH="393480" progId="Equation.3">
                  <p:embed/>
                </p:oleObj>
              </mc:Choice>
              <mc:Fallback>
                <p:oleObj name="معادلة" r:id="rId5" imgW="1574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" y="3941762"/>
                        <a:ext cx="7510463" cy="101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27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71500" lvl="0" indent="-571500" rtl="1">
              <a:spcBef>
                <a:spcPct val="20000"/>
              </a:spcBef>
              <a:defRPr/>
            </a:pPr>
            <a:r>
              <a:rPr lang="ar-SA" sz="30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 </a:t>
            </a:r>
            <a:endParaRPr lang="ar-SA" sz="3000" dirty="0">
              <a:solidFill>
                <a:prstClr val="black"/>
              </a:solidFill>
              <a:ea typeface="+mn-ea"/>
              <a:cs typeface="Arial" pitchFamily="34" charset="0"/>
            </a:endParaRPr>
          </a:p>
        </p:txBody>
      </p:sp>
      <p:sp>
        <p:nvSpPr>
          <p:cNvPr id="2253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510937"/>
              </p:ext>
            </p:extLst>
          </p:nvPr>
        </p:nvGraphicFramePr>
        <p:xfrm>
          <a:off x="969963" y="2514600"/>
          <a:ext cx="36782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0" name="معادلة" r:id="rId3" imgW="939600" imgH="203040" progId="Equation.3">
                  <p:embed/>
                </p:oleObj>
              </mc:Choice>
              <mc:Fallback>
                <p:oleObj name="معادلة" r:id="rId3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2514600"/>
                        <a:ext cx="36782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110114"/>
              </p:ext>
            </p:extLst>
          </p:nvPr>
        </p:nvGraphicFramePr>
        <p:xfrm>
          <a:off x="914400" y="3276600"/>
          <a:ext cx="5915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1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59150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890711"/>
              </p:ext>
            </p:extLst>
          </p:nvPr>
        </p:nvGraphicFramePr>
        <p:xfrm>
          <a:off x="476250" y="1676400"/>
          <a:ext cx="477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2" name="معادلة" r:id="rId7" imgW="1218960" imgH="203040" progId="Equation.3">
                  <p:embed/>
                </p:oleObj>
              </mc:Choice>
              <mc:Fallback>
                <p:oleObj name="معادلة" r:id="rId7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1676400"/>
                        <a:ext cx="47704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173029"/>
              </p:ext>
            </p:extLst>
          </p:nvPr>
        </p:nvGraphicFramePr>
        <p:xfrm>
          <a:off x="1301750" y="4357688"/>
          <a:ext cx="34290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3" name="معادلة" r:id="rId9" imgW="876240" imgH="393480" progId="Equation.3">
                  <p:embed/>
                </p:oleObj>
              </mc:Choice>
              <mc:Fallback>
                <p:oleObj name="معادلة" r:id="rId9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4357688"/>
                        <a:ext cx="342900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146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د. المستقيم </a:t>
            </a:r>
            <a:r>
              <a:rPr lang="ar-SA" dirty="0">
                <a:cs typeface="Arial" pitchFamily="34" charset="0"/>
              </a:rPr>
              <a:t>الذي ميله </a:t>
            </a:r>
            <a:r>
              <a:rPr lang="en-US" dirty="0">
                <a:cs typeface="Arial" pitchFamily="34" charset="0"/>
              </a:rPr>
              <a:t>m=-2</a:t>
            </a:r>
            <a:r>
              <a:rPr lang="ar-SA" dirty="0">
                <a:cs typeface="Arial" pitchFamily="34" charset="0"/>
              </a:rPr>
              <a:t> ومقطوعه الصادي </a:t>
            </a:r>
            <a:r>
              <a:rPr lang="en-US" dirty="0">
                <a:cs typeface="Arial" pitchFamily="34" charset="0"/>
              </a:rPr>
              <a:t>b=3</a:t>
            </a:r>
            <a:r>
              <a:rPr lang="ar-SA" dirty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212433"/>
              </p:ext>
            </p:extLst>
          </p:nvPr>
        </p:nvGraphicFramePr>
        <p:xfrm>
          <a:off x="2967038" y="3962400"/>
          <a:ext cx="4467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4" name="معادلة" r:id="rId3" imgW="850680" imgH="203040" progId="Equation.3">
                  <p:embed/>
                </p:oleObj>
              </mc:Choice>
              <mc:Fallback>
                <p:oleObj name="معادلة" r:id="rId3" imgW="850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3962400"/>
                        <a:ext cx="44672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76009"/>
              </p:ext>
            </p:extLst>
          </p:nvPr>
        </p:nvGraphicFramePr>
        <p:xfrm>
          <a:off x="3948113" y="3155950"/>
          <a:ext cx="321468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5" name="معادلة" r:id="rId5" imgW="672840" imgH="203040" progId="Equation.3">
                  <p:embed/>
                </p:oleObj>
              </mc:Choice>
              <mc:Fallback>
                <p:oleObj name="معادلة" r:id="rId5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113" y="3155950"/>
                        <a:ext cx="3214687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50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هـ-</a:t>
            </a: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(3,5) </a:t>
            </a:r>
            <a:r>
              <a:rPr lang="ar-SA" sz="3000" dirty="0" smtClean="0">
                <a:cs typeface="Arial" pitchFamily="34" charset="0"/>
              </a:rPr>
              <a:t> يوازي على المستقيم  </a:t>
            </a:r>
            <a:r>
              <a:rPr lang="en-US" sz="3000" dirty="0" smtClean="0">
                <a:cs typeface="Arial" pitchFamily="34" charset="0"/>
              </a:rPr>
              <a:t>3x+5y-2=0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3x+5y-2=0 </a:t>
            </a:r>
            <a:r>
              <a:rPr lang="ar-SA" sz="3000" dirty="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2073575"/>
              </p:ext>
            </p:extLst>
          </p:nvPr>
        </p:nvGraphicFramePr>
        <p:xfrm>
          <a:off x="40386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4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136490"/>
              </p:ext>
            </p:extLst>
          </p:nvPr>
        </p:nvGraphicFramePr>
        <p:xfrm>
          <a:off x="4224338" y="3810000"/>
          <a:ext cx="3733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5" name="معادلة" r:id="rId5" imgW="711000" imgH="203040" progId="Equation.3">
                  <p:embed/>
                </p:oleObj>
              </mc:Choice>
              <mc:Fallback>
                <p:oleObj name="معادلة" r:id="rId5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3810000"/>
                        <a:ext cx="3733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6" name="Equation" r:id="rId7" imgW="571320" imgH="393480" progId="Equation.3">
                  <p:embed/>
                </p:oleObj>
              </mc:Choice>
              <mc:Fallback>
                <p:oleObj name="Equation" r:id="rId7" imgW="571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971800"/>
                        <a:ext cx="27289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507432"/>
              </p:ext>
            </p:extLst>
          </p:nvPr>
        </p:nvGraphicFramePr>
        <p:xfrm>
          <a:off x="3448050" y="4419600"/>
          <a:ext cx="38671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7" name="معادلة" r:id="rId9" imgW="901440" imgH="393480" progId="Equation.3">
                  <p:embed/>
                </p:oleObj>
              </mc:Choice>
              <mc:Fallback>
                <p:oleObj name="معادلة" r:id="rId9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4419600"/>
                        <a:ext cx="3867150" cy="838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01932"/>
              </p:ext>
            </p:extLst>
          </p:nvPr>
        </p:nvGraphicFramePr>
        <p:xfrm>
          <a:off x="533400" y="24384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8" name="Equation" r:id="rId11" imgW="203040" imgH="215640" progId="Equation.3">
                  <p:embed/>
                </p:oleObj>
              </mc:Choice>
              <mc:Fallback>
                <p:oleObj name="Equation" r:id="rId11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4384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547793"/>
              </p:ext>
            </p:extLst>
          </p:nvPr>
        </p:nvGraphicFramePr>
        <p:xfrm>
          <a:off x="1295400" y="5446713"/>
          <a:ext cx="41862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9" name="معادلة" r:id="rId13" imgW="876240" imgH="393480" progId="Equation.3">
                  <p:embed/>
                </p:oleObj>
              </mc:Choice>
              <mc:Fallback>
                <p:oleObj name="معادلة" r:id="rId1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446713"/>
                        <a:ext cx="418623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858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26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935734"/>
              </p:ext>
            </p:extLst>
          </p:nvPr>
        </p:nvGraphicFramePr>
        <p:xfrm>
          <a:off x="1066800" y="2286000"/>
          <a:ext cx="3365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27" name="معادلة" r:id="rId5" imgW="838080" imgH="215640" progId="Equation.3">
                  <p:embed/>
                </p:oleObj>
              </mc:Choice>
              <mc:Fallback>
                <p:oleObj name="معادلة" r:id="rId5" imgW="838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33655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561996"/>
              </p:ext>
            </p:extLst>
          </p:nvPr>
        </p:nvGraphicFramePr>
        <p:xfrm>
          <a:off x="606425" y="2819400"/>
          <a:ext cx="4278313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28" name="معادلة" r:id="rId7" imgW="1777680" imgH="393480" progId="Equation.3">
                  <p:embed/>
                </p:oleObj>
              </mc:Choice>
              <mc:Fallback>
                <p:oleObj name="معادلة" r:id="rId7" imgW="1777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2819400"/>
                        <a:ext cx="4278313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969636"/>
              </p:ext>
            </p:extLst>
          </p:nvPr>
        </p:nvGraphicFramePr>
        <p:xfrm>
          <a:off x="647700" y="4751388"/>
          <a:ext cx="282416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29" name="معادلة" r:id="rId9" imgW="888840" imgH="393480" progId="Equation.3">
                  <p:embed/>
                </p:oleObj>
              </mc:Choice>
              <mc:Fallback>
                <p:oleObj name="معادلة" r:id="rId9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4751388"/>
                        <a:ext cx="2824163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139040"/>
              </p:ext>
            </p:extLst>
          </p:nvPr>
        </p:nvGraphicFramePr>
        <p:xfrm>
          <a:off x="722313" y="3814763"/>
          <a:ext cx="479583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30" name="معادلة" r:id="rId11" imgW="1993680" imgH="393480" progId="Equation.3">
                  <p:embed/>
                </p:oleObj>
              </mc:Choice>
              <mc:Fallback>
                <p:oleObj name="معادلة" r:id="rId11" imgW="1993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3814763"/>
                        <a:ext cx="479583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92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و- المستقيم </a:t>
            </a:r>
            <a:r>
              <a:rPr lang="ar-SA" dirty="0">
                <a:cs typeface="Arial" pitchFamily="34" charset="0"/>
              </a:rPr>
              <a:t>الذي يمر </a:t>
            </a:r>
            <a:r>
              <a:rPr lang="en-US" dirty="0">
                <a:cs typeface="Arial" pitchFamily="34" charset="0"/>
              </a:rPr>
              <a:t>(3,2)</a:t>
            </a:r>
            <a:r>
              <a:rPr lang="ar-SA" dirty="0">
                <a:cs typeface="Arial" pitchFamily="34" charset="0"/>
              </a:rPr>
              <a:t> وعمودي على المستقيم </a:t>
            </a:r>
            <a:r>
              <a:rPr lang="en-US" dirty="0">
                <a:cs typeface="Arial" pitchFamily="34" charset="0"/>
              </a:rPr>
              <a:t>y=-3x+2 </a:t>
            </a:r>
            <a:r>
              <a:rPr lang="ar-SA" dirty="0">
                <a:cs typeface="Arial" pitchFamily="34" charset="0"/>
              </a:rPr>
              <a:t>                         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y=-3x+2 </a:t>
            </a:r>
            <a:r>
              <a:rPr lang="ar-SA" sz="3000" dirty="0" smtClean="0">
                <a:cs typeface="Arial" pitchFamily="34" charset="0"/>
              </a:rPr>
              <a:t> هو      وميل المستقيم العمودي عليه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التعامد)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876001"/>
              </p:ext>
            </p:extLst>
          </p:nvPr>
        </p:nvGraphicFramePr>
        <p:xfrm>
          <a:off x="43434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4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34300"/>
              </p:ext>
            </p:extLst>
          </p:nvPr>
        </p:nvGraphicFramePr>
        <p:xfrm>
          <a:off x="2590800" y="3124200"/>
          <a:ext cx="24257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5" name="معادلة" r:id="rId5" imgW="507960" imgH="215640" progId="Equation.3">
                  <p:embed/>
                </p:oleObj>
              </mc:Choice>
              <mc:Fallback>
                <p:oleObj name="معادلة" r:id="rId5" imgW="5079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24200"/>
                        <a:ext cx="2425700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958226"/>
              </p:ext>
            </p:extLst>
          </p:nvPr>
        </p:nvGraphicFramePr>
        <p:xfrm>
          <a:off x="2209800" y="3886200"/>
          <a:ext cx="3378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6" name="معادلة" r:id="rId7" imgW="787320" imgH="215640" progId="Equation.3">
                  <p:embed/>
                </p:oleObj>
              </mc:Choice>
              <mc:Fallback>
                <p:oleObj name="معادلة" r:id="rId7" imgW="787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886200"/>
                        <a:ext cx="3378200" cy="4603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448361"/>
              </p:ext>
            </p:extLst>
          </p:nvPr>
        </p:nvGraphicFramePr>
        <p:xfrm>
          <a:off x="350838" y="23622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7" name="Equation" r:id="rId9" imgW="203040" imgH="215640" progId="Equation.3">
                  <p:embed/>
                </p:oleObj>
              </mc:Choice>
              <mc:Fallback>
                <p:oleObj name="Equation" r:id="rId9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23622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820981"/>
              </p:ext>
            </p:extLst>
          </p:nvPr>
        </p:nvGraphicFramePr>
        <p:xfrm>
          <a:off x="2589213" y="4876800"/>
          <a:ext cx="38830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8" name="معادلة" r:id="rId11" imgW="812520" imgH="393480" progId="Equation.3">
                  <p:embed/>
                </p:oleObj>
              </mc:Choice>
              <mc:Fallback>
                <p:oleObj name="معادلة" r:id="rId11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213" y="4876800"/>
                        <a:ext cx="388302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3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68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308322"/>
              </p:ext>
            </p:extLst>
          </p:nvPr>
        </p:nvGraphicFramePr>
        <p:xfrm>
          <a:off x="1041400" y="2286000"/>
          <a:ext cx="3416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69" name="معادلة" r:id="rId5" imgW="850680" imgH="215640" progId="Equation.3">
                  <p:embed/>
                </p:oleObj>
              </mc:Choice>
              <mc:Fallback>
                <p:oleObj name="معادلة" r:id="rId5" imgW="850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286000"/>
                        <a:ext cx="34163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964172"/>
              </p:ext>
            </p:extLst>
          </p:nvPr>
        </p:nvGraphicFramePr>
        <p:xfrm>
          <a:off x="927100" y="2819400"/>
          <a:ext cx="363537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70" name="معادلة" r:id="rId7" imgW="1511280" imgH="393480" progId="Equation.3">
                  <p:embed/>
                </p:oleObj>
              </mc:Choice>
              <mc:Fallback>
                <p:oleObj name="معادلة" r:id="rId7" imgW="1511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2819400"/>
                        <a:ext cx="3635375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472483"/>
              </p:ext>
            </p:extLst>
          </p:nvPr>
        </p:nvGraphicFramePr>
        <p:xfrm>
          <a:off x="1204913" y="4751388"/>
          <a:ext cx="250348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71" name="معادلة" r:id="rId9" imgW="787320" imgH="393480" progId="Equation.3">
                  <p:embed/>
                </p:oleObj>
              </mc:Choice>
              <mc:Fallback>
                <p:oleObj name="معادلة" r:id="rId9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4751388"/>
                        <a:ext cx="250348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602497"/>
              </p:ext>
            </p:extLst>
          </p:nvPr>
        </p:nvGraphicFramePr>
        <p:xfrm>
          <a:off x="1066800" y="3814763"/>
          <a:ext cx="21082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72" name="معادلة" r:id="rId11" imgW="876240" imgH="393480" progId="Equation.3">
                  <p:embed/>
                </p:oleObj>
              </mc:Choice>
              <mc:Fallback>
                <p:oleObj name="معادلة" r:id="rId11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14763"/>
                        <a:ext cx="2108200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67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 </a:t>
            </a:r>
            <a:endParaRPr lang="ar-SA" dirty="0"/>
          </a:p>
        </p:txBody>
      </p:sp>
      <p:sp>
        <p:nvSpPr>
          <p:cNvPr id="2150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10- أوجد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الجزء المقطوع من محور </a:t>
            </a:r>
            <a:r>
              <a:rPr lang="ar-SA" sz="3000" dirty="0" err="1">
                <a:solidFill>
                  <a:prstClr val="black"/>
                </a:solidFill>
                <a:cs typeface="Arial" pitchFamily="34" charset="0"/>
              </a:rPr>
              <a:t>السينات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 والجزء المقطوع من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محور الصادات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للمستقيم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الذي معادلته </a:t>
            </a:r>
            <a:r>
              <a:rPr lang="en-US" sz="3000" dirty="0">
                <a:solidFill>
                  <a:prstClr val="black"/>
                </a:solidFill>
                <a:cs typeface="Arial" pitchFamily="34" charset="0"/>
              </a:rPr>
              <a:t>2x+7y=14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المقطوع السيني للخط  =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(a,0)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المقطوع الصادي  للخط  =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(0,b)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</p:txBody>
      </p:sp>
      <p:graphicFrame>
        <p:nvGraphicFramePr>
          <p:cNvPr id="215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82179"/>
              </p:ext>
            </p:extLst>
          </p:nvPr>
        </p:nvGraphicFramePr>
        <p:xfrm>
          <a:off x="1074738" y="3994150"/>
          <a:ext cx="3192462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2" name="معادلة" r:id="rId3" imgW="1523880" imgH="203040" progId="Equation.3">
                  <p:embed/>
                </p:oleObj>
              </mc:Choice>
              <mc:Fallback>
                <p:oleObj name="معادلة" r:id="rId3" imgW="1523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3994150"/>
                        <a:ext cx="3192462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913760"/>
              </p:ext>
            </p:extLst>
          </p:nvPr>
        </p:nvGraphicFramePr>
        <p:xfrm>
          <a:off x="1409700" y="5549900"/>
          <a:ext cx="3162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3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5549900"/>
                        <a:ext cx="31623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62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cs typeface="Arial" pitchFamily="34" charset="0"/>
              </a:rPr>
              <a:t>11- أوجد الميل والمقطوع الصادي للمستقيم</a:t>
            </a:r>
            <a:r>
              <a:rPr lang="en-US" sz="3000" dirty="0" smtClean="0">
                <a:cs typeface="Arial" pitchFamily="34" charset="0"/>
              </a:rPr>
              <a:t>   3x+5y=15 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dirty="0" smtClean="0">
                <a:cs typeface="Arial" pitchFamily="34" charset="0"/>
              </a:rPr>
              <a:t>Y=</a:t>
            </a:r>
            <a:r>
              <a:rPr lang="en-US" sz="3000" dirty="0" err="1" smtClean="0">
                <a:cs typeface="Arial" pitchFamily="34" charset="0"/>
              </a:rPr>
              <a:t>mx+b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95413"/>
              </p:ext>
            </p:extLst>
          </p:nvPr>
        </p:nvGraphicFramePr>
        <p:xfrm>
          <a:off x="723900" y="4344988"/>
          <a:ext cx="32385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2" name="معادلة" r:id="rId3" imgW="863280" imgH="203040" progId="Equation.3">
                  <p:embed/>
                </p:oleObj>
              </mc:Choice>
              <mc:Fallback>
                <p:oleObj name="معادلة" r:id="rId3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4344988"/>
                        <a:ext cx="3238500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157980"/>
              </p:ext>
            </p:extLst>
          </p:nvPr>
        </p:nvGraphicFramePr>
        <p:xfrm>
          <a:off x="823913" y="4911725"/>
          <a:ext cx="29527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3" name="معادلة" r:id="rId5" imgW="787320" imgH="393480" progId="Equation.3">
                  <p:embed/>
                </p:oleObj>
              </mc:Choice>
              <mc:Fallback>
                <p:oleObj name="معادلة" r:id="rId5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4911725"/>
                        <a:ext cx="295275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96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28681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   الميل هو             والمقطوع الصادي هو </a:t>
            </a:r>
            <a:r>
              <a:rPr lang="en-US" sz="3000" dirty="0" smtClean="0"/>
              <a:t>b=3</a:t>
            </a:r>
            <a:endParaRPr lang="ar-SA" sz="3000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142057"/>
              </p:ext>
            </p:extLst>
          </p:nvPr>
        </p:nvGraphicFramePr>
        <p:xfrm>
          <a:off x="6884988" y="2743200"/>
          <a:ext cx="1027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5" name="معادلة" r:id="rId3" imgW="507960" imgH="393480" progId="Equation.3">
                  <p:embed/>
                </p:oleObj>
              </mc:Choice>
              <mc:Fallback>
                <p:oleObj name="معادلة" r:id="rId3" imgW="507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4988" y="2743200"/>
                        <a:ext cx="102711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25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12.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938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5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686404"/>
              </p:ext>
            </p:extLst>
          </p:nvPr>
        </p:nvGraphicFramePr>
        <p:xfrm>
          <a:off x="4138613" y="3581400"/>
          <a:ext cx="3629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4" name="معادلة" r:id="rId3" imgW="1295280" imgH="393480" progId="Equation.3">
                  <p:embed/>
                </p:oleObj>
              </mc:Choice>
              <mc:Fallback>
                <p:oleObj name="معادلة" r:id="rId3" imgW="1295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613" y="3581400"/>
                        <a:ext cx="3629025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740288"/>
              </p:ext>
            </p:extLst>
          </p:nvPr>
        </p:nvGraphicFramePr>
        <p:xfrm>
          <a:off x="4783138" y="4430713"/>
          <a:ext cx="2027237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5" name="معادلة" r:id="rId5" imgW="723600" imgH="393480" progId="Equation.3">
                  <p:embed/>
                </p:oleObj>
              </mc:Choice>
              <mc:Fallback>
                <p:oleObj name="معادلة" r:id="rId5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4430713"/>
                        <a:ext cx="2027237" cy="903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839323"/>
              </p:ext>
            </p:extLst>
          </p:nvPr>
        </p:nvGraphicFramePr>
        <p:xfrm>
          <a:off x="5105400" y="1447800"/>
          <a:ext cx="20272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6" name="Equation" r:id="rId7" imgW="939600" imgH="177480" progId="Equation.3">
                  <p:embed/>
                </p:oleObj>
              </mc:Choice>
              <mc:Fallback>
                <p:oleObj name="Equation" r:id="rId7" imgW="939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447800"/>
                        <a:ext cx="20272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455988" y="2384425"/>
          <a:ext cx="32051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7" name="Equation" r:id="rId9" imgW="1485720" imgH="228600" progId="Equation.3">
                  <p:embed/>
                </p:oleObj>
              </mc:Choice>
              <mc:Fallback>
                <p:oleObj name="Equation" r:id="rId9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2384425"/>
                        <a:ext cx="320516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191000" y="3048000"/>
          <a:ext cx="1752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8" name="Equation" r:id="rId11" imgW="812520" imgH="177480" progId="Equation.3">
                  <p:embed/>
                </p:oleObj>
              </mc:Choice>
              <mc:Fallback>
                <p:oleObj name="Equation" r:id="rId11" imgW="8125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048000"/>
                        <a:ext cx="1752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305517"/>
              </p:ext>
            </p:extLst>
          </p:nvPr>
        </p:nvGraphicFramePr>
        <p:xfrm>
          <a:off x="3783013" y="5226050"/>
          <a:ext cx="137001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9" name="معادلة" r:id="rId13" imgW="558720" imgH="431640" progId="Equation.3">
                  <p:embed/>
                </p:oleObj>
              </mc:Choice>
              <mc:Fallback>
                <p:oleObj name="معادلة" r:id="rId1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3013" y="5226050"/>
                        <a:ext cx="1370012" cy="7239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998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8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13.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7986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906954"/>
              </p:ext>
            </p:extLst>
          </p:nvPr>
        </p:nvGraphicFramePr>
        <p:xfrm>
          <a:off x="4154488" y="5486400"/>
          <a:ext cx="8001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8" name="معادلة" r:id="rId3" imgW="342720" imgH="215640" progId="Equation.3">
                  <p:embed/>
                </p:oleObj>
              </mc:Choice>
              <mc:Fallback>
                <p:oleObj name="معادلة" r:id="rId3" imgW="342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4488" y="5486400"/>
                        <a:ext cx="80010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499057"/>
              </p:ext>
            </p:extLst>
          </p:nvPr>
        </p:nvGraphicFramePr>
        <p:xfrm>
          <a:off x="4648200" y="1371600"/>
          <a:ext cx="26082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9" name="Equation" r:id="rId5" imgW="926698" imgH="177723" progId="Equation.3">
                  <p:embed/>
                </p:oleObj>
              </mc:Choice>
              <mc:Fallback>
                <p:oleObj name="Equation" r:id="rId5" imgW="926698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260826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4548"/>
              </p:ext>
            </p:extLst>
          </p:nvPr>
        </p:nvGraphicFramePr>
        <p:xfrm>
          <a:off x="4038600" y="22860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0" name="معادلة" r:id="rId7" imgW="1562040" imgH="177480" progId="Equation.3">
                  <p:embed/>
                </p:oleObj>
              </mc:Choice>
              <mc:Fallback>
                <p:oleObj name="معادلة" r:id="rId7" imgW="1562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2860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841669"/>
              </p:ext>
            </p:extLst>
          </p:nvPr>
        </p:nvGraphicFramePr>
        <p:xfrm>
          <a:off x="4953000" y="3124200"/>
          <a:ext cx="191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1" name="معادلة" r:id="rId9" imgW="647640" imgH="177480" progId="Equation.3">
                  <p:embed/>
                </p:oleObj>
              </mc:Choice>
              <mc:Fallback>
                <p:oleObj name="معادلة" r:id="rId9" imgW="647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124200"/>
                        <a:ext cx="191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143791"/>
              </p:ext>
            </p:extLst>
          </p:nvPr>
        </p:nvGraphicFramePr>
        <p:xfrm>
          <a:off x="4699000" y="3805238"/>
          <a:ext cx="2817813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2" name="معادلة" r:id="rId11" imgW="1307880" imgH="393480" progId="Equation.3">
                  <p:embed/>
                </p:oleObj>
              </mc:Choice>
              <mc:Fallback>
                <p:oleObj name="معادلة" r:id="rId11" imgW="1307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3805238"/>
                        <a:ext cx="2817813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7738"/>
              </p:ext>
            </p:extLst>
          </p:nvPr>
        </p:nvGraphicFramePr>
        <p:xfrm>
          <a:off x="4876800" y="4725988"/>
          <a:ext cx="174783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3" name="معادلة" r:id="rId13" imgW="545760" imgH="177480" progId="Equation.3">
                  <p:embed/>
                </p:oleObj>
              </mc:Choice>
              <mc:Fallback>
                <p:oleObj name="معادلة" r:id="rId13" imgW="5457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725988"/>
                        <a:ext cx="1747838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8202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14.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أو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 أو  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أو</a:t>
            </a: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810642"/>
              </p:ext>
            </p:extLst>
          </p:nvPr>
        </p:nvGraphicFramePr>
        <p:xfrm>
          <a:off x="2667000" y="5562600"/>
          <a:ext cx="24590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0" name="معادلة" r:id="rId3" imgW="1054080" imgH="203040" progId="Equation.3">
                  <p:embed/>
                </p:oleObj>
              </mc:Choice>
              <mc:Fallback>
                <p:oleObj name="معادلة" r:id="rId3" imgW="1054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562600"/>
                        <a:ext cx="24590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999961"/>
              </p:ext>
            </p:extLst>
          </p:nvPr>
        </p:nvGraphicFramePr>
        <p:xfrm>
          <a:off x="5105400" y="1371600"/>
          <a:ext cx="18335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1" name="معادلة" r:id="rId5" imgW="520560" imgH="253800" progId="Equation.3">
                  <p:embed/>
                </p:oleObj>
              </mc:Choice>
              <mc:Fallback>
                <p:oleObj name="معادلة" r:id="rId5" imgW="520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371600"/>
                        <a:ext cx="18335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042487"/>
              </p:ext>
            </p:extLst>
          </p:nvPr>
        </p:nvGraphicFramePr>
        <p:xfrm>
          <a:off x="5849938" y="2514600"/>
          <a:ext cx="14874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2" name="معادلة" r:id="rId7" imgW="482400" imgH="177480" progId="Equation.3">
                  <p:embed/>
                </p:oleObj>
              </mc:Choice>
              <mc:Fallback>
                <p:oleObj name="معادلة" r:id="rId7" imgW="4824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2514600"/>
                        <a:ext cx="148748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586457"/>
              </p:ext>
            </p:extLst>
          </p:nvPr>
        </p:nvGraphicFramePr>
        <p:xfrm>
          <a:off x="2971800" y="2514600"/>
          <a:ext cx="1800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3" name="معادلة" r:id="rId9" imgW="583920" imgH="177480" progId="Equation.3">
                  <p:embed/>
                </p:oleObj>
              </mc:Choice>
              <mc:Fallback>
                <p:oleObj name="معادلة" r:id="rId9" imgW="5839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514600"/>
                        <a:ext cx="18002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901390"/>
              </p:ext>
            </p:extLst>
          </p:nvPr>
        </p:nvGraphicFramePr>
        <p:xfrm>
          <a:off x="5638800" y="4343400"/>
          <a:ext cx="1633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4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343400"/>
                        <a:ext cx="163353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947614"/>
              </p:ext>
            </p:extLst>
          </p:nvPr>
        </p:nvGraphicFramePr>
        <p:xfrm>
          <a:off x="2971801" y="4267200"/>
          <a:ext cx="17224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5" name="معادلة" r:id="rId13" imgW="431640" imgH="177480" progId="Equation.3">
                  <p:embed/>
                </p:oleObj>
              </mc:Choice>
              <mc:Fallback>
                <p:oleObj name="معادلة" r:id="rId1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4267200"/>
                        <a:ext cx="17224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98863"/>
              </p:ext>
            </p:extLst>
          </p:nvPr>
        </p:nvGraphicFramePr>
        <p:xfrm>
          <a:off x="5222875" y="3429000"/>
          <a:ext cx="277812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6" name="معادلة" r:id="rId15" imgW="901440" imgH="393480" progId="Equation.3">
                  <p:embed/>
                </p:oleObj>
              </mc:Choice>
              <mc:Fallback>
                <p:oleObj name="معادلة" r:id="rId15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3429000"/>
                        <a:ext cx="2778125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259314"/>
              </p:ext>
            </p:extLst>
          </p:nvPr>
        </p:nvGraphicFramePr>
        <p:xfrm>
          <a:off x="1600200" y="3276600"/>
          <a:ext cx="3090863" cy="1066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7" name="معادلة" r:id="rId17" imgW="1002960" imgH="393480" progId="Equation.3">
                  <p:embed/>
                </p:oleObj>
              </mc:Choice>
              <mc:Fallback>
                <p:oleObj name="معادلة" r:id="rId17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76600"/>
                        <a:ext cx="3090863" cy="10668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084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2151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>
              <a:defRPr/>
            </a:pPr>
            <a:r>
              <a:rPr lang="ar-SA" sz="3000" dirty="0" smtClean="0">
                <a:cs typeface="Arial" pitchFamily="34" charset="0"/>
              </a:rPr>
              <a:t>15. هل الدالة                       دالة زوجية؟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dirty="0" smtClean="0">
                <a:cs typeface="Arial" pitchFamily="34" charset="0"/>
              </a:rPr>
              <a:t> 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ليست زوجية.  </a:t>
            </a:r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5334000" y="1676400"/>
          <a:ext cx="2333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8" name="Equation" r:id="rId3" imgW="1002960" imgH="228600" progId="Equation.3">
                  <p:embed/>
                </p:oleObj>
              </mc:Choice>
              <mc:Fallback>
                <p:oleObj name="Equation" r:id="rId3" imgW="1002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33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606800" y="2819400"/>
          <a:ext cx="3971925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9" name="Equation" r:id="rId5" imgW="1473120" imgH="711000" progId="Equation.3">
                  <p:embed/>
                </p:oleObj>
              </mc:Choice>
              <mc:Fallback>
                <p:oleObj name="Equation" r:id="rId5" imgW="14731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0" y="2819400"/>
                        <a:ext cx="3971925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83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434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16. هل الدالة                       دالة فردية ؟</a:t>
            </a: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5334000" y="1676400"/>
          <a:ext cx="23050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2" name="Equation" r:id="rId3" imgW="990360" imgH="228600" progId="Equation.3">
                  <p:embed/>
                </p:oleObj>
              </mc:Choice>
              <mc:Fallback>
                <p:oleObj name="Equation" r:id="rId3" imgW="990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050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505200" y="2743200"/>
          <a:ext cx="43783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3" name="Equation" r:id="rId5" imgW="1460160" imgH="482400" progId="Equation.3">
                  <p:embed/>
                </p:oleObj>
              </mc:Choice>
              <mc:Fallback>
                <p:oleObj name="Equation" r:id="rId5" imgW="14601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743200"/>
                        <a:ext cx="437832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096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536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   اذاً فردية. 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1676400" y="1930400"/>
          <a:ext cx="5662613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2" name="Equation" r:id="rId3" imgW="1295280" imgH="711000" progId="Equation.3">
                  <p:embed/>
                </p:oleObj>
              </mc:Choice>
              <mc:Fallback>
                <p:oleObj name="Equation" r:id="rId3" imgW="12952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30400"/>
                        <a:ext cx="5662613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48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7"/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17. إذا كان                </a:t>
            </a:r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فأوجد          ،         ،          ،          ،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5240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024187"/>
            <a:ext cx="7143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3017838"/>
            <a:ext cx="6953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758623"/>
              </p:ext>
            </p:extLst>
          </p:nvPr>
        </p:nvGraphicFramePr>
        <p:xfrm>
          <a:off x="5562600" y="1752600"/>
          <a:ext cx="2330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4" name="معادلة" r:id="rId5" imgW="812520" imgH="393480" progId="Equation.3">
                  <p:embed/>
                </p:oleObj>
              </mc:Choice>
              <mc:Fallback>
                <p:oleObj name="معادلة" r:id="rId5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752600"/>
                        <a:ext cx="23304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242885"/>
              </p:ext>
            </p:extLst>
          </p:nvPr>
        </p:nvGraphicFramePr>
        <p:xfrm>
          <a:off x="5870575" y="3017838"/>
          <a:ext cx="9747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5" name="معادلة" r:id="rId7" imgW="482400" imgH="203040" progId="Equation.3">
                  <p:embed/>
                </p:oleObj>
              </mc:Choice>
              <mc:Fallback>
                <p:oleObj name="معادلة" r:id="rId7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3017838"/>
                        <a:ext cx="9747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299020"/>
              </p:ext>
            </p:extLst>
          </p:nvPr>
        </p:nvGraphicFramePr>
        <p:xfrm>
          <a:off x="4660900" y="2971800"/>
          <a:ext cx="1039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6" name="معادلة" r:id="rId9" imgW="482400" imgH="203040" progId="Equation.3">
                  <p:embed/>
                </p:oleObj>
              </mc:Choice>
              <mc:Fallback>
                <p:oleObj name="معادلة" r:id="rId9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2971800"/>
                        <a:ext cx="10398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188496"/>
              </p:ext>
            </p:extLst>
          </p:nvPr>
        </p:nvGraphicFramePr>
        <p:xfrm>
          <a:off x="3549650" y="2971800"/>
          <a:ext cx="1158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7" name="معادلة" r:id="rId11" imgW="482400" imgH="203040" progId="Equation.3">
                  <p:embed/>
                </p:oleObj>
              </mc:Choice>
              <mc:Fallback>
                <p:oleObj name="معادلة" r:id="rId11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971800"/>
                        <a:ext cx="1158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957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الحل: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endParaRPr lang="en-US" sz="30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7620000" y="16002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4"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6002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14962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7620000" y="40386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5" name="Equation" r:id="rId5" imgW="152280" imgH="164880" progId="Equation.3">
                  <p:embed/>
                </p:oleObj>
              </mc:Choice>
              <mc:Fallback>
                <p:oleObj name="Equation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0386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4267200" y="3797300"/>
          <a:ext cx="304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6" name="Equation" r:id="rId7" imgW="152280" imgH="177480" progId="Equation.3">
                  <p:embed/>
                </p:oleObj>
              </mc:Choice>
              <mc:Fallback>
                <p:oleObj name="Equation" r:id="rId7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797300"/>
                        <a:ext cx="3048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رابط مستقيم 19"/>
          <p:cNvCxnSpPr/>
          <p:nvPr/>
        </p:nvCxnSpPr>
        <p:spPr>
          <a:xfrm flipH="1">
            <a:off x="7391400" y="3733800"/>
            <a:ext cx="3413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38481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061994"/>
              </p:ext>
            </p:extLst>
          </p:nvPr>
        </p:nvGraphicFramePr>
        <p:xfrm>
          <a:off x="7797800" y="2730500"/>
          <a:ext cx="361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7" name="معادلة" r:id="rId9" imgW="177480" imgH="177480" progId="Equation.3">
                  <p:embed/>
                </p:oleObj>
              </mc:Choice>
              <mc:Fallback>
                <p:oleObj name="معادلة" r:id="rId9" imgW="177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800" y="2730500"/>
                        <a:ext cx="361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783567"/>
              </p:ext>
            </p:extLst>
          </p:nvPr>
        </p:nvGraphicFramePr>
        <p:xfrm>
          <a:off x="6262688" y="4038600"/>
          <a:ext cx="2333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8" name="معادلة" r:id="rId11" imgW="114120" imgH="177480" progId="Equation.3">
                  <p:embed/>
                </p:oleObj>
              </mc:Choice>
              <mc:Fallback>
                <p:oleObj name="معادلة" r:id="rId11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688" y="4038600"/>
                        <a:ext cx="233362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3733800"/>
            <a:ext cx="122238" cy="45720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690632"/>
              </p:ext>
            </p:extLst>
          </p:nvPr>
        </p:nvGraphicFramePr>
        <p:xfrm>
          <a:off x="5346700" y="3581400"/>
          <a:ext cx="228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9" name="معادلة" r:id="rId13" imgW="114120" imgH="177480" progId="Equation.3">
                  <p:embed/>
                </p:oleObj>
              </mc:Choice>
              <mc:Fallback>
                <p:oleObj name="معادلة" r:id="rId1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3581400"/>
                        <a:ext cx="2286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675147"/>
              </p:ext>
            </p:extLst>
          </p:nvPr>
        </p:nvGraphicFramePr>
        <p:xfrm>
          <a:off x="5632450" y="2684463"/>
          <a:ext cx="3889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0" name="معادلة" r:id="rId15" imgW="190440" imgH="177480" progId="Equation.3">
                  <p:embed/>
                </p:oleObj>
              </mc:Choice>
              <mc:Fallback>
                <p:oleObj name="معادلة" r:id="rId15" imgW="1904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50" y="2684463"/>
                        <a:ext cx="388938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54146"/>
              </p:ext>
            </p:extLst>
          </p:nvPr>
        </p:nvGraphicFramePr>
        <p:xfrm>
          <a:off x="595313" y="5334000"/>
          <a:ext cx="8154987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1" name="معادلة" r:id="rId17" imgW="3517560" imgH="393480" progId="Equation.3">
                  <p:embed/>
                </p:oleObj>
              </mc:Choice>
              <mc:Fallback>
                <p:oleObj name="معادلة" r:id="rId17" imgW="351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5334000"/>
                        <a:ext cx="8154987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468124"/>
              </p:ext>
            </p:extLst>
          </p:nvPr>
        </p:nvGraphicFramePr>
        <p:xfrm>
          <a:off x="1954213" y="4495800"/>
          <a:ext cx="5661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2" name="معادلة" r:id="rId19" imgW="2286000" imgH="393480" progId="Equation.3">
                  <p:embed/>
                </p:oleObj>
              </mc:Choice>
              <mc:Fallback>
                <p:oleObj name="معادلة" r:id="rId19" imgW="2286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13" y="4495800"/>
                        <a:ext cx="56610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688670"/>
              </p:ext>
            </p:extLst>
          </p:nvPr>
        </p:nvGraphicFramePr>
        <p:xfrm>
          <a:off x="742950" y="1589088"/>
          <a:ext cx="3367088" cy="191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3" name="معادلة" r:id="rId21" imgW="1358640" imgH="990360" progId="Equation.3">
                  <p:embed/>
                </p:oleObj>
              </mc:Choice>
              <mc:Fallback>
                <p:oleObj name="معادلة" r:id="rId21" imgW="135864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589088"/>
                        <a:ext cx="3367088" cy="191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079168"/>
              </p:ext>
            </p:extLst>
          </p:nvPr>
        </p:nvGraphicFramePr>
        <p:xfrm>
          <a:off x="582613" y="404813"/>
          <a:ext cx="2219325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4" name="معادلة" r:id="rId23" imgW="799920" imgH="393480" progId="Equation.3">
                  <p:embed/>
                </p:oleObj>
              </mc:Choice>
              <mc:Fallback>
                <p:oleObj name="معادلة" r:id="rId2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404813"/>
                        <a:ext cx="2219325" cy="9667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11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18. إذا دالة الطلب على سلعة معينة:                            فأوجد</a:t>
            </a:r>
          </a:p>
          <a:p>
            <a:pPr marL="514350" indent="-514350" rtl="1">
              <a:defRPr/>
            </a:pPr>
            <a:r>
              <a:rPr lang="ar-SA" sz="2800" dirty="0" smtClean="0"/>
              <a:t>   أ) الكمية المطلوبة من هذه السلعة عندما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ب) سعر وحدة السلعة إذا كانت الكمية المطلوبة    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جـ</a:t>
            </a:r>
            <a:r>
              <a:rPr lang="ar-SA" sz="2800" dirty="0"/>
              <a:t>) الكمية المطلوبة من هذه السلعة إذا كانت بدون مقابل، أي           .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10"/>
          <p:cNvGraphicFramePr>
            <a:graphicFrameLocks noChangeAspect="1"/>
          </p:cNvGraphicFramePr>
          <p:nvPr/>
        </p:nvGraphicFramePr>
        <p:xfrm>
          <a:off x="2847975" y="1981200"/>
          <a:ext cx="21828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0" name="Equation" r:id="rId3" imgW="901440" imgH="215640" progId="Equation.3">
                  <p:embed/>
                </p:oleObj>
              </mc:Choice>
              <mc:Fallback>
                <p:oleObj name="Equation" r:id="rId3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1981200"/>
                        <a:ext cx="218281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217548"/>
              </p:ext>
            </p:extLst>
          </p:nvPr>
        </p:nvGraphicFramePr>
        <p:xfrm>
          <a:off x="3505200" y="2514600"/>
          <a:ext cx="10445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1" name="Equation" r:id="rId5" imgW="431640" imgH="177480" progId="Equation.3">
                  <p:embed/>
                </p:oleObj>
              </mc:Choice>
              <mc:Fallback>
                <p:oleObj name="Equation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514600"/>
                        <a:ext cx="10445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30"/>
          <p:cNvGraphicFramePr>
            <a:graphicFrameLocks noChangeAspect="1"/>
          </p:cNvGraphicFramePr>
          <p:nvPr/>
        </p:nvGraphicFramePr>
        <p:xfrm>
          <a:off x="2366963" y="2895600"/>
          <a:ext cx="12906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2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2895600"/>
                        <a:ext cx="1290637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867028"/>
              </p:ext>
            </p:extLst>
          </p:nvPr>
        </p:nvGraphicFramePr>
        <p:xfrm>
          <a:off x="1509713" y="3581400"/>
          <a:ext cx="9207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3" name="معادلة" r:id="rId9" imgW="380880" imgH="177480" progId="Equation.3">
                  <p:embed/>
                </p:oleObj>
              </mc:Choice>
              <mc:Fallback>
                <p:oleObj name="معادلة" r:id="rId9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3" y="3581400"/>
                        <a:ext cx="920750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384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514350" indent="-514350" rtl="1">
              <a:buFont typeface="Times New Roman" pitchFamily="18" charset="0"/>
              <a:buAutoNum type="arabic1Minus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2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82588"/>
              </p:ext>
            </p:extLst>
          </p:nvPr>
        </p:nvGraphicFramePr>
        <p:xfrm>
          <a:off x="6858000" y="1828800"/>
          <a:ext cx="113347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6" name="Equation" r:id="rId3" imgW="431640" imgH="177480" progId="Equation.3">
                  <p:embed/>
                </p:oleObj>
              </mc:Choice>
              <mc:Fallback>
                <p:oleObj name="Equation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828800"/>
                        <a:ext cx="113347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/>
        </p:nvGraphicFramePr>
        <p:xfrm>
          <a:off x="4011613" y="2209800"/>
          <a:ext cx="2424112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7" name="Equation" r:id="rId5" imgW="1054080" imgH="672840" progId="Equation.3">
                  <p:embed/>
                </p:oleObj>
              </mc:Choice>
              <mc:Fallback>
                <p:oleObj name="Equation" r:id="rId5" imgW="1054080" imgH="672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1613" y="2209800"/>
                        <a:ext cx="2424112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043218"/>
              </p:ext>
            </p:extLst>
          </p:nvPr>
        </p:nvGraphicFramePr>
        <p:xfrm>
          <a:off x="6677025" y="3363913"/>
          <a:ext cx="14001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8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7025" y="3363913"/>
                        <a:ext cx="1400175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7"/>
          <p:cNvGraphicFramePr>
            <a:graphicFrameLocks noChangeAspect="1"/>
          </p:cNvGraphicFramePr>
          <p:nvPr/>
        </p:nvGraphicFramePr>
        <p:xfrm>
          <a:off x="3886200" y="3962400"/>
          <a:ext cx="2479675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9" name="Equation" r:id="rId9" imgW="1168200" imgH="1091880" progId="Equation.3">
                  <p:embed/>
                </p:oleObj>
              </mc:Choice>
              <mc:Fallback>
                <p:oleObj name="Equation" r:id="rId9" imgW="116820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962400"/>
                        <a:ext cx="2479675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596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0" indent="0" rtl="1"/>
            <a:r>
              <a:rPr lang="ar-SA" sz="2800" dirty="0" smtClean="0">
                <a:cs typeface="Arial" pitchFamily="34" charset="0"/>
              </a:rPr>
              <a:t>ج. عندما</a:t>
            </a: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662011"/>
              </p:ext>
            </p:extLst>
          </p:nvPr>
        </p:nvGraphicFramePr>
        <p:xfrm>
          <a:off x="7094538" y="1828800"/>
          <a:ext cx="100012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6" name="معادلة" r:id="rId3" imgW="380880" imgH="177480" progId="Equation.3">
                  <p:embed/>
                </p:oleObj>
              </mc:Choice>
              <mc:Fallback>
                <p:oleObj name="معادلة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4538" y="1828800"/>
                        <a:ext cx="100012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622676"/>
              </p:ext>
            </p:extLst>
          </p:nvPr>
        </p:nvGraphicFramePr>
        <p:xfrm>
          <a:off x="3886200" y="2947987"/>
          <a:ext cx="487680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7" name="معادلة" r:id="rId5" imgW="990360" imgH="457200" progId="Equation.3">
                  <p:embed/>
                </p:oleObj>
              </mc:Choice>
              <mc:Fallback>
                <p:oleObj name="معادلة" r:id="rId5" imgW="990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947987"/>
                        <a:ext cx="4876800" cy="11668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12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19. إذا علمت أن دالة الطلب على سلعة معينة هي</a:t>
            </a:r>
            <a:r>
              <a:rPr lang="en-US" sz="2800" dirty="0" smtClean="0"/>
              <a:t> </a:t>
            </a:r>
            <a:r>
              <a:rPr lang="ar-SA" sz="2800" dirty="0" smtClean="0"/>
              <a:t>                       .</a:t>
            </a:r>
            <a:endParaRPr lang="en-US" sz="2800" dirty="0" smtClean="0"/>
          </a:p>
          <a:p>
            <a:pPr rtl="1">
              <a:defRPr/>
            </a:pPr>
            <a:r>
              <a:rPr lang="ar-SA" sz="2800" dirty="0" smtClean="0"/>
              <a:t>وان دالة العرض لنفس السلعة هي                        .</a:t>
            </a:r>
          </a:p>
          <a:p>
            <a:pPr rtl="1">
              <a:defRPr/>
            </a:pPr>
            <a:r>
              <a:rPr lang="ar-SA" sz="2800" dirty="0" smtClean="0"/>
              <a:t>أوجد سعر التوازن والكمية التي يحدث عندها التوازن</a:t>
            </a:r>
            <a:endParaRPr lang="en-US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97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921799"/>
              </p:ext>
            </p:extLst>
          </p:nvPr>
        </p:nvGraphicFramePr>
        <p:xfrm>
          <a:off x="1752600" y="1905000"/>
          <a:ext cx="1874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2" name="Equation" r:id="rId3" imgW="774364" imgH="215806" progId="Equation.3">
                  <p:embed/>
                </p:oleObj>
              </mc:Choice>
              <mc:Fallback>
                <p:oleObj name="Equation" r:id="rId3" imgW="77436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187483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81159"/>
              </p:ext>
            </p:extLst>
          </p:nvPr>
        </p:nvGraphicFramePr>
        <p:xfrm>
          <a:off x="3429000" y="2514600"/>
          <a:ext cx="20288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3" name="Equation" r:id="rId5" imgW="838200" imgH="228600" progId="Equation.3">
                  <p:embed/>
                </p:oleObj>
              </mc:Choice>
              <mc:Fallback>
                <p:oleObj name="Equation" r:id="rId5" imgW="838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14600"/>
                        <a:ext cx="20288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342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يحدث التوازن عندما تتساوي الكميتان المطلوبة والمعروضة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562350"/>
              </p:ext>
            </p:extLst>
          </p:nvPr>
        </p:nvGraphicFramePr>
        <p:xfrm>
          <a:off x="1749425" y="2571750"/>
          <a:ext cx="2522538" cy="308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9" name="معادلة" r:id="rId3" imgW="1041120" imgH="1320480" progId="Equation.3">
                  <p:embed/>
                </p:oleObj>
              </mc:Choice>
              <mc:Fallback>
                <p:oleObj name="معادلة" r:id="rId3" imgW="104112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571750"/>
                        <a:ext cx="2522538" cy="308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80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نعوض سعر التوازن في إحدى </a:t>
            </a:r>
            <a:r>
              <a:rPr lang="ar-SA" sz="3000" dirty="0" err="1" smtClean="0"/>
              <a:t>الدالتين</a:t>
            </a:r>
            <a:r>
              <a:rPr lang="ar-SA" sz="3000" dirty="0" smtClean="0"/>
              <a:t>، ولتكن دالة العرض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081212"/>
              </p:ext>
            </p:extLst>
          </p:nvPr>
        </p:nvGraphicFramePr>
        <p:xfrm>
          <a:off x="2251075" y="2212975"/>
          <a:ext cx="28876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13" name="معادلة" r:id="rId3" imgW="1193760" imgH="457200" progId="Equation.3">
                  <p:embed/>
                </p:oleObj>
              </mc:Choice>
              <mc:Fallback>
                <p:oleObj name="معادلة" r:id="rId3" imgW="1193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075" y="2212975"/>
                        <a:ext cx="28876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9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20. أوجد مجالات الدوال التالية: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4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5" name="Equation" r:id="rId5" imgW="1155600" imgH="203040" progId="Equation.3">
                  <p:embed/>
                </p:oleObj>
              </mc:Choice>
              <mc:Fallback>
                <p:oleObj name="Equation" r:id="rId5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3528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6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40894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7" name="Equation" r:id="rId9" imgW="876240" imgH="241200" progId="Equation.3">
                  <p:embed/>
                </p:oleObj>
              </mc:Choice>
              <mc:Fallback>
                <p:oleObj name="Equation" r:id="rId9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3340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5"/>
            </a:pPr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romanUcPeriod" startAt="5"/>
            </a:pPr>
            <a:endParaRPr lang="en-US" sz="2800" dirty="0" smtClean="0">
              <a:cs typeface="Arial" pitchFamily="34" charset="0"/>
            </a:endParaRPr>
          </a:p>
          <a:p>
            <a:pPr marL="514350" indent="-514350" algn="l"/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 algn="l"/>
            <a:r>
              <a:rPr lang="en-US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4" name="Equation" r:id="rId3" imgW="1663560" imgH="863280" progId="Equation.3">
                  <p:embed/>
                </p:oleObj>
              </mc:Choice>
              <mc:Fallback>
                <p:oleObj name="Equation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29000"/>
                        <a:ext cx="538956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5" name="Equation" r:id="rId5" imgW="863280" imgH="393480" progId="Equation.3">
                  <p:embed/>
                </p:oleObj>
              </mc:Choice>
              <mc:Fallback>
                <p:oleObj name="Equation" r:id="rId5" imgW="863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812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                             </a:t>
            </a:r>
          </a:p>
          <a:p>
            <a:pPr marL="0" indent="0">
              <a:defRPr/>
            </a:pPr>
            <a:r>
              <a:rPr lang="ar-SA" sz="3000" dirty="0" smtClean="0"/>
              <a:t>الحل:</a:t>
            </a:r>
          </a:p>
          <a:p>
            <a:pPr marL="0" indent="0">
              <a:defRPr/>
            </a:pPr>
            <a:r>
              <a:rPr lang="ar-SA" sz="3000" dirty="0" smtClean="0"/>
              <a:t>مجالها كافة الاعداد الحقيقية (      ) </a:t>
            </a:r>
            <a:r>
              <a:rPr lang="ar-SA" sz="3000" dirty="0" err="1" smtClean="0"/>
              <a:t>لانها</a:t>
            </a:r>
            <a:r>
              <a:rPr lang="ar-SA" sz="3000" dirty="0" smtClean="0"/>
              <a:t> دالة كثيرة الحدود. </a:t>
            </a: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640919"/>
              </p:ext>
            </p:extLst>
          </p:nvPr>
        </p:nvGraphicFramePr>
        <p:xfrm>
          <a:off x="1066800" y="16002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8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847202"/>
              </p:ext>
            </p:extLst>
          </p:nvPr>
        </p:nvGraphicFramePr>
        <p:xfrm>
          <a:off x="5235575" y="2667000"/>
          <a:ext cx="3270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9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2667000"/>
                        <a:ext cx="3270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2"/>
              <a:defRPr/>
            </a:pPr>
            <a:r>
              <a:rPr lang="ar-SA" sz="3000" dirty="0" smtClean="0"/>
              <a:t> </a:t>
            </a:r>
            <a:endParaRPr lang="en-US" sz="3000" dirty="0" smtClean="0"/>
          </a:p>
          <a:p>
            <a:pPr marL="514350" indent="-514350">
              <a:defRPr/>
            </a:pPr>
            <a:r>
              <a:rPr lang="en-US" sz="3000" dirty="0" smtClean="0"/>
              <a:t>                          </a:t>
            </a:r>
            <a:r>
              <a:rPr lang="ar-SA" sz="3000" dirty="0" smtClean="0"/>
              <a:t>الحل:</a:t>
            </a:r>
          </a:p>
          <a:p>
            <a:pPr marL="514350" lvl="0" indent="-514350" rtl="1"/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بسبب وجود  اللوغاريتم يجب أن </a:t>
            </a:r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يكون:</a:t>
            </a:r>
            <a:endParaRPr lang="ar-SA" dirty="0">
              <a:solidFill>
                <a:prstClr val="black"/>
              </a:solidFill>
              <a:cs typeface="Arial" pitchFamily="34" charset="0"/>
            </a:endParaRPr>
          </a:p>
          <a:p>
            <a:pPr marL="0" indent="0" algn="l">
              <a:defRPr/>
            </a:pPr>
            <a:r>
              <a:rPr lang="en-US" sz="3000" dirty="0" smtClean="0"/>
              <a:t>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 marL="514350" indent="-514350" algn="l">
              <a:defRPr/>
            </a:pPr>
            <a:endParaRPr lang="ar-SA" sz="3000" dirty="0" smtClean="0"/>
          </a:p>
          <a:p>
            <a:pPr>
              <a:defRPr/>
            </a:pPr>
            <a:r>
              <a:rPr lang="ar-SA" dirty="0" smtClean="0"/>
              <a:t>                 اذا المجال هو الفترة </a:t>
            </a:r>
            <a:endParaRPr lang="ar-SA" dirty="0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104132"/>
              </p:ext>
            </p:extLst>
          </p:nvPr>
        </p:nvGraphicFramePr>
        <p:xfrm>
          <a:off x="1066800" y="16002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3" name="معادلة" r:id="rId3" imgW="1155600" imgH="203040" progId="Equation.3">
                  <p:embed/>
                </p:oleObj>
              </mc:Choice>
              <mc:Fallback>
                <p:oleObj name="معادلة" r:id="rId3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405775"/>
              </p:ext>
            </p:extLst>
          </p:nvPr>
        </p:nvGraphicFramePr>
        <p:xfrm>
          <a:off x="5741987" y="3267075"/>
          <a:ext cx="1573213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4" name="معادلة" r:id="rId5" imgW="634680" imgH="850680" progId="Equation.3">
                  <p:embed/>
                </p:oleObj>
              </mc:Choice>
              <mc:Fallback>
                <p:oleObj name="معادلة" r:id="rId5" imgW="63468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1987" y="3267075"/>
                        <a:ext cx="1573213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212703"/>
              </p:ext>
            </p:extLst>
          </p:nvPr>
        </p:nvGraphicFramePr>
        <p:xfrm>
          <a:off x="3403600" y="5286375"/>
          <a:ext cx="13208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5" name="معادلة" r:id="rId7" imgW="533160" imgH="393480" progId="Equation.3">
                  <p:embed/>
                </p:oleObj>
              </mc:Choice>
              <mc:Fallback>
                <p:oleObj name="معادلة" r:id="rId7" imgW="533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5286375"/>
                        <a:ext cx="132080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 rtl="1"/>
            <a:r>
              <a:rPr lang="ar-SA" sz="2800" dirty="0">
                <a:cs typeface="Arial" pitchFamily="34" charset="0"/>
              </a:rPr>
              <a:t> يجب أن لا يكون المقام صفراً ، ويكون </a:t>
            </a:r>
            <a:r>
              <a:rPr lang="en-US" sz="2800" dirty="0" smtClean="0">
                <a:cs typeface="Arial" pitchFamily="34" charset="0"/>
              </a:rPr>
              <a:t>x+4=0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>
                <a:cs typeface="Arial" pitchFamily="34" charset="0"/>
              </a:rPr>
              <a:t>عندما </a:t>
            </a:r>
            <a:r>
              <a:rPr lang="en-US" sz="2800" dirty="0">
                <a:cs typeface="Arial" pitchFamily="34" charset="0"/>
              </a:rPr>
              <a:t>x</a:t>
            </a:r>
            <a:r>
              <a:rPr lang="en-US" sz="2800" dirty="0" smtClean="0">
                <a:cs typeface="Arial" pitchFamily="34" charset="0"/>
              </a:rPr>
              <a:t>=-4 </a:t>
            </a:r>
            <a:r>
              <a:rPr lang="ar-SA" sz="2800" dirty="0">
                <a:cs typeface="Arial" pitchFamily="34" charset="0"/>
              </a:rPr>
              <a:t>، اذاً المجال </a:t>
            </a:r>
            <a:r>
              <a:rPr lang="ar-SA" sz="2800" dirty="0" smtClean="0">
                <a:cs typeface="Arial" pitchFamily="34" charset="0"/>
              </a:rPr>
              <a:t>هو</a:t>
            </a:r>
            <a:endParaRPr lang="ar-SA" sz="3000" dirty="0" smtClean="0">
              <a:solidFill>
                <a:prstClr val="black"/>
              </a:solidFill>
            </a:endParaRPr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ar-SA" sz="3000" dirty="0"/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290446"/>
              </p:ext>
            </p:extLst>
          </p:nvPr>
        </p:nvGraphicFramePr>
        <p:xfrm>
          <a:off x="914400" y="14478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8" name="Equation" r:id="rId3" imgW="876240" imgH="393480" progId="Equation.3">
                  <p:embed/>
                </p:oleObj>
              </mc:Choice>
              <mc:Fallback>
                <p:oleObj name="Equation" r:id="rId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478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237064"/>
              </p:ext>
            </p:extLst>
          </p:nvPr>
        </p:nvGraphicFramePr>
        <p:xfrm>
          <a:off x="7875588" y="3810000"/>
          <a:ext cx="126841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9" name="معادلة" r:id="rId5" imgW="545760" imgH="203040" progId="Equation.3">
                  <p:embed/>
                </p:oleObj>
              </mc:Choice>
              <mc:Fallback>
                <p:oleObj name="معادلة" r:id="rId5" imgW="545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5588" y="3810000"/>
                        <a:ext cx="1268412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  <a:r>
              <a:rPr lang="en-US" sz="3000" dirty="0" smtClean="0"/>
              <a:t>                    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بما ان الدليل زوجي يجب ان يكون               أي             اذاً </a:t>
            </a: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r>
              <a:rPr lang="ar-SA" dirty="0" smtClean="0"/>
              <a:t>المجال هو </a:t>
            </a:r>
            <a:endParaRPr lang="ar-SA" dirty="0"/>
          </a:p>
        </p:txBody>
      </p:sp>
      <p:graphicFrame>
        <p:nvGraphicFramePr>
          <p:cNvPr id="102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237124"/>
              </p:ext>
            </p:extLst>
          </p:nvPr>
        </p:nvGraphicFramePr>
        <p:xfrm>
          <a:off x="1143000" y="14478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6" name="Equation" r:id="rId3" imgW="876240" imgH="241200" progId="Equation.3">
                  <p:embed/>
                </p:oleObj>
              </mc:Choice>
              <mc:Fallback>
                <p:oleObj name="Equation" r:id="rId3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478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898788"/>
              </p:ext>
            </p:extLst>
          </p:nvPr>
        </p:nvGraphicFramePr>
        <p:xfrm>
          <a:off x="3759200" y="2743200"/>
          <a:ext cx="13462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7" name="معادلة" r:id="rId5" imgW="533160" imgH="177480" progId="Equation.3">
                  <p:embed/>
                </p:oleObj>
              </mc:Choice>
              <mc:Fallback>
                <p:oleObj name="معادلة" r:id="rId5" imgW="5331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2743200"/>
                        <a:ext cx="13462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366373"/>
              </p:ext>
            </p:extLst>
          </p:nvPr>
        </p:nvGraphicFramePr>
        <p:xfrm>
          <a:off x="6650037" y="3276600"/>
          <a:ext cx="1122363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8" name="معادلة" r:id="rId7" imgW="444240" imgH="215640" progId="Equation.3">
                  <p:embed/>
                </p:oleObj>
              </mc:Choice>
              <mc:Fallback>
                <p:oleObj name="معادلة" r:id="rId7" imgW="444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0037" y="3276600"/>
                        <a:ext cx="1122363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797841"/>
              </p:ext>
            </p:extLst>
          </p:nvPr>
        </p:nvGraphicFramePr>
        <p:xfrm>
          <a:off x="2133600" y="2743200"/>
          <a:ext cx="10572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9" name="معادلة" r:id="rId9" imgW="419040" imgH="177480" progId="Equation.3">
                  <p:embed/>
                </p:oleObj>
              </mc:Choice>
              <mc:Fallback>
                <p:oleObj name="معادلة" r:id="rId9" imgW="419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43200"/>
                        <a:ext cx="105727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5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>
              <a:defRPr/>
            </a:pPr>
            <a:r>
              <a:rPr lang="ar-SA" sz="3000" dirty="0" smtClean="0"/>
              <a:t>يجب ان لا يكون المقام صفرا،</a:t>
            </a:r>
            <a:r>
              <a:rPr lang="ar-SA" sz="3000" dirty="0"/>
              <a:t> </a:t>
            </a:r>
            <a:r>
              <a:rPr lang="ar-SA" sz="3000" dirty="0" smtClean="0"/>
              <a:t>والقيمة الوحيدة في     التي تجعل مقام هذه </a:t>
            </a:r>
            <a:r>
              <a:rPr lang="ar-SA" sz="3000" dirty="0"/>
              <a:t>الدالة </a:t>
            </a:r>
            <a:r>
              <a:rPr lang="ar-SA" sz="3000" dirty="0" smtClean="0"/>
              <a:t>صفراً هي   اذاً المجال هو </a:t>
            </a:r>
            <a:r>
              <a:rPr lang="en-US" sz="3000" dirty="0" smtClean="0"/>
              <a:t> </a:t>
            </a:r>
            <a:r>
              <a:rPr lang="ar-SA" sz="3000" dirty="0" smtClean="0"/>
              <a:t> </a:t>
            </a:r>
            <a:r>
              <a:rPr lang="en-US" sz="3000" dirty="0" smtClean="0"/>
              <a:t>                                              </a:t>
            </a:r>
          </a:p>
          <a:p>
            <a:pPr marL="514350" indent="-514350">
              <a:defRPr/>
            </a:pP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878598"/>
              </p:ext>
            </p:extLst>
          </p:nvPr>
        </p:nvGraphicFramePr>
        <p:xfrm>
          <a:off x="6423025" y="3733800"/>
          <a:ext cx="20637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4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3733800"/>
                        <a:ext cx="20637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226764"/>
              </p:ext>
            </p:extLst>
          </p:nvPr>
        </p:nvGraphicFramePr>
        <p:xfrm>
          <a:off x="2895600" y="3352800"/>
          <a:ext cx="354013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5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352800"/>
                        <a:ext cx="354013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546257"/>
              </p:ext>
            </p:extLst>
          </p:nvPr>
        </p:nvGraphicFramePr>
        <p:xfrm>
          <a:off x="1066800" y="13716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6" name="Equation" r:id="rId7" imgW="863225" imgH="393529" progId="Equation.3">
                  <p:embed/>
                </p:oleObj>
              </mc:Choice>
              <mc:Fallback>
                <p:oleObj name="Equation" r:id="rId7" imgW="863225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3716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246850"/>
              </p:ext>
            </p:extLst>
          </p:nvPr>
        </p:nvGraphicFramePr>
        <p:xfrm>
          <a:off x="3657600" y="3781425"/>
          <a:ext cx="10318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7" name="معادلة" r:id="rId9" imgW="444240" imgH="203040" progId="Equation.3">
                  <p:embed/>
                </p:oleObj>
              </mc:Choice>
              <mc:Fallback>
                <p:oleObj name="معادلة" r:id="rId9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781425"/>
                        <a:ext cx="10318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92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/>
            <a:r>
              <a:rPr lang="ar-SA" dirty="0" smtClean="0">
                <a:cs typeface="Arial" pitchFamily="34" charset="0"/>
              </a:rPr>
              <a:t>الحل: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>
                <a:cs typeface="Arial" pitchFamily="34" charset="0"/>
              </a:rPr>
              <a:t>الدالة معرفة بقاعدتين وهناك قيدا بان </a:t>
            </a:r>
            <a:r>
              <a:rPr lang="ar-SA" dirty="0" smtClean="0">
                <a:cs typeface="Arial" pitchFamily="34" charset="0"/>
              </a:rPr>
              <a:t>              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اذاً </a:t>
            </a:r>
            <a:r>
              <a:rPr lang="ar-SA" dirty="0">
                <a:cs typeface="Arial" pitchFamily="34" charset="0"/>
              </a:rPr>
              <a:t>المجال هو </a:t>
            </a:r>
            <a:r>
              <a:rPr lang="ar-SA" dirty="0" smtClean="0">
                <a:cs typeface="Arial" pitchFamily="34" charset="0"/>
              </a:rPr>
              <a:t>الفترة</a:t>
            </a:r>
            <a:endParaRPr lang="ar-SA" dirty="0">
              <a:cs typeface="Arial" pitchFamily="34" charset="0"/>
            </a:endParaRPr>
          </a:p>
          <a:p>
            <a:pPr marL="514350" indent="-514350"/>
            <a:endParaRPr lang="ar-SA" dirty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326297"/>
              </p:ext>
            </p:extLst>
          </p:nvPr>
        </p:nvGraphicFramePr>
        <p:xfrm>
          <a:off x="1239837" y="1524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9" name="معادلة" r:id="rId3" imgW="1663560" imgH="863280" progId="Equation.3">
                  <p:embed/>
                </p:oleObj>
              </mc:Choice>
              <mc:Fallback>
                <p:oleObj name="معادلة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7" y="1524000"/>
                        <a:ext cx="5389563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65692"/>
              </p:ext>
            </p:extLst>
          </p:nvPr>
        </p:nvGraphicFramePr>
        <p:xfrm>
          <a:off x="7089775" y="4419600"/>
          <a:ext cx="9874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40" name="معادلة" r:id="rId5" imgW="304560" imgH="215640" progId="Equation.3">
                  <p:embed/>
                </p:oleObj>
              </mc:Choice>
              <mc:Fallback>
                <p:oleObj name="معادلة" r:id="rId5" imgW="3045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9775" y="4419600"/>
                        <a:ext cx="9874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581995"/>
              </p:ext>
            </p:extLst>
          </p:nvPr>
        </p:nvGraphicFramePr>
        <p:xfrm>
          <a:off x="2819400" y="3962400"/>
          <a:ext cx="185102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41" name="معادلة" r:id="rId7" imgW="571320" imgH="177480" progId="Equation.3">
                  <p:embed/>
                </p:oleObj>
              </mc:Choice>
              <mc:Fallback>
                <p:oleObj name="معادلة" r:id="rId7" imgW="571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962400"/>
                        <a:ext cx="185102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1- أرسم منحنى 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15375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5376" name="AutoShape 10"/>
          <p:cNvCxnSpPr>
            <a:cxnSpLocks noChangeShapeType="1"/>
          </p:cNvCxnSpPr>
          <p:nvPr/>
        </p:nvCxnSpPr>
        <p:spPr bwMode="auto">
          <a:xfrm rot="16200000" flipH="1">
            <a:off x="3429000" y="4038600"/>
            <a:ext cx="33528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77" name="Freeform 11"/>
          <p:cNvSpPr>
            <a:spLocks/>
          </p:cNvSpPr>
          <p:nvPr/>
        </p:nvSpPr>
        <p:spPr bwMode="auto">
          <a:xfrm>
            <a:off x="3886200" y="3124200"/>
            <a:ext cx="2362200" cy="18288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536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863788"/>
              </p:ext>
            </p:extLst>
          </p:nvPr>
        </p:nvGraphicFramePr>
        <p:xfrm>
          <a:off x="6172200" y="2619375"/>
          <a:ext cx="1295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7" name="معادلة" r:id="rId3" imgW="647640" imgH="228600" progId="Equation.3">
                  <p:embed/>
                </p:oleObj>
              </mc:Choice>
              <mc:Fallback>
                <p:oleObj name="معادلة" r:id="rId3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619375"/>
                        <a:ext cx="12954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8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9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467688"/>
              </p:ext>
            </p:extLst>
          </p:nvPr>
        </p:nvGraphicFramePr>
        <p:xfrm>
          <a:off x="4760913" y="4884738"/>
          <a:ext cx="34607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0" name="معادلة" r:id="rId9" imgW="228600" imgH="164880" progId="Equation.3">
                  <p:embed/>
                </p:oleObj>
              </mc:Choice>
              <mc:Fallback>
                <p:oleObj name="معادلة" r:id="rId9" imgW="22860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0913" y="4884738"/>
                        <a:ext cx="346075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531574"/>
              </p:ext>
            </p:extLst>
          </p:nvPr>
        </p:nvGraphicFramePr>
        <p:xfrm>
          <a:off x="3352800" y="457200"/>
          <a:ext cx="190500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1" name="Equation" r:id="rId11" imgW="850900" imgH="228600" progId="Equation.3">
                  <p:embed/>
                </p:oleObj>
              </mc:Choice>
              <mc:Fallback>
                <p:oleObj name="Equation" r:id="rId11" imgW="8509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57200"/>
                        <a:ext cx="1905000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7955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2- أرسم منحنى 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15375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5376" name="AutoShape 10"/>
          <p:cNvCxnSpPr>
            <a:cxnSpLocks noChangeShapeType="1"/>
          </p:cNvCxnSpPr>
          <p:nvPr/>
        </p:nvCxnSpPr>
        <p:spPr bwMode="auto">
          <a:xfrm rot="16200000" flipH="1">
            <a:off x="3429000" y="4038600"/>
            <a:ext cx="33528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77" name="Freeform 11"/>
          <p:cNvSpPr>
            <a:spLocks/>
          </p:cNvSpPr>
          <p:nvPr/>
        </p:nvSpPr>
        <p:spPr bwMode="auto">
          <a:xfrm>
            <a:off x="3886200" y="1676400"/>
            <a:ext cx="2362200" cy="18288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536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243078"/>
              </p:ext>
            </p:extLst>
          </p:nvPr>
        </p:nvGraphicFramePr>
        <p:xfrm>
          <a:off x="6197600" y="2619375"/>
          <a:ext cx="12446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1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600" y="2619375"/>
                        <a:ext cx="12446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2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3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464855"/>
              </p:ext>
            </p:extLst>
          </p:nvPr>
        </p:nvGraphicFramePr>
        <p:xfrm>
          <a:off x="4724400" y="3392487"/>
          <a:ext cx="1349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4" name="معادلة" r:id="rId9" imgW="88560" imgH="164880" progId="Equation.3">
                  <p:embed/>
                </p:oleObj>
              </mc:Choice>
              <mc:Fallback>
                <p:oleObj name="معادلة" r:id="rId9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392487"/>
                        <a:ext cx="134937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753228"/>
              </p:ext>
            </p:extLst>
          </p:nvPr>
        </p:nvGraphicFramePr>
        <p:xfrm>
          <a:off x="3124200" y="457200"/>
          <a:ext cx="21542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5" name="Equation" r:id="rId11" imgW="825500" imgH="228600" progId="Equation.3">
                  <p:embed/>
                </p:oleObj>
              </mc:Choice>
              <mc:Fallback>
                <p:oleObj name="Equation" r:id="rId11" imgW="8255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57200"/>
                        <a:ext cx="2154238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33441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3- أرسم </a:t>
            </a:r>
            <a:r>
              <a:rPr lang="ar-SA" dirty="0">
                <a:solidFill>
                  <a:srgbClr val="FF0000"/>
                </a:solidFill>
                <a:cs typeface="Arial" pitchFamily="34" charset="0"/>
              </a:rPr>
              <a:t>منحنى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الدالة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1519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1520" name="AutoShape 10"/>
          <p:cNvCxnSpPr>
            <a:cxnSpLocks noChangeShapeType="1"/>
          </p:cNvCxnSpPr>
          <p:nvPr/>
        </p:nvCxnSpPr>
        <p:spPr bwMode="auto">
          <a:xfrm rot="16200000" flipH="1">
            <a:off x="3967163" y="3576637"/>
            <a:ext cx="2286000" cy="9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1521" name="Freeform 11"/>
          <p:cNvSpPr>
            <a:spLocks/>
          </p:cNvSpPr>
          <p:nvPr/>
        </p:nvSpPr>
        <p:spPr bwMode="auto">
          <a:xfrm>
            <a:off x="3087413" y="3101181"/>
            <a:ext cx="2286000" cy="15240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aphicFrame>
        <p:nvGraphicFramePr>
          <p:cNvPr id="2150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776797"/>
              </p:ext>
            </p:extLst>
          </p:nvPr>
        </p:nvGraphicFramePr>
        <p:xfrm>
          <a:off x="1676399" y="3073400"/>
          <a:ext cx="14478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0" name="معادلة" r:id="rId3" imgW="914400" imgH="241200" progId="Equation.3">
                  <p:embed/>
                </p:oleObj>
              </mc:Choice>
              <mc:Fallback>
                <p:oleObj name="معادلة" r:id="rId3" imgW="9144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399" y="3073400"/>
                        <a:ext cx="14478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1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2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487917"/>
              </p:ext>
            </p:extLst>
          </p:nvPr>
        </p:nvGraphicFramePr>
        <p:xfrm>
          <a:off x="4038600" y="4033837"/>
          <a:ext cx="342900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3" name="معادلة" r:id="rId9" imgW="228600" imgH="164880" progId="Equation.3">
                  <p:embed/>
                </p:oleObj>
              </mc:Choice>
              <mc:Fallback>
                <p:oleObj name="معادلة" r:id="rId9" imgW="22860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033837"/>
                        <a:ext cx="342900" cy="23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085268"/>
              </p:ext>
            </p:extLst>
          </p:nvPr>
        </p:nvGraphicFramePr>
        <p:xfrm>
          <a:off x="4800600" y="4379913"/>
          <a:ext cx="30480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4" name="معادلة" r:id="rId11" imgW="203040" imgH="164880" progId="Equation.3">
                  <p:embed/>
                </p:oleObj>
              </mc:Choice>
              <mc:Fallback>
                <p:oleObj name="معادلة" r:id="rId11" imgW="2030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379913"/>
                        <a:ext cx="304800" cy="23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38245"/>
              </p:ext>
            </p:extLst>
          </p:nvPr>
        </p:nvGraphicFramePr>
        <p:xfrm>
          <a:off x="2438400" y="483474"/>
          <a:ext cx="2590800" cy="58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5" name="معادلة" r:id="rId13" imgW="914400" imgH="241200" progId="Equation.3">
                  <p:embed/>
                </p:oleObj>
              </mc:Choice>
              <mc:Fallback>
                <p:oleObj name="معادلة" r:id="rId13" imgW="91440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3474"/>
                        <a:ext cx="2590800" cy="58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2687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4- أرسم </a:t>
            </a:r>
            <a:r>
              <a:rPr lang="ar-SA" dirty="0">
                <a:solidFill>
                  <a:srgbClr val="FF0000"/>
                </a:solidFill>
                <a:cs typeface="Arial" pitchFamily="34" charset="0"/>
              </a:rPr>
              <a:t>منحنى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9465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19471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9472" name="AutoShape 10"/>
          <p:cNvCxnSpPr>
            <a:cxnSpLocks noChangeShapeType="1"/>
          </p:cNvCxnSpPr>
          <p:nvPr/>
        </p:nvCxnSpPr>
        <p:spPr bwMode="auto">
          <a:xfrm>
            <a:off x="5105400" y="1680505"/>
            <a:ext cx="0" cy="380589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194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362890"/>
              </p:ext>
            </p:extLst>
          </p:nvPr>
        </p:nvGraphicFramePr>
        <p:xfrm>
          <a:off x="4953000" y="12954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7" name="Equation" r:id="rId3" imgW="139680" imgH="164880" progId="Equation.3">
                  <p:embed/>
                </p:oleObj>
              </mc:Choice>
              <mc:Fallback>
                <p:oleObj name="Equation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2954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8" name="Equation" r:id="rId5" imgW="126720" imgH="139680" progId="Equation.3">
                  <p:embed/>
                </p:oleObj>
              </mc:Choice>
              <mc:Fallback>
                <p:oleObj name="Equation" r:id="rId5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473" name="AutoShape 5"/>
          <p:cNvCxnSpPr>
            <a:cxnSpLocks noChangeShapeType="1"/>
          </p:cNvCxnSpPr>
          <p:nvPr/>
        </p:nvCxnSpPr>
        <p:spPr bwMode="auto">
          <a:xfrm rot="5400000">
            <a:off x="5929313" y="1585912"/>
            <a:ext cx="1552575" cy="1371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19474" name="AutoShape 6"/>
          <p:cNvCxnSpPr>
            <a:cxnSpLocks noChangeShapeType="1"/>
          </p:cNvCxnSpPr>
          <p:nvPr/>
        </p:nvCxnSpPr>
        <p:spPr bwMode="auto">
          <a:xfrm rot="16200000" flipV="1">
            <a:off x="4672013" y="1700212"/>
            <a:ext cx="1400175" cy="12954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194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450743"/>
              </p:ext>
            </p:extLst>
          </p:nvPr>
        </p:nvGraphicFramePr>
        <p:xfrm>
          <a:off x="4598001" y="2895600"/>
          <a:ext cx="192087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9" name="معادلة" r:id="rId7" imgW="126720" imgH="164880" progId="Equation.3">
                  <p:embed/>
                </p:oleObj>
              </mc:Choice>
              <mc:Fallback>
                <p:oleObj name="معادلة" r:id="rId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001" y="2895600"/>
                        <a:ext cx="192087" cy="223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217072"/>
              </p:ext>
            </p:extLst>
          </p:nvPr>
        </p:nvGraphicFramePr>
        <p:xfrm>
          <a:off x="5943600" y="3914775"/>
          <a:ext cx="17145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0" name="Equation" r:id="rId9" imgW="114120" imgH="177480" progId="Equation.3">
                  <p:embed/>
                </p:oleObj>
              </mc:Choice>
              <mc:Fallback>
                <p:oleObj name="Equation" r:id="rId9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914775"/>
                        <a:ext cx="17145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288670"/>
              </p:ext>
            </p:extLst>
          </p:nvPr>
        </p:nvGraphicFramePr>
        <p:xfrm>
          <a:off x="2819400" y="457200"/>
          <a:ext cx="2286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1" name="Equation" r:id="rId11" imgW="1028254" imgH="253890" progId="Equation.3">
                  <p:embed/>
                </p:oleObj>
              </mc:Choice>
              <mc:Fallback>
                <p:oleObj name="Equation" r:id="rId11" imgW="1028254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2286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336764"/>
              </p:ext>
            </p:extLst>
          </p:nvPr>
        </p:nvGraphicFramePr>
        <p:xfrm>
          <a:off x="6705600" y="2082198"/>
          <a:ext cx="18047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2" name="Equation" r:id="rId13" imgW="1028254" imgH="253890" progId="Equation.3">
                  <p:embed/>
                </p:oleObj>
              </mc:Choice>
              <mc:Fallback>
                <p:oleObj name="Equation" r:id="rId13" imgW="1028254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082198"/>
                        <a:ext cx="1804737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7514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5- أرسم </a:t>
            </a:r>
            <a:r>
              <a:rPr lang="ar-SA" dirty="0">
                <a:solidFill>
                  <a:srgbClr val="FF0000"/>
                </a:solidFill>
                <a:cs typeface="Arial" pitchFamily="34" charset="0"/>
              </a:rPr>
              <a:t>منحنى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5612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13" name="AutoShape 10"/>
          <p:cNvCxnSpPr>
            <a:cxnSpLocks noChangeShapeType="1"/>
          </p:cNvCxnSpPr>
          <p:nvPr/>
        </p:nvCxnSpPr>
        <p:spPr bwMode="auto">
          <a:xfrm rot="16200000" flipH="1">
            <a:off x="3581400" y="3962400"/>
            <a:ext cx="3048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0" name="Equation" r:id="rId3" imgW="139680" imgH="164880" progId="Equation.3">
                  <p:embed/>
                </p:oleObj>
              </mc:Choice>
              <mc:Fallback>
                <p:oleObj name="Equation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1" name="Equation" r:id="rId5" imgW="126720" imgH="139680" progId="Equation.3">
                  <p:embed/>
                </p:oleObj>
              </mc:Choice>
              <mc:Fallback>
                <p:oleObj name="Equation" r:id="rId5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614" name="AutoShape 5"/>
          <p:cNvCxnSpPr>
            <a:cxnSpLocks noChangeShapeType="1"/>
          </p:cNvCxnSpPr>
          <p:nvPr/>
        </p:nvCxnSpPr>
        <p:spPr bwMode="auto">
          <a:xfrm rot="5400000">
            <a:off x="4100512" y="4710112"/>
            <a:ext cx="1095375" cy="9144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25615" name="AutoShape 6"/>
          <p:cNvCxnSpPr>
            <a:cxnSpLocks noChangeShapeType="1"/>
          </p:cNvCxnSpPr>
          <p:nvPr/>
        </p:nvCxnSpPr>
        <p:spPr bwMode="auto">
          <a:xfrm rot="16200000" flipV="1">
            <a:off x="5053012" y="4672012"/>
            <a:ext cx="1095375" cy="990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9442101"/>
              </p:ext>
            </p:extLst>
          </p:nvPr>
        </p:nvGraphicFramePr>
        <p:xfrm>
          <a:off x="6096000" y="4651320"/>
          <a:ext cx="25082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2" name="Equation" r:id="rId7" imgW="914400" imgH="254000" progId="Equation.3">
                  <p:embed/>
                </p:oleObj>
              </mc:Choice>
              <mc:Fallback>
                <p:oleObj name="Equation" r:id="rId7" imgW="9144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651320"/>
                        <a:ext cx="250825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043382"/>
              </p:ext>
            </p:extLst>
          </p:nvPr>
        </p:nvGraphicFramePr>
        <p:xfrm>
          <a:off x="2743200" y="457200"/>
          <a:ext cx="25082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3" name="Equation" r:id="rId9" imgW="914400" imgH="254000" progId="Equation.3">
                  <p:embed/>
                </p:oleObj>
              </mc:Choice>
              <mc:Fallback>
                <p:oleObj name="Equation" r:id="rId9" imgW="9144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7200"/>
                        <a:ext cx="250825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087833"/>
              </p:ext>
            </p:extLst>
          </p:nvPr>
        </p:nvGraphicFramePr>
        <p:xfrm>
          <a:off x="4599042" y="4507705"/>
          <a:ext cx="346075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4" name="معادلة" r:id="rId10" imgW="228600" imgH="164880" progId="Equation.3">
                  <p:embed/>
                </p:oleObj>
              </mc:Choice>
              <mc:Fallback>
                <p:oleObj name="معادلة" r:id="rId10" imgW="22860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9042" y="4507705"/>
                        <a:ext cx="346075" cy="22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4838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2507</TotalTime>
  <Words>809</Words>
  <Application>Microsoft Office PowerPoint</Application>
  <PresentationFormat>A4 Paper (210x297 mm)</PresentationFormat>
  <Paragraphs>378</Paragraphs>
  <Slides>53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Office Theme</vt:lpstr>
      <vt:lpstr>معادلة</vt:lpstr>
      <vt:lpstr>Equation</vt:lpstr>
      <vt:lpstr>     </vt:lpstr>
      <vt:lpstr> </vt:lpstr>
      <vt:lpstr>الحل:</vt:lpstr>
      <vt:lpstr>2.    للدالة g(x)=x +1    أوجد</vt:lpstr>
      <vt:lpstr>3.    للدالة f(x)=2x2 –1    أوجد f(1)+f(2)+f(3)  </vt:lpstr>
      <vt:lpstr>  4.  للدالة f(x)=x2 +2x-3    أوجد</vt:lpstr>
      <vt:lpstr> 5.   للدالة g(x)=x2 -5x+8    أوجد</vt:lpstr>
      <vt:lpstr> </vt:lpstr>
      <vt:lpstr>الحل:</vt:lpstr>
      <vt:lpstr>  </vt:lpstr>
      <vt:lpstr>  </vt:lpstr>
      <vt:lpstr>  </vt:lpstr>
      <vt:lpstr>9- أوجد كل خط من الخطوط المستقيمة الذي يحقق الشروط المعطاة فيما يلي: </vt:lpstr>
      <vt:lpstr>  </vt:lpstr>
      <vt:lpstr>   </vt:lpstr>
      <vt:lpstr>  </vt:lpstr>
      <vt:lpstr> </vt:lpstr>
      <vt:lpstr>   </vt:lpstr>
      <vt:lpstr>   </vt:lpstr>
      <vt:lpstr>  </vt:lpstr>
      <vt:lpstr>   </vt:lpstr>
      <vt:lpstr>  </vt:lpstr>
      <vt:lpstr>  </vt:lpstr>
      <vt:lpstr>  </vt:lpstr>
      <vt:lpstr> </vt:lpstr>
      <vt:lpstr>  </vt:lpstr>
      <vt:lpstr>  </vt:lpstr>
      <vt:lpstr> </vt:lpstr>
      <vt:lpstr> </vt:lpstr>
      <vt:lpstr> </vt:lpstr>
      <vt:lpstr> </vt:lpstr>
      <vt:lpstr>  </vt:lpstr>
      <vt:lpstr> الحل: </vt:lpstr>
      <vt:lpstr> </vt:lpstr>
      <vt:lpstr>الحل:</vt:lpstr>
      <vt:lpstr>  </vt:lpstr>
      <vt:lpstr> </vt:lpstr>
      <vt:lpstr>  </vt:lpstr>
      <vt:lpstr>تابع: الحل:</vt:lpstr>
      <vt:lpstr> </vt:lpstr>
      <vt:lpstr>  </vt:lpstr>
      <vt:lpstr> </vt:lpstr>
      <vt:lpstr> </vt:lpstr>
      <vt:lpstr>  </vt:lpstr>
      <vt:lpstr> </vt:lpstr>
      <vt:lpstr>  </vt:lpstr>
      <vt:lpstr>  </vt:lpstr>
      <vt:lpstr>1- أرسم منحنى الدالة</vt:lpstr>
      <vt:lpstr>2- أرسم منحنى الدالة</vt:lpstr>
      <vt:lpstr>3- أرسم منحنى الدالة  </vt:lpstr>
      <vt:lpstr>4- أرسم منحنى الدالة</vt:lpstr>
      <vt:lpstr>5- أرسم منحنى الدالة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257</cp:revision>
  <cp:lastPrinted>2012-04-12T17:49:27Z</cp:lastPrinted>
  <dcterms:created xsi:type="dcterms:W3CDTF">2009-10-14T19:14:34Z</dcterms:created>
  <dcterms:modified xsi:type="dcterms:W3CDTF">2013-09-19T12:16:40Z</dcterms:modified>
</cp:coreProperties>
</file>