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397" r:id="rId4"/>
    <p:sldId id="414" r:id="rId5"/>
    <p:sldId id="415" r:id="rId6"/>
    <p:sldId id="416" r:id="rId7"/>
    <p:sldId id="417" r:id="rId8"/>
    <p:sldId id="418" r:id="rId9"/>
    <p:sldId id="419" r:id="rId10"/>
    <p:sldId id="420" r:id="rId11"/>
    <p:sldId id="421" r:id="rId12"/>
    <p:sldId id="422" r:id="rId13"/>
    <p:sldId id="423" r:id="rId14"/>
    <p:sldId id="424" r:id="rId15"/>
    <p:sldId id="425" r:id="rId16"/>
    <p:sldId id="426" r:id="rId17"/>
    <p:sldId id="427" r:id="rId18"/>
    <p:sldId id="428" r:id="rId19"/>
    <p:sldId id="429" r:id="rId20"/>
    <p:sldId id="430" r:id="rId21"/>
    <p:sldId id="431" r:id="rId22"/>
    <p:sldId id="432" r:id="rId23"/>
    <p:sldId id="433" r:id="rId24"/>
    <p:sldId id="398" r:id="rId25"/>
  </p:sldIdLst>
  <p:sldSz cx="9906000" cy="6858000" type="A4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AD9968"/>
    <a:srgbClr val="3B84AF"/>
    <a:srgbClr val="FF3300"/>
    <a:srgbClr val="0099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664" autoAdjust="0"/>
  </p:normalViewPr>
  <p:slideViewPr>
    <p:cSldViewPr>
      <p:cViewPr varScale="1">
        <p:scale>
          <a:sx n="99" d="100"/>
          <a:sy n="99" d="100"/>
        </p:scale>
        <p:origin x="90" y="41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DF6AD68-7412-45B1-869F-E3EFF366BAAD}" type="datetimeFigureOut">
              <a:rPr lang="en-US"/>
              <a:pPr>
                <a:defRPr/>
              </a:pPr>
              <a:t>11/14/2013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A82A6729-FA79-49EF-8B6B-1D1C4348AF09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1591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0"/>
          <p:cNvSpPr>
            <a:spLocks noChangeArrowheads="1"/>
          </p:cNvSpPr>
          <p:nvPr userDrawn="1"/>
        </p:nvSpPr>
        <p:spPr bwMode="auto">
          <a:xfrm>
            <a:off x="4876800" y="6367463"/>
            <a:ext cx="681038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solidFill>
                  <a:schemeClr val="bg1"/>
                </a:solidFill>
                <a:latin typeface="Calibri" pitchFamily="34" charset="0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6D6FE-687C-4CAA-A0C1-117D7D7BB0D4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23"/>
          <p:cNvSpPr>
            <a:spLocks noChangeArrowheads="1"/>
          </p:cNvSpPr>
          <p:nvPr userDrawn="1"/>
        </p:nvSpPr>
        <p:spPr bwMode="auto">
          <a:xfrm>
            <a:off x="4876800" y="6367463"/>
            <a:ext cx="681038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solidFill>
                  <a:schemeClr val="bg1"/>
                </a:solidFill>
                <a:latin typeface="Calibri" pitchFamily="34" charset="0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0"/>
          <p:cNvSpPr>
            <a:spLocks noChangeArrowheads="1"/>
          </p:cNvSpPr>
          <p:nvPr userDrawn="1"/>
        </p:nvSpPr>
        <p:spPr bwMode="auto">
          <a:xfrm>
            <a:off x="4876800" y="6367463"/>
            <a:ext cx="681038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solidFill>
                  <a:schemeClr val="bg1"/>
                </a:solidFill>
                <a:latin typeface="Calibri" pitchFamily="34" charset="0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23"/>
          <p:cNvSpPr>
            <a:spLocks noChangeArrowheads="1"/>
          </p:cNvSpPr>
          <p:nvPr userDrawn="1"/>
        </p:nvSpPr>
        <p:spPr bwMode="auto">
          <a:xfrm>
            <a:off x="4876800" y="6367463"/>
            <a:ext cx="681038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solidFill>
                  <a:schemeClr val="bg1"/>
                </a:solidFill>
                <a:latin typeface="Calibri" pitchFamily="34" charset="0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0"/>
          <p:cNvSpPr>
            <a:spLocks noChangeArrowheads="1"/>
          </p:cNvSpPr>
          <p:nvPr userDrawn="1"/>
        </p:nvSpPr>
        <p:spPr bwMode="auto">
          <a:xfrm>
            <a:off x="4876800" y="6367463"/>
            <a:ext cx="681038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solidFill>
                  <a:schemeClr val="bg1"/>
                </a:solidFill>
                <a:latin typeface="Calibri" pitchFamily="34" charset="0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0"/>
          <p:cNvSpPr>
            <a:spLocks noChangeArrowheads="1"/>
          </p:cNvSpPr>
          <p:nvPr userDrawn="1"/>
        </p:nvSpPr>
        <p:spPr bwMode="auto">
          <a:xfrm>
            <a:off x="4876800" y="6367463"/>
            <a:ext cx="681038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solidFill>
                  <a:schemeClr val="bg1"/>
                </a:solidFill>
                <a:latin typeface="Calibri" pitchFamily="34" charset="0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0"/>
          <p:cNvSpPr>
            <a:spLocks noChangeArrowheads="1"/>
          </p:cNvSpPr>
          <p:nvPr userDrawn="1"/>
        </p:nvSpPr>
        <p:spPr bwMode="auto">
          <a:xfrm>
            <a:off x="4876800" y="6367463"/>
            <a:ext cx="681038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solidFill>
                  <a:schemeClr val="bg1"/>
                </a:solidFill>
                <a:latin typeface="Calibri" pitchFamily="34" charset="0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B01E1A-6F47-45B6-9B3A-FB1C6FBF1196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BDD5DB-94F0-4599-B604-FDE5AB51157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BB3852-CB3C-4B65-8358-DA83DF023945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CBAEA9-D005-4D2E-9167-FBFE958C3FF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9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1" name="Rectangle 15"/>
          <p:cNvSpPr>
            <a:spLocks noChangeArrowheads="1"/>
          </p:cNvSpPr>
          <p:nvPr userDrawn="1"/>
        </p:nvSpPr>
        <p:spPr bwMode="auto">
          <a:xfrm>
            <a:off x="6781800" y="6519863"/>
            <a:ext cx="1928813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solidFill>
                  <a:schemeClr val="bg1"/>
                </a:solidFill>
                <a:latin typeface="Calibri" pitchFamily="34" charset="0"/>
              </a:rPr>
              <a:t>King Faisal University</a:t>
            </a:r>
          </a:p>
        </p:txBody>
      </p:sp>
      <p:sp>
        <p:nvSpPr>
          <p:cNvPr id="1032" name="Rectangle 16"/>
          <p:cNvSpPr>
            <a:spLocks noChangeArrowheads="1"/>
          </p:cNvSpPr>
          <p:nvPr userDrawn="1"/>
        </p:nvSpPr>
        <p:spPr bwMode="auto">
          <a:xfrm>
            <a:off x="7050088" y="6291263"/>
            <a:ext cx="1408112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SA" sz="1600" b="1">
                <a:solidFill>
                  <a:schemeClr val="bg1"/>
                </a:solidFill>
                <a:latin typeface="Calibri" pitchFamily="34" charset="0"/>
              </a:rPr>
              <a:t>جامعة الملك فيصل</a:t>
            </a:r>
            <a:endParaRPr lang="en-US" sz="1600" b="1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304800" y="5791200"/>
            <a:ext cx="838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4" name="Rectangle 18"/>
          <p:cNvSpPr>
            <a:spLocks noChangeArrowheads="1"/>
          </p:cNvSpPr>
          <p:nvPr userDrawn="1"/>
        </p:nvSpPr>
        <p:spPr bwMode="auto">
          <a:xfrm>
            <a:off x="914400" y="6581775"/>
            <a:ext cx="3116263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>
                <a:solidFill>
                  <a:schemeClr val="bg1"/>
                </a:solidFill>
                <a:latin typeface="Calibri" pitchFamily="34" charset="0"/>
              </a:rPr>
              <a:t>Deanship of E-Learning and Distance Education</a:t>
            </a:r>
          </a:p>
        </p:txBody>
      </p:sp>
      <p:sp>
        <p:nvSpPr>
          <p:cNvPr id="1035" name="Rectangle 19"/>
          <p:cNvSpPr>
            <a:spLocks noChangeArrowheads="1"/>
          </p:cNvSpPr>
          <p:nvPr userDrawn="1"/>
        </p:nvSpPr>
        <p:spPr bwMode="auto">
          <a:xfrm>
            <a:off x="1182688" y="6291263"/>
            <a:ext cx="2747962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SA" sz="1600" b="1">
                <a:solidFill>
                  <a:schemeClr val="bg1"/>
                </a:solidFill>
                <a:latin typeface="Calibri" pitchFamily="34" charset="0"/>
              </a:rPr>
              <a:t>عمادة التعليم الإكتروني والتعلم عن بعد</a:t>
            </a:r>
            <a:endParaRPr lang="en-US" sz="1600" b="1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70" r:id="rId1"/>
    <p:sldLayoutId id="2147484271" r:id="rId2"/>
    <p:sldLayoutId id="2147484272" r:id="rId3"/>
    <p:sldLayoutId id="2147484273" r:id="rId4"/>
    <p:sldLayoutId id="2147484274" r:id="rId5"/>
    <p:sldLayoutId id="2147484275" r:id="rId6"/>
    <p:sldLayoutId id="2147484276" r:id="rId7"/>
    <p:sldLayoutId id="2147484277" r:id="rId8"/>
    <p:sldLayoutId id="2147484278" r:id="rId9"/>
    <p:sldLayoutId id="2147484279" r:id="rId10"/>
    <p:sldLayoutId id="2147484280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mtClean="0">
              <a:cs typeface="+mn-cs"/>
            </a:endParaRP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6FBE96C-9DE0-4EC0-B7F6-33F30274A533}" type="slidenum">
              <a:rPr lang="ar-SA" smtClean="0"/>
              <a:pPr/>
              <a:t>1</a:t>
            </a:fld>
            <a:endParaRPr lang="en-US" smtClean="0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AD99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cs typeface="Arial" pitchFamily="34" charset="0"/>
              </a:rPr>
              <a:t>جامعة الملك فيصل</a:t>
            </a:r>
          </a:p>
          <a:p>
            <a:pPr algn="ctr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cs typeface="Arial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  <a:cs typeface="Arial" pitchFamily="34" charset="0"/>
            </a:endParaRPr>
          </a:p>
          <a:p>
            <a:pPr algn="ctr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cs typeface="Arial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  <a:cs typeface="Arial" pitchFamily="34" charset="0"/>
            </a:endParaRPr>
          </a:p>
        </p:txBody>
      </p:sp>
      <p:grpSp>
        <p:nvGrpSpPr>
          <p:cNvPr id="13320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332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1066800"/>
            <a:ext cx="6091238" cy="1828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1">
              <a:lnSpc>
                <a:spcPct val="80000"/>
              </a:lnSpc>
              <a:defRPr/>
            </a:pPr>
            <a:r>
              <a:rPr lang="ar-SA" sz="2800" b="1" dirty="0">
                <a:solidFill>
                  <a:schemeClr val="tx1"/>
                </a:solidFill>
                <a:cs typeface="Times New Roman" pitchFamily="18" charset="0"/>
              </a:rPr>
              <a:t>إ</a:t>
            </a:r>
            <a:r>
              <a:rPr lang="ar-EG" sz="2800" b="1" dirty="0">
                <a:solidFill>
                  <a:schemeClr val="tx1"/>
                </a:solidFill>
                <a:cs typeface="Times New Roman" pitchFamily="18" charset="0"/>
              </a:rPr>
              <a:t>سم المقرر</a:t>
            </a:r>
            <a:endParaRPr lang="ar-SA" sz="2800" b="1" dirty="0">
              <a:solidFill>
                <a:schemeClr val="tx1"/>
              </a:solidFill>
              <a:cs typeface="Times New Roman" pitchFamily="18" charset="0"/>
            </a:endParaRPr>
          </a:p>
          <a:p>
            <a:pPr algn="r" rtl="1">
              <a:lnSpc>
                <a:spcPct val="80000"/>
              </a:lnSpc>
              <a:defRPr/>
            </a:pPr>
            <a:endParaRPr lang="ar-SA" b="1" dirty="0">
              <a:solidFill>
                <a:schemeClr val="tx1"/>
              </a:solidFill>
              <a:cs typeface="Times New Roman" pitchFamily="18" charset="0"/>
            </a:endParaRPr>
          </a:p>
          <a:p>
            <a:pPr algn="ctr" rtl="1">
              <a:lnSpc>
                <a:spcPct val="80000"/>
              </a:lnSpc>
              <a:defRPr/>
            </a:pPr>
            <a:r>
              <a:rPr lang="ar-SA" sz="4400" b="1" dirty="0" smtClean="0">
                <a:solidFill>
                  <a:srgbClr val="000099"/>
                </a:solidFill>
                <a:cs typeface="Times New Roman" pitchFamily="18" charset="0"/>
              </a:rPr>
              <a:t>النقود والبنوك</a:t>
            </a:r>
            <a:endParaRPr lang="ar-SA" sz="4400" b="1" dirty="0">
              <a:solidFill>
                <a:srgbClr val="000099"/>
              </a:solidFill>
              <a:cs typeface="Times New Roman" pitchFamily="18" charset="0"/>
            </a:endParaRPr>
          </a:p>
        </p:txBody>
      </p:sp>
      <p:sp>
        <p:nvSpPr>
          <p:cNvPr id="13322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D02F6136-4DC1-400F-A2BC-B5C9D14338C5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algn="r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3323" name="Title 1"/>
          <p:cNvSpPr txBox="1">
            <a:spLocks/>
          </p:cNvSpPr>
          <p:nvPr/>
        </p:nvSpPr>
        <p:spPr bwMode="auto">
          <a:xfrm>
            <a:off x="0" y="3429000"/>
            <a:ext cx="53340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rtl="1">
              <a:lnSpc>
                <a:spcPct val="80000"/>
              </a:lnSpc>
            </a:pPr>
            <a:endParaRPr lang="ar-SA" sz="6000" b="1">
              <a:solidFill>
                <a:srgbClr val="000099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13324" name="مستطيل 13"/>
          <p:cNvSpPr>
            <a:spLocks noChangeArrowheads="1"/>
          </p:cNvSpPr>
          <p:nvPr/>
        </p:nvSpPr>
        <p:spPr bwMode="auto">
          <a:xfrm>
            <a:off x="685800" y="4800600"/>
            <a:ext cx="5484194" cy="6340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ar-SA" sz="4400" b="1" dirty="0" smtClean="0">
                <a:latin typeface="Calibri" pitchFamily="34" charset="0"/>
                <a:cs typeface="Times New Roman" pitchFamily="18" charset="0"/>
              </a:rPr>
              <a:t>أ. عبداللطيف صالح السماعيل</a:t>
            </a:r>
            <a:endParaRPr lang="ar-SA" sz="4400" b="1" dirty="0">
              <a:latin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A1AA1AF-4161-4D83-B98D-13C4734414DB}" type="slidenum">
              <a:rPr lang="ar-SA" smtClean="0"/>
              <a:pPr/>
              <a:t>2</a:t>
            </a:fld>
            <a:endParaRPr lang="en-US" smtClean="0"/>
          </a:p>
        </p:txBody>
      </p:sp>
      <p:sp>
        <p:nvSpPr>
          <p:cNvPr id="14339" name="Title 4"/>
          <p:cNvSpPr>
            <a:spLocks noGrp="1"/>
          </p:cNvSpPr>
          <p:nvPr>
            <p:ph type="ctrTitle"/>
          </p:nvPr>
        </p:nvSpPr>
        <p:spPr>
          <a:xfrm>
            <a:off x="990600" y="2438400"/>
            <a:ext cx="8420100" cy="2003425"/>
          </a:xfrm>
        </p:spPr>
        <p:txBody>
          <a:bodyPr/>
          <a:lstStyle/>
          <a:p>
            <a:pPr rtl="1"/>
            <a:r>
              <a:rPr lang="ar-SA" sz="4000" b="1" u="sng" dirty="0" smtClean="0">
                <a:solidFill>
                  <a:schemeClr val="tx1"/>
                </a:solidFill>
                <a:cs typeface="Arabic Transparent" pitchFamily="2" charset="0"/>
              </a:rPr>
              <a:t>المحاضرة الرابعة عشر:</a:t>
            </a:r>
            <a:r>
              <a:rPr lang="ar-SA" sz="4000" b="1" dirty="0" smtClean="0">
                <a:solidFill>
                  <a:srgbClr val="000099"/>
                </a:solidFill>
                <a:cs typeface="Arabic Transparent" pitchFamily="2" charset="0"/>
              </a:rPr>
              <a:t/>
            </a:r>
            <a:br>
              <a:rPr lang="ar-SA" sz="4000" b="1" dirty="0" smtClean="0">
                <a:solidFill>
                  <a:srgbClr val="000099"/>
                </a:solidFill>
                <a:cs typeface="Arabic Transparent" pitchFamily="2" charset="0"/>
              </a:rPr>
            </a:br>
            <a:r>
              <a:rPr lang="ar-SA" sz="4000" b="1" dirty="0" smtClean="0">
                <a:solidFill>
                  <a:srgbClr val="000099"/>
                </a:solidFill>
                <a:cs typeface="Arabic Transparent" pitchFamily="2" charset="0"/>
              </a:rPr>
              <a:t/>
            </a:r>
            <a:br>
              <a:rPr lang="ar-SA" sz="4000" b="1" dirty="0" smtClean="0">
                <a:solidFill>
                  <a:srgbClr val="000099"/>
                </a:solidFill>
                <a:cs typeface="Arabic Transparent" pitchFamily="2" charset="0"/>
              </a:rPr>
            </a:br>
            <a:r>
              <a:rPr lang="ar-SA" sz="4800" b="1" dirty="0" smtClean="0">
                <a:solidFill>
                  <a:srgbClr val="000099"/>
                </a:solidFill>
                <a:cs typeface="Arabic Transparent" pitchFamily="2" charset="0"/>
              </a:rPr>
              <a:t> </a:t>
            </a:r>
            <a:r>
              <a:rPr lang="ar-SA" sz="4800" b="1" dirty="0" smtClean="0">
                <a:solidFill>
                  <a:schemeClr val="tx1"/>
                </a:solidFill>
                <a:cs typeface="Arabic Transparent" pitchFamily="2" charset="0"/>
              </a:rPr>
              <a:t>مراجعة عامة</a:t>
            </a:r>
            <a:endParaRPr lang="ar-SA" sz="4000" b="1" dirty="0" smtClean="0">
              <a:solidFill>
                <a:schemeClr val="tx1"/>
              </a:solidFill>
              <a:cs typeface="Arabic Transparent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pPr algn="ctr">
              <a:defRPr/>
            </a:pPr>
            <a:r>
              <a:rPr lang="ar-SA" sz="3200" b="1" dirty="0" smtClean="0">
                <a:solidFill>
                  <a:srgbClr val="FF0000"/>
                </a:solidFill>
              </a:rPr>
              <a:t>المحاضرة الأولى </a:t>
            </a:r>
            <a:br>
              <a:rPr lang="ar-SA" sz="3200" b="1" dirty="0" smtClean="0">
                <a:solidFill>
                  <a:srgbClr val="FF0000"/>
                </a:solidFill>
              </a:rPr>
            </a:br>
            <a:r>
              <a:rPr lang="ar-SA" sz="3200" b="1" dirty="0" smtClean="0">
                <a:solidFill>
                  <a:srgbClr val="FF0000"/>
                </a:solidFill>
              </a:rPr>
              <a:t>الفصل الأول: نشأة البنوك وتطورها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24000"/>
            <a:ext cx="9372600" cy="4525963"/>
          </a:xfrm>
        </p:spPr>
        <p:txBody>
          <a:bodyPr/>
          <a:lstStyle/>
          <a:p>
            <a:pPr marL="566738" indent="-457200" rtl="1" eaLnBrk="1" hangingPunct="1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ar-BH" sz="2800" b="1" dirty="0">
                <a:solidFill>
                  <a:srgbClr val="7030A0"/>
                </a:solidFill>
              </a:rPr>
              <a:t>نشأة وتطور </a:t>
            </a:r>
            <a:r>
              <a:rPr lang="ar-BH" sz="2800" b="1" dirty="0" smtClean="0">
                <a:solidFill>
                  <a:srgbClr val="7030A0"/>
                </a:solidFill>
              </a:rPr>
              <a:t>النقود.</a:t>
            </a:r>
            <a:r>
              <a:rPr lang="ar-SA" sz="2800" b="1" dirty="0" smtClean="0">
                <a:solidFill>
                  <a:srgbClr val="7030A0"/>
                </a:solidFill>
              </a:rPr>
              <a:t> </a:t>
            </a:r>
          </a:p>
          <a:p>
            <a:pPr marL="566738" indent="-457200" rtl="1" eaLnBrk="1" hangingPunct="1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ar-SA" sz="2800" b="1" dirty="0" smtClean="0"/>
              <a:t>نظام المقايضة: </a:t>
            </a:r>
            <a:r>
              <a:rPr lang="ar-SA" sz="2800" b="1" dirty="0"/>
              <a:t>التبادل العيني للسلع بين المجتمعات البدائية. ويطلق عليه (نظام التبادل </a:t>
            </a:r>
            <a:r>
              <a:rPr lang="ar-SA" sz="2800" b="1" dirty="0" smtClean="0"/>
              <a:t>المباشر).</a:t>
            </a:r>
          </a:p>
          <a:p>
            <a:pPr marL="566738" indent="-457200" rtl="1" eaLnBrk="1" hangingPunct="1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ar-SA" sz="2800" b="1" dirty="0" smtClean="0"/>
              <a:t>التحول </a:t>
            </a:r>
            <a:r>
              <a:rPr lang="ar-SA" sz="2800" b="1" dirty="0"/>
              <a:t>من الاكتفاء الذاتي إلى </a:t>
            </a:r>
            <a:r>
              <a:rPr lang="ar-SA" sz="2800" b="1" dirty="0" smtClean="0"/>
              <a:t>التخصص.</a:t>
            </a:r>
          </a:p>
          <a:p>
            <a:pPr marL="566738" indent="-457200" rtl="1" eaLnBrk="1" hangingPunct="1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ar-SA" sz="2800" b="1" dirty="0" smtClean="0"/>
              <a:t>مساوئ المقايضة :عدم </a:t>
            </a:r>
            <a:r>
              <a:rPr lang="ar-SA" sz="2800" b="1" dirty="0"/>
              <a:t>توافق </a:t>
            </a:r>
            <a:r>
              <a:rPr lang="ar-SA" sz="2800" b="1" dirty="0" smtClean="0"/>
              <a:t>الرغبات، عدم </a:t>
            </a:r>
            <a:r>
              <a:rPr lang="ar-SA" sz="2800" b="1" dirty="0"/>
              <a:t>وجود وحدة لقياس </a:t>
            </a:r>
            <a:r>
              <a:rPr lang="ar-SA" sz="2800" b="1" dirty="0" smtClean="0"/>
              <a:t>القيمة، تدني </a:t>
            </a:r>
            <a:r>
              <a:rPr lang="ar-SA" sz="2800" b="1" dirty="0"/>
              <a:t>كفاءة </a:t>
            </a:r>
            <a:r>
              <a:rPr lang="ar-SA" sz="2800" b="1" dirty="0" smtClean="0"/>
              <a:t>التبادل ، تعدد </a:t>
            </a:r>
            <a:r>
              <a:rPr lang="ar-SA" sz="2800" b="1" dirty="0"/>
              <a:t>الأسعار النسبية </a:t>
            </a:r>
            <a:r>
              <a:rPr lang="ar-SA" sz="2800" b="1" dirty="0" smtClean="0"/>
              <a:t>للسلع.</a:t>
            </a:r>
            <a:endParaRPr lang="ar-SA" sz="2800" b="1" dirty="0"/>
          </a:p>
          <a:p>
            <a:pPr marL="109538" indent="0" rtl="1" eaLnBrk="1" hangingPunct="1">
              <a:lnSpc>
                <a:spcPct val="150000"/>
              </a:lnSpc>
            </a:pPr>
            <a:endParaRPr lang="ar-SA" sz="2800" b="1" dirty="0" smtClean="0"/>
          </a:p>
          <a:p>
            <a:pPr marL="109538" indent="0" rtl="1" eaLnBrk="1" hangingPunct="1">
              <a:lnSpc>
                <a:spcPct val="150000"/>
              </a:lnSpc>
            </a:pPr>
            <a:r>
              <a:rPr lang="ar-BH" sz="2800" b="1" dirty="0"/>
              <a:t>		</a:t>
            </a:r>
          </a:p>
          <a:p>
            <a:pPr marL="109538" indent="0" rtl="1" eaLnBrk="1" hangingPunct="1">
              <a:lnSpc>
                <a:spcPct val="150000"/>
              </a:lnSpc>
            </a:pPr>
            <a:r>
              <a:rPr lang="ar-BH" sz="2800" b="1" dirty="0"/>
              <a:t>	</a:t>
            </a:r>
          </a:p>
          <a:p>
            <a:pPr marL="109538" indent="0" rtl="1" eaLnBrk="1" hangingPunct="1">
              <a:lnSpc>
                <a:spcPct val="150000"/>
              </a:lnSpc>
            </a:pPr>
            <a:endParaRPr lang="ar-BH" sz="2800" b="1" dirty="0"/>
          </a:p>
          <a:p>
            <a:pPr marL="109538" indent="0" rtl="1" eaLnBrk="1" hangingPunct="1">
              <a:lnSpc>
                <a:spcPct val="150000"/>
              </a:lnSpc>
            </a:pPr>
            <a:endParaRPr lang="ar-BH" sz="2800" b="1" dirty="0"/>
          </a:p>
          <a:p>
            <a:pPr>
              <a:defRPr/>
            </a:pP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rtl="1">
              <a:buFont typeface="Wingdings" panose="05000000000000000000" pitchFamily="2" charset="2"/>
              <a:buChar char="q"/>
            </a:pPr>
            <a:r>
              <a:rPr lang="ar-SA" sz="2800" b="1" dirty="0">
                <a:solidFill>
                  <a:srgbClr val="7030A0"/>
                </a:solidFill>
              </a:rPr>
              <a:t>وظائف النقود</a:t>
            </a:r>
            <a:r>
              <a:rPr lang="ar-SA" sz="2800" b="1" dirty="0" smtClean="0">
                <a:solidFill>
                  <a:srgbClr val="7030A0"/>
                </a:solidFill>
              </a:rPr>
              <a:t>.</a:t>
            </a:r>
          </a:p>
          <a:p>
            <a:pPr marL="457200" indent="-457200" rtl="1">
              <a:buFont typeface="Courier New" panose="02070309020205020404" pitchFamily="49" charset="0"/>
              <a:buChar char="o"/>
            </a:pPr>
            <a:r>
              <a:rPr lang="ar-SA" sz="2800" b="1" dirty="0"/>
              <a:t>وسيط </a:t>
            </a:r>
            <a:r>
              <a:rPr lang="ar-SA" sz="2800" b="1" dirty="0" smtClean="0"/>
              <a:t>للتبادل (تم </a:t>
            </a:r>
            <a:r>
              <a:rPr lang="ar-SA" sz="2800" b="1" dirty="0"/>
              <a:t>التغلب على مشكلة عدم توافق </a:t>
            </a:r>
            <a:r>
              <a:rPr lang="ar-SA" sz="2800" b="1" dirty="0" smtClean="0"/>
              <a:t>الرغبات).</a:t>
            </a:r>
          </a:p>
          <a:p>
            <a:pPr marL="457200" indent="-457200" rtl="1">
              <a:buFont typeface="Courier New" panose="02070309020205020404" pitchFamily="49" charset="0"/>
              <a:buChar char="o"/>
            </a:pPr>
            <a:r>
              <a:rPr lang="ar-SA" sz="2800" b="1" dirty="0" smtClean="0"/>
              <a:t>مخزن </a:t>
            </a:r>
            <a:r>
              <a:rPr lang="ar-SA" sz="2800" b="1" dirty="0"/>
              <a:t>للقيمة: لا بد أن تحتفظ النقود بقيمتها </a:t>
            </a:r>
            <a:r>
              <a:rPr lang="ar-SA" sz="2800" b="1" dirty="0" smtClean="0"/>
              <a:t>(التضخم </a:t>
            </a:r>
            <a:r>
              <a:rPr lang="ar-SA" sz="2800" b="1" dirty="0"/>
              <a:t>يتسبب في انخفاض </a:t>
            </a:r>
            <a:r>
              <a:rPr lang="ar-SA" sz="2800" b="1" dirty="0" smtClean="0"/>
              <a:t>القيمة والقوة الشرائية للنقود)</a:t>
            </a:r>
            <a:endParaRPr lang="ar-SA" sz="2800" b="1" dirty="0"/>
          </a:p>
          <a:p>
            <a:pPr marL="457200" indent="-457200" rtl="1">
              <a:buFont typeface="Courier New" panose="02070309020205020404" pitchFamily="49" charset="0"/>
              <a:buChar char="o"/>
            </a:pPr>
            <a:r>
              <a:rPr lang="ar-SA" sz="2800" b="1" dirty="0"/>
              <a:t>وحدة لقياس القيمة: </a:t>
            </a:r>
            <a:r>
              <a:rPr lang="ar-SA" sz="2800" b="1" dirty="0" smtClean="0"/>
              <a:t>قياس </a:t>
            </a:r>
            <a:r>
              <a:rPr lang="ar-SA" sz="2800" b="1" dirty="0"/>
              <a:t>قيمة السلع والخدمات بالنسبة للسلع والخدمات الأخرى. </a:t>
            </a:r>
            <a:endParaRPr lang="ar-SA" sz="2800" b="1" dirty="0" smtClean="0"/>
          </a:p>
          <a:p>
            <a:pPr marL="457200" indent="-457200" rtl="1">
              <a:buFont typeface="Courier New" panose="02070309020205020404" pitchFamily="49" charset="0"/>
              <a:buChar char="o"/>
            </a:pPr>
            <a:r>
              <a:rPr lang="ar-SA" sz="2800" b="1" dirty="0" smtClean="0"/>
              <a:t>معيار </a:t>
            </a:r>
            <a:r>
              <a:rPr lang="ar-SA" sz="2800" b="1" dirty="0"/>
              <a:t>للمدفوعات </a:t>
            </a:r>
            <a:r>
              <a:rPr lang="ar-SA" sz="2800" b="1" dirty="0" smtClean="0"/>
              <a:t>الآجلة</a:t>
            </a:r>
          </a:p>
          <a:p>
            <a:pPr rtl="1"/>
            <a:endParaRPr lang="en-US" sz="2800" b="1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pPr algn="ctr">
              <a:defRPr/>
            </a:pPr>
            <a:r>
              <a:rPr lang="ar-SA" sz="3200" b="1" dirty="0" smtClean="0">
                <a:solidFill>
                  <a:srgbClr val="FF0000"/>
                </a:solidFill>
              </a:rPr>
              <a:t>المحاضرة الأولى </a:t>
            </a:r>
            <a:br>
              <a:rPr lang="ar-SA" sz="3200" b="1" dirty="0" smtClean="0">
                <a:solidFill>
                  <a:srgbClr val="FF0000"/>
                </a:solidFill>
              </a:rPr>
            </a:br>
            <a:r>
              <a:rPr lang="ar-SA" sz="3200" b="1" dirty="0" smtClean="0">
                <a:solidFill>
                  <a:srgbClr val="FF0000"/>
                </a:solidFill>
              </a:rPr>
              <a:t>الفصل الأول: نشأة البنوك وتطورها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4996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rtl="1">
              <a:buFont typeface="Wingdings" panose="05000000000000000000" pitchFamily="2" charset="2"/>
              <a:buChar char="q"/>
            </a:pPr>
            <a:r>
              <a:rPr lang="ar-SA" dirty="0">
                <a:solidFill>
                  <a:srgbClr val="7030A0"/>
                </a:solidFill>
              </a:rPr>
              <a:t>تعريف النقود.</a:t>
            </a:r>
          </a:p>
          <a:p>
            <a:pPr marL="457200" indent="-457200" rtl="1">
              <a:buFont typeface="Wingdings" panose="05000000000000000000" pitchFamily="2" charset="2"/>
              <a:buChar char="q"/>
            </a:pPr>
            <a:r>
              <a:rPr lang="ar-SA" dirty="0" smtClean="0">
                <a:solidFill>
                  <a:srgbClr val="7030A0"/>
                </a:solidFill>
              </a:rPr>
              <a:t>خصائص النقود: </a:t>
            </a:r>
            <a:r>
              <a:rPr lang="ar-SA" dirty="0"/>
              <a:t>سهلة </a:t>
            </a:r>
            <a:r>
              <a:rPr lang="ar-SA" dirty="0" smtClean="0"/>
              <a:t>الحمل، غير </a:t>
            </a:r>
            <a:r>
              <a:rPr lang="ar-SA" dirty="0"/>
              <a:t>سريعة </a:t>
            </a:r>
            <a:r>
              <a:rPr lang="ar-SA" dirty="0" smtClean="0"/>
              <a:t>التلف، قابلة للتجزئة، ذات </a:t>
            </a:r>
            <a:r>
              <a:rPr lang="ar-SA" dirty="0"/>
              <a:t>مواصفات </a:t>
            </a:r>
            <a:r>
              <a:rPr lang="ar-SA" dirty="0" smtClean="0"/>
              <a:t>موحدة ، سهلة التمييز.</a:t>
            </a:r>
          </a:p>
          <a:p>
            <a:pPr marL="457200" indent="-457200" rtl="1">
              <a:buFont typeface="Wingdings" panose="05000000000000000000" pitchFamily="2" charset="2"/>
              <a:buChar char="q"/>
            </a:pPr>
            <a:r>
              <a:rPr lang="ar-SA" dirty="0" smtClean="0">
                <a:solidFill>
                  <a:srgbClr val="7030A0"/>
                </a:solidFill>
              </a:rPr>
              <a:t>أنواع النقود: </a:t>
            </a:r>
            <a:r>
              <a:rPr lang="ar-SA" dirty="0"/>
              <a:t>ا</a:t>
            </a:r>
            <a:r>
              <a:rPr lang="ar-SA" dirty="0" smtClean="0"/>
              <a:t>لنقود السلعية، النقود الرمزية، النقود الائتمانية </a:t>
            </a:r>
          </a:p>
          <a:p>
            <a:pPr marL="457200" indent="-457200" rtl="1">
              <a:buFont typeface="Wingdings" panose="05000000000000000000" pitchFamily="2" charset="2"/>
              <a:buChar char="q"/>
            </a:pPr>
            <a:endParaRPr lang="ar-SA" dirty="0" smtClean="0"/>
          </a:p>
          <a:p>
            <a:pPr marL="457200" indent="-457200" rtl="1">
              <a:buFont typeface="Wingdings" panose="05000000000000000000" pitchFamily="2" charset="2"/>
              <a:buChar char="q"/>
            </a:pPr>
            <a:endParaRPr lang="ar-SA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pPr algn="ctr">
              <a:defRPr/>
            </a:pPr>
            <a:r>
              <a:rPr lang="ar-SA" sz="3200" b="1" dirty="0" smtClean="0">
                <a:solidFill>
                  <a:srgbClr val="FF0000"/>
                </a:solidFill>
              </a:rPr>
              <a:t>المحاضرة الأولى </a:t>
            </a:r>
            <a:br>
              <a:rPr lang="ar-SA" sz="3200" b="1" dirty="0" smtClean="0">
                <a:solidFill>
                  <a:srgbClr val="FF0000"/>
                </a:solidFill>
              </a:rPr>
            </a:br>
            <a:r>
              <a:rPr lang="ar-SA" sz="3200" b="1" dirty="0" smtClean="0">
                <a:solidFill>
                  <a:srgbClr val="FF0000"/>
                </a:solidFill>
              </a:rPr>
              <a:t>الفصل الأول: نشأة البنوك وتطورها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116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04800" y="1371600"/>
            <a:ext cx="9372600" cy="4525963"/>
          </a:xfrm>
        </p:spPr>
        <p:txBody>
          <a:bodyPr/>
          <a:lstStyle/>
          <a:p>
            <a:pPr marL="457200" indent="-457200" rtl="1">
              <a:buFont typeface="Wingdings" panose="05000000000000000000" pitchFamily="2" charset="2"/>
              <a:buChar char="q"/>
            </a:pPr>
            <a:r>
              <a:rPr lang="ar-SA" sz="2800" b="1" dirty="0" smtClean="0">
                <a:solidFill>
                  <a:srgbClr val="7030A0"/>
                </a:solidFill>
              </a:rPr>
              <a:t>النظام السلعي.</a:t>
            </a:r>
          </a:p>
          <a:p>
            <a:pPr marL="457200" indent="-457200" rtl="1">
              <a:buFont typeface="Courier New" panose="02070309020205020404" pitchFamily="49" charset="0"/>
              <a:buChar char="o"/>
            </a:pPr>
            <a:r>
              <a:rPr lang="ar-SA" sz="2800" b="1" dirty="0"/>
              <a:t>قاعدة الذهب: تحدد قيمة العملة الوطنية ويتم ضمانها على أساس وزن ثابت من الذهب</a:t>
            </a:r>
            <a:endParaRPr lang="ar-SA" sz="2800" b="1" dirty="0" smtClean="0"/>
          </a:p>
          <a:p>
            <a:pPr marL="457200" indent="-457200" rtl="1">
              <a:buFont typeface="Courier New" panose="02070309020205020404" pitchFamily="49" charset="0"/>
              <a:buChar char="o"/>
            </a:pPr>
            <a:r>
              <a:rPr lang="ar-SA" sz="2800" b="1" dirty="0"/>
              <a:t>قاعدة المعدنين: تحدد قيمة العملة الوطنية ويتم ضمانها على أساس وزن ثابت من </a:t>
            </a:r>
            <a:r>
              <a:rPr lang="ar-SA" sz="2800" b="1" dirty="0" smtClean="0"/>
              <a:t>الذهب و الفضة </a:t>
            </a:r>
            <a:endParaRPr lang="ar-SA" sz="2800" b="1" dirty="0"/>
          </a:p>
          <a:p>
            <a:pPr marL="457200" indent="-457200" rtl="1">
              <a:buFont typeface="Wingdings" panose="05000000000000000000" pitchFamily="2" charset="2"/>
              <a:buChar char="q"/>
            </a:pPr>
            <a:r>
              <a:rPr lang="ar-SA" sz="2800" b="1" dirty="0" smtClean="0">
                <a:solidFill>
                  <a:srgbClr val="7030A0"/>
                </a:solidFill>
              </a:rPr>
              <a:t>النظام </a:t>
            </a:r>
            <a:r>
              <a:rPr lang="ar-SA" sz="2800" b="1" dirty="0">
                <a:solidFill>
                  <a:srgbClr val="7030A0"/>
                </a:solidFill>
              </a:rPr>
              <a:t>النقدي القانوني (الورقي</a:t>
            </a:r>
            <a:r>
              <a:rPr lang="ar-SA" sz="2800" b="1" dirty="0" smtClean="0">
                <a:solidFill>
                  <a:srgbClr val="7030A0"/>
                </a:solidFill>
              </a:rPr>
              <a:t>): </a:t>
            </a:r>
            <a:r>
              <a:rPr lang="ar-SA" sz="2800" b="1" dirty="0"/>
              <a:t>تستمد النقود قوتها من القانون الذي يلزم جميع الأفراد التعامل </a:t>
            </a:r>
            <a:r>
              <a:rPr lang="ar-SA" sz="2800" b="1" dirty="0" smtClean="0"/>
              <a:t>بها</a:t>
            </a:r>
            <a:r>
              <a:rPr lang="ar-SA" sz="2800" b="1" dirty="0"/>
              <a:t>.</a:t>
            </a:r>
          </a:p>
          <a:p>
            <a:pPr marL="457200" indent="-457200" rtl="1">
              <a:buFont typeface="Wingdings" panose="05000000000000000000" pitchFamily="2" charset="2"/>
              <a:buChar char="q"/>
            </a:pPr>
            <a:r>
              <a:rPr lang="ar-SA" sz="2800" b="1" dirty="0" smtClean="0">
                <a:solidFill>
                  <a:srgbClr val="7030A0"/>
                </a:solidFill>
              </a:rPr>
              <a:t>قاعدة </a:t>
            </a:r>
            <a:r>
              <a:rPr lang="ar-SA" sz="2800" b="1" dirty="0">
                <a:solidFill>
                  <a:srgbClr val="7030A0"/>
                </a:solidFill>
              </a:rPr>
              <a:t>الذهب والنظام </a:t>
            </a:r>
            <a:r>
              <a:rPr lang="ar-SA" sz="2800" b="1" dirty="0" smtClean="0">
                <a:solidFill>
                  <a:srgbClr val="7030A0"/>
                </a:solidFill>
              </a:rPr>
              <a:t>النقدي: </a:t>
            </a:r>
            <a:r>
              <a:rPr lang="ar-SA" sz="2800" b="1" dirty="0" smtClean="0"/>
              <a:t>النظام </a:t>
            </a:r>
            <a:r>
              <a:rPr lang="ar-SA" sz="2800" b="1" dirty="0"/>
              <a:t>النقدي </a:t>
            </a:r>
            <a:r>
              <a:rPr lang="ar-SA" sz="2800" b="1" dirty="0" smtClean="0"/>
              <a:t>أفضل </a:t>
            </a:r>
            <a:r>
              <a:rPr lang="ar-SA" sz="2800" b="1" dirty="0"/>
              <a:t>من قاعدة الذهب ل</a:t>
            </a:r>
            <a:r>
              <a:rPr lang="ar-SA" sz="2800" b="1" dirty="0" smtClean="0"/>
              <a:t>أنه </a:t>
            </a:r>
            <a:r>
              <a:rPr lang="ar-SA" sz="2800" b="1" dirty="0"/>
              <a:t>يوفر للسلطة النقدية مرونة أكبر في إدارة عرض </a:t>
            </a:r>
            <a:r>
              <a:rPr lang="ar-SA" sz="2800" b="1" dirty="0" smtClean="0"/>
              <a:t>النقد، إلا </a:t>
            </a:r>
            <a:r>
              <a:rPr lang="ar-SA" sz="2800" b="1" dirty="0"/>
              <a:t>أن عدم الاستقرار في أسعار الصرف قد </a:t>
            </a:r>
            <a:r>
              <a:rPr lang="ar-SA" sz="2800" b="1" dirty="0" smtClean="0"/>
              <a:t>دعت للمطالبة </a:t>
            </a:r>
            <a:r>
              <a:rPr lang="ar-SA" sz="2800" b="1" dirty="0"/>
              <a:t>بإصلاح النظام النقدي </a:t>
            </a:r>
            <a:r>
              <a:rPr lang="ar-SA" sz="2800" b="1" dirty="0" smtClean="0"/>
              <a:t>العالمي.</a:t>
            </a:r>
            <a:endParaRPr lang="ar-SA" sz="2800" b="1" dirty="0"/>
          </a:p>
          <a:p>
            <a:pPr marL="457200" indent="-457200" rtl="1">
              <a:buFont typeface="Wingdings" panose="05000000000000000000" pitchFamily="2" charset="2"/>
              <a:buChar char="q"/>
            </a:pPr>
            <a:endParaRPr lang="ar-SA" dirty="0"/>
          </a:p>
          <a:p>
            <a:pPr marL="457200" indent="-457200" rtl="1">
              <a:buFont typeface="Wingdings" panose="05000000000000000000" pitchFamily="2" charset="2"/>
              <a:buChar char="q"/>
            </a:pPr>
            <a:endParaRPr lang="ar-SA" dirty="0" smtClean="0"/>
          </a:p>
          <a:p>
            <a:pPr marL="457200" indent="-457200" rtl="1">
              <a:buFont typeface="Wingdings" panose="05000000000000000000" pitchFamily="2" charset="2"/>
              <a:buChar char="q"/>
            </a:pPr>
            <a:endParaRPr lang="ar-SA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8915400" cy="1143000"/>
          </a:xfrm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pPr algn="ctr">
              <a:defRPr/>
            </a:pPr>
            <a:r>
              <a:rPr lang="ar-SA" sz="3200" b="1" dirty="0" smtClean="0">
                <a:solidFill>
                  <a:srgbClr val="FF0000"/>
                </a:solidFill>
              </a:rPr>
              <a:t>المحاضرة الثانية </a:t>
            </a:r>
            <a:br>
              <a:rPr lang="ar-SA" sz="3200" b="1" dirty="0" smtClean="0">
                <a:solidFill>
                  <a:srgbClr val="FF0000"/>
                </a:solidFill>
              </a:rPr>
            </a:br>
            <a:r>
              <a:rPr lang="ar-SA" sz="3200" b="1" dirty="0" smtClean="0">
                <a:solidFill>
                  <a:srgbClr val="FF0000"/>
                </a:solidFill>
              </a:rPr>
              <a:t>الفصل الثاني: النظم النقدية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0650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04800" y="1371600"/>
            <a:ext cx="9372600" cy="4525963"/>
          </a:xfrm>
        </p:spPr>
        <p:txBody>
          <a:bodyPr/>
          <a:lstStyle/>
          <a:p>
            <a:pPr marL="457200" indent="-457200" rtl="1">
              <a:buFont typeface="Wingdings" panose="05000000000000000000" pitchFamily="2" charset="2"/>
              <a:buChar char="q"/>
            </a:pPr>
            <a:r>
              <a:rPr lang="ar-SA" sz="2800" b="1" dirty="0">
                <a:solidFill>
                  <a:srgbClr val="7030A0"/>
                </a:solidFill>
              </a:rPr>
              <a:t>ن</a:t>
            </a:r>
            <a:r>
              <a:rPr lang="ar-SA" sz="2800" b="1" dirty="0" smtClean="0">
                <a:solidFill>
                  <a:srgbClr val="7030A0"/>
                </a:solidFill>
              </a:rPr>
              <a:t>شأة </a:t>
            </a:r>
            <a:r>
              <a:rPr lang="ar-SA" sz="2800" b="1" dirty="0">
                <a:solidFill>
                  <a:srgbClr val="7030A0"/>
                </a:solidFill>
              </a:rPr>
              <a:t>البنوك </a:t>
            </a:r>
            <a:r>
              <a:rPr lang="ar-SA" sz="2800" b="1" dirty="0" err="1">
                <a:solidFill>
                  <a:srgbClr val="7030A0"/>
                </a:solidFill>
              </a:rPr>
              <a:t>البنوك</a:t>
            </a:r>
            <a:r>
              <a:rPr lang="ar-SA" sz="2800" b="1" dirty="0">
                <a:solidFill>
                  <a:srgbClr val="7030A0"/>
                </a:solidFill>
              </a:rPr>
              <a:t> </a:t>
            </a:r>
            <a:r>
              <a:rPr lang="ar-SA" sz="2800" b="1" dirty="0" smtClean="0">
                <a:solidFill>
                  <a:srgbClr val="7030A0"/>
                </a:solidFill>
              </a:rPr>
              <a:t>التجارية.</a:t>
            </a:r>
          </a:p>
          <a:p>
            <a:pPr marL="457200" indent="-457200" rtl="1">
              <a:buFont typeface="Wingdings" panose="05000000000000000000" pitchFamily="2" charset="2"/>
              <a:buChar char="q"/>
            </a:pPr>
            <a:r>
              <a:rPr lang="ar-SA" sz="2800" b="1" dirty="0" smtClean="0">
                <a:solidFill>
                  <a:srgbClr val="7030A0"/>
                </a:solidFill>
              </a:rPr>
              <a:t>تعريف </a:t>
            </a:r>
            <a:r>
              <a:rPr lang="ar-SA" sz="2800" b="1" dirty="0">
                <a:solidFill>
                  <a:srgbClr val="7030A0"/>
                </a:solidFill>
              </a:rPr>
              <a:t>البنوك التجارية: </a:t>
            </a:r>
            <a:r>
              <a:rPr lang="ar-SA" sz="2800" b="1" dirty="0"/>
              <a:t>مؤسسات مالية وسيطة تسعى إلى تحقيق الربح من خلال قيامها بقبول ودائع الأفراد والمؤسسات واستثمار هذه الودائع خاصة في تقديم القروض والتسهيلات الائتمانية</a:t>
            </a:r>
            <a:r>
              <a:rPr lang="ar-SA" sz="2800" b="1" dirty="0" smtClean="0"/>
              <a:t>.</a:t>
            </a:r>
          </a:p>
          <a:p>
            <a:pPr marL="457200" indent="-457200" rtl="1">
              <a:buFont typeface="Wingdings" panose="05000000000000000000" pitchFamily="2" charset="2"/>
              <a:buChar char="q"/>
            </a:pPr>
            <a:r>
              <a:rPr lang="ar-SA" sz="2800" b="1" dirty="0" smtClean="0">
                <a:solidFill>
                  <a:srgbClr val="7030A0"/>
                </a:solidFill>
              </a:rPr>
              <a:t>وظائف </a:t>
            </a:r>
            <a:r>
              <a:rPr lang="ar-SA" sz="2800" b="1" dirty="0">
                <a:solidFill>
                  <a:srgbClr val="7030A0"/>
                </a:solidFill>
              </a:rPr>
              <a:t>البنوك </a:t>
            </a:r>
            <a:r>
              <a:rPr lang="ar-SA" sz="2800" b="1" dirty="0" smtClean="0">
                <a:solidFill>
                  <a:srgbClr val="7030A0"/>
                </a:solidFill>
              </a:rPr>
              <a:t>التجارية:  </a:t>
            </a:r>
            <a:r>
              <a:rPr lang="ar-SA" sz="2800" b="1" dirty="0" smtClean="0"/>
              <a:t>من أهم الوظائف: قبول الودائع، تقديم القروض، خصم الأوراق التجارية، إصدار خطابات الضمان وخطابات الاعتماد.</a:t>
            </a:r>
          </a:p>
          <a:p>
            <a:pPr marL="457200" indent="-457200" rtl="1">
              <a:buFont typeface="Wingdings" panose="05000000000000000000" pitchFamily="2" charset="2"/>
              <a:buChar char="q"/>
            </a:pPr>
            <a:r>
              <a:rPr lang="ar-SA" sz="2800" b="1" dirty="0" smtClean="0">
                <a:solidFill>
                  <a:srgbClr val="7030A0"/>
                </a:solidFill>
              </a:rPr>
              <a:t>عملية </a:t>
            </a:r>
            <a:r>
              <a:rPr lang="ar-SA" sz="2800" b="1" dirty="0">
                <a:solidFill>
                  <a:srgbClr val="7030A0"/>
                </a:solidFill>
              </a:rPr>
              <a:t>خلق </a:t>
            </a:r>
            <a:r>
              <a:rPr lang="ar-SA" sz="2800" b="1" dirty="0" smtClean="0">
                <a:solidFill>
                  <a:srgbClr val="7030A0"/>
                </a:solidFill>
              </a:rPr>
              <a:t>النقود.</a:t>
            </a:r>
            <a:endParaRPr lang="ar-SA" sz="2800" b="1" dirty="0">
              <a:solidFill>
                <a:srgbClr val="7030A0"/>
              </a:solidFill>
            </a:endParaRPr>
          </a:p>
          <a:p>
            <a:pPr marL="457200" indent="-457200" rtl="1">
              <a:buFont typeface="Courier New" panose="02070309020205020404" pitchFamily="49" charset="0"/>
              <a:buChar char="o"/>
            </a:pPr>
            <a:r>
              <a:rPr lang="ar-SA" sz="2800" b="1" dirty="0"/>
              <a:t>   البنوك وعرض النقود</a:t>
            </a:r>
          </a:p>
          <a:p>
            <a:pPr marL="457200" indent="-457200" rtl="1">
              <a:buFont typeface="Courier New" panose="02070309020205020404" pitchFamily="49" charset="0"/>
              <a:buChar char="o"/>
            </a:pPr>
            <a:r>
              <a:rPr lang="ar-SA" sz="2800" b="1" dirty="0"/>
              <a:t>   عملية خلق النقود</a:t>
            </a:r>
          </a:p>
          <a:p>
            <a:pPr marL="457200" indent="-457200" rtl="1">
              <a:buFont typeface="Courier New" panose="02070309020205020404" pitchFamily="49" charset="0"/>
              <a:buChar char="o"/>
            </a:pPr>
            <a:r>
              <a:rPr lang="ar-SA" sz="2800" b="1" dirty="0"/>
              <a:t>   البنوك والاستقرار الاقتصادي</a:t>
            </a:r>
          </a:p>
          <a:p>
            <a:pPr marL="457200" indent="-457200" rtl="1">
              <a:buFont typeface="Wingdings" panose="05000000000000000000" pitchFamily="2" charset="2"/>
              <a:buChar char="q"/>
            </a:pPr>
            <a:endParaRPr lang="ar-SA" dirty="0"/>
          </a:p>
          <a:p>
            <a:pPr marL="457200" indent="-457200" rtl="1">
              <a:buFont typeface="Wingdings" panose="05000000000000000000" pitchFamily="2" charset="2"/>
              <a:buChar char="q"/>
            </a:pPr>
            <a:endParaRPr lang="ar-SA" dirty="0" smtClean="0"/>
          </a:p>
          <a:p>
            <a:pPr marL="457200" indent="-457200" rtl="1">
              <a:buFont typeface="Wingdings" panose="05000000000000000000" pitchFamily="2" charset="2"/>
              <a:buChar char="q"/>
            </a:pPr>
            <a:endParaRPr lang="ar-SA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8915400" cy="1143000"/>
          </a:xfrm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pPr algn="ctr">
              <a:defRPr/>
            </a:pPr>
            <a:r>
              <a:rPr lang="ar-SA" sz="3200" b="1" dirty="0" smtClean="0">
                <a:solidFill>
                  <a:srgbClr val="FF0000"/>
                </a:solidFill>
              </a:rPr>
              <a:t>المحاضرة الثالثة </a:t>
            </a:r>
            <a:br>
              <a:rPr lang="ar-SA" sz="3200" b="1" dirty="0" smtClean="0">
                <a:solidFill>
                  <a:srgbClr val="FF0000"/>
                </a:solidFill>
              </a:rPr>
            </a:br>
            <a:r>
              <a:rPr lang="ar-SA" sz="3200" b="1" dirty="0" smtClean="0">
                <a:solidFill>
                  <a:srgbClr val="FF0000"/>
                </a:solidFill>
              </a:rPr>
              <a:t>الفصل الثامن: البنوك التجارية التقليدية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9038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04800" y="1371600"/>
            <a:ext cx="9372600" cy="4525963"/>
          </a:xfrm>
        </p:spPr>
        <p:txBody>
          <a:bodyPr/>
          <a:lstStyle/>
          <a:p>
            <a:pPr marL="457200" indent="-457200" rtl="1">
              <a:buFont typeface="Wingdings" panose="05000000000000000000" pitchFamily="2" charset="2"/>
              <a:buChar char="q"/>
            </a:pPr>
            <a:r>
              <a:rPr lang="ar-SA" sz="2800" b="1" dirty="0" smtClean="0">
                <a:solidFill>
                  <a:srgbClr val="7030A0"/>
                </a:solidFill>
              </a:rPr>
              <a:t>عملية </a:t>
            </a:r>
            <a:r>
              <a:rPr lang="ar-SA" sz="2800" b="1" dirty="0">
                <a:solidFill>
                  <a:srgbClr val="7030A0"/>
                </a:solidFill>
              </a:rPr>
              <a:t>خلق </a:t>
            </a:r>
            <a:r>
              <a:rPr lang="ar-SA" sz="2800" b="1" dirty="0" smtClean="0">
                <a:solidFill>
                  <a:srgbClr val="7030A0"/>
                </a:solidFill>
              </a:rPr>
              <a:t>النقود.</a:t>
            </a:r>
          </a:p>
          <a:p>
            <a:pPr marL="457200" indent="-457200" rtl="1">
              <a:buFont typeface="Courier New" panose="02070309020205020404" pitchFamily="49" charset="0"/>
              <a:buChar char="o"/>
            </a:pPr>
            <a:r>
              <a:rPr lang="ar-SA" sz="2800" b="1" dirty="0" smtClean="0"/>
              <a:t>يقصد </a:t>
            </a:r>
            <a:r>
              <a:rPr lang="ar-SA" sz="2800" b="1" dirty="0"/>
              <a:t>بعرض النقود كمية النقود المتاحة للاستخدام في الاقتصاد في وقت معين. </a:t>
            </a:r>
            <a:r>
              <a:rPr lang="ar-SA" sz="2800" b="1" dirty="0" smtClean="0"/>
              <a:t>وتؤثر </a:t>
            </a:r>
            <a:r>
              <a:rPr lang="ar-SA" sz="2800" b="1" dirty="0"/>
              <a:t>البنوك </a:t>
            </a:r>
            <a:r>
              <a:rPr lang="ar-SA" sz="2800" b="1" dirty="0" smtClean="0"/>
              <a:t>على </a:t>
            </a:r>
            <a:r>
              <a:rPr lang="ar-SA" sz="2800" b="1" dirty="0"/>
              <a:t>عرض النقود من خلال خلق النقود أو الودائع المصرفية الناتجة عن تقديمها للقروض باستخدام ما بحوزتها من احتياطيات نقدية </a:t>
            </a:r>
            <a:r>
              <a:rPr lang="ar-SA" sz="2800" b="1" dirty="0" smtClean="0"/>
              <a:t>فائضة.</a:t>
            </a:r>
          </a:p>
          <a:p>
            <a:pPr marL="457200" indent="-457200" rtl="1">
              <a:buFont typeface="Courier New" panose="02070309020205020404" pitchFamily="49" charset="0"/>
              <a:buChar char="o"/>
            </a:pPr>
            <a:r>
              <a:rPr lang="en-US" sz="2800" b="1" dirty="0" smtClean="0"/>
              <a:t>M1 ; M2 ; M3</a:t>
            </a:r>
            <a:endParaRPr lang="ar-SA" sz="2800" b="1" dirty="0"/>
          </a:p>
          <a:p>
            <a:pPr marL="457200" indent="-457200" rtl="1">
              <a:buFont typeface="Wingdings" panose="05000000000000000000" pitchFamily="2" charset="2"/>
              <a:buChar char="q"/>
            </a:pPr>
            <a:r>
              <a:rPr lang="ar-SA" sz="2800" b="1" dirty="0" smtClean="0"/>
              <a:t> </a:t>
            </a:r>
            <a:r>
              <a:rPr lang="ar-SA" sz="2800" b="1" dirty="0"/>
              <a:t>البنوك والاستقرار الاقتصادي: </a:t>
            </a:r>
            <a:r>
              <a:rPr lang="ar-SA" sz="2800" b="1" dirty="0" smtClean="0"/>
              <a:t>في </a:t>
            </a:r>
            <a:r>
              <a:rPr lang="ar-SA" sz="2800" b="1" dirty="0"/>
              <a:t>فترات الانتعاش الاقتصادي تتوسع البنوك التجارية في منح القروض والتسهيلات الائتمانية، </a:t>
            </a:r>
            <a:r>
              <a:rPr lang="ar-SA" sz="2800" b="1" dirty="0" smtClean="0"/>
              <a:t>إلا </a:t>
            </a:r>
            <a:r>
              <a:rPr lang="ar-SA" sz="2800" b="1" dirty="0"/>
              <a:t>أن قد يعرضها إلى بعض المخاطر </a:t>
            </a:r>
            <a:r>
              <a:rPr lang="ar-SA" sz="2800" b="1" dirty="0" smtClean="0"/>
              <a:t>! وتقوم بالعكس في حالة الركود الاقتصادي.</a:t>
            </a:r>
            <a:endParaRPr lang="ar-SA" sz="2800" b="1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8915400" cy="1143000"/>
          </a:xfrm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pPr algn="ctr">
              <a:defRPr/>
            </a:pPr>
            <a:r>
              <a:rPr lang="ar-SA" sz="3200" b="1" dirty="0" smtClean="0">
                <a:solidFill>
                  <a:srgbClr val="FF0000"/>
                </a:solidFill>
              </a:rPr>
              <a:t>المحاضرة الثالثة </a:t>
            </a:r>
            <a:br>
              <a:rPr lang="ar-SA" sz="3200" b="1" dirty="0" smtClean="0">
                <a:solidFill>
                  <a:srgbClr val="FF0000"/>
                </a:solidFill>
              </a:rPr>
            </a:br>
            <a:r>
              <a:rPr lang="ar-SA" sz="3200" b="1" dirty="0" smtClean="0">
                <a:solidFill>
                  <a:srgbClr val="FF0000"/>
                </a:solidFill>
              </a:rPr>
              <a:t>الفصل الثامن: البنوك التجارية التقليدية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7762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81000" y="1524000"/>
            <a:ext cx="9372600" cy="4525963"/>
          </a:xfrm>
        </p:spPr>
        <p:txBody>
          <a:bodyPr/>
          <a:lstStyle/>
          <a:p>
            <a:pPr marL="0" indent="0" rtl="1"/>
            <a:endParaRPr lang="ar-SA" sz="2800" b="1" dirty="0">
              <a:solidFill>
                <a:srgbClr val="7030A0"/>
              </a:solidFill>
            </a:endParaRPr>
          </a:p>
          <a:p>
            <a:pPr marL="457200" indent="-457200" rtl="1">
              <a:buFont typeface="Wingdings" panose="05000000000000000000" pitchFamily="2" charset="2"/>
              <a:buChar char="q"/>
            </a:pPr>
            <a:r>
              <a:rPr lang="ar-SA" sz="2800" b="1" dirty="0" smtClean="0">
                <a:solidFill>
                  <a:srgbClr val="7030A0"/>
                </a:solidFill>
              </a:rPr>
              <a:t>مكونات </a:t>
            </a:r>
            <a:r>
              <a:rPr lang="ar-SA" sz="2800" b="1" dirty="0">
                <a:solidFill>
                  <a:srgbClr val="7030A0"/>
                </a:solidFill>
              </a:rPr>
              <a:t>ميزانية البنك </a:t>
            </a:r>
            <a:r>
              <a:rPr lang="ar-SA" sz="2800" b="1" dirty="0" smtClean="0">
                <a:solidFill>
                  <a:srgbClr val="7030A0"/>
                </a:solidFill>
              </a:rPr>
              <a:t>التجاري: </a:t>
            </a:r>
            <a:r>
              <a:rPr lang="ar-SA" sz="2800" b="1" dirty="0" smtClean="0"/>
              <a:t>الأصول = الخصوم + رأس المال</a:t>
            </a:r>
          </a:p>
          <a:p>
            <a:pPr marL="0" indent="0" rtl="1"/>
            <a:r>
              <a:rPr lang="ar-SA" sz="2800" b="1" dirty="0"/>
              <a:t> </a:t>
            </a:r>
            <a:r>
              <a:rPr lang="ar-SA" sz="2800" b="1" dirty="0" smtClean="0"/>
              <a:t>                                        الموجودات = المطلوبات + حقوق الملكية</a:t>
            </a:r>
            <a:endParaRPr lang="ar-SA" sz="2800" b="1" dirty="0"/>
          </a:p>
          <a:p>
            <a:pPr marL="457200" indent="-457200" rtl="1">
              <a:buFont typeface="Wingdings" panose="05000000000000000000" pitchFamily="2" charset="2"/>
              <a:buChar char="q"/>
            </a:pPr>
            <a:r>
              <a:rPr lang="ar-SA" sz="2800" b="1" dirty="0" smtClean="0">
                <a:solidFill>
                  <a:srgbClr val="7030A0"/>
                </a:solidFill>
              </a:rPr>
              <a:t> </a:t>
            </a:r>
            <a:r>
              <a:rPr lang="ar-SA" sz="2800" b="1" dirty="0">
                <a:solidFill>
                  <a:srgbClr val="7030A0"/>
                </a:solidFill>
              </a:rPr>
              <a:t>تحليل موجودات </a:t>
            </a:r>
            <a:r>
              <a:rPr lang="ar-SA" sz="2800" b="1" dirty="0" smtClean="0">
                <a:solidFill>
                  <a:srgbClr val="7030A0"/>
                </a:solidFill>
              </a:rPr>
              <a:t>البنك: </a:t>
            </a:r>
            <a:r>
              <a:rPr lang="ar-SA" sz="2800" b="1" dirty="0" smtClean="0"/>
              <a:t>موجودات سائلة، و عالية السيولة، وأقل سيولة.</a:t>
            </a:r>
            <a:endParaRPr lang="ar-SA" sz="2800" b="1" dirty="0"/>
          </a:p>
          <a:p>
            <a:pPr marL="457200" indent="-457200" rtl="1">
              <a:buFont typeface="Wingdings" panose="05000000000000000000" pitchFamily="2" charset="2"/>
              <a:buChar char="q"/>
            </a:pPr>
            <a:r>
              <a:rPr lang="ar-SA" sz="2800" b="1" dirty="0" smtClean="0">
                <a:solidFill>
                  <a:srgbClr val="7030A0"/>
                </a:solidFill>
              </a:rPr>
              <a:t>تحليل </a:t>
            </a:r>
            <a:r>
              <a:rPr lang="ar-SA" sz="2800" b="1" dirty="0">
                <a:solidFill>
                  <a:srgbClr val="7030A0"/>
                </a:solidFill>
              </a:rPr>
              <a:t>مطلوبات </a:t>
            </a:r>
            <a:r>
              <a:rPr lang="ar-SA" sz="2800" b="1" dirty="0" smtClean="0">
                <a:solidFill>
                  <a:srgbClr val="7030A0"/>
                </a:solidFill>
              </a:rPr>
              <a:t>البنك: </a:t>
            </a:r>
            <a:r>
              <a:rPr lang="ar-SA" sz="2800" b="1" dirty="0" smtClean="0"/>
              <a:t>موارد ذاتية وموارد غير ذاتية.</a:t>
            </a:r>
            <a:endParaRPr lang="ar-SA" sz="2800" b="1" dirty="0"/>
          </a:p>
          <a:p>
            <a:pPr marL="457200" indent="-457200" rtl="1">
              <a:buFont typeface="Wingdings" panose="05000000000000000000" pitchFamily="2" charset="2"/>
              <a:buChar char="q"/>
            </a:pPr>
            <a:r>
              <a:rPr lang="ar-SA" sz="2800" b="1" dirty="0">
                <a:solidFill>
                  <a:srgbClr val="7030A0"/>
                </a:solidFill>
              </a:rPr>
              <a:t>رابعا: إدارة سلامة المركز المالي للبنك: </a:t>
            </a:r>
            <a:r>
              <a:rPr lang="ar-SA" sz="2800" b="1" dirty="0"/>
              <a:t>الهدف الرئيسي لإدارة البنك الناجحة يكمن في </a:t>
            </a:r>
            <a:r>
              <a:rPr lang="ar-SA" sz="2800" b="1" dirty="0" smtClean="0"/>
              <a:t>تعظيم الأرباح والمحافظة </a:t>
            </a:r>
            <a:r>
              <a:rPr lang="ar-SA" sz="2800" b="1" dirty="0"/>
              <a:t>على سلامة المركز </a:t>
            </a:r>
            <a:r>
              <a:rPr lang="ar-SA" sz="2800" b="1" dirty="0" smtClean="0"/>
              <a:t>المالي. وذلك </a:t>
            </a:r>
            <a:r>
              <a:rPr lang="ar-SA" sz="2800" b="1" dirty="0"/>
              <a:t>من </a:t>
            </a:r>
            <a:r>
              <a:rPr lang="ar-SA" sz="2800" b="1" dirty="0" smtClean="0"/>
              <a:t>خلال إدارة السيولة، إدارة </a:t>
            </a:r>
            <a:r>
              <a:rPr lang="ar-SA" sz="2800" b="1" dirty="0"/>
              <a:t>رأس </a:t>
            </a:r>
            <a:r>
              <a:rPr lang="ar-SA" sz="2800" b="1" dirty="0" smtClean="0"/>
              <a:t>المال، إدارة الموجودات، إدارة المطلوبات، وإدارة </a:t>
            </a:r>
            <a:r>
              <a:rPr lang="ar-SA" sz="2800" b="1" dirty="0"/>
              <a:t>المخاطر</a:t>
            </a:r>
          </a:p>
          <a:p>
            <a:pPr marL="457200" indent="-457200" rtl="1">
              <a:buFont typeface="Wingdings" panose="05000000000000000000" pitchFamily="2" charset="2"/>
              <a:buChar char="q"/>
            </a:pPr>
            <a:endParaRPr lang="ar-SA" sz="2800" b="1" dirty="0">
              <a:solidFill>
                <a:srgbClr val="7030A0"/>
              </a:solidFill>
            </a:endParaRPr>
          </a:p>
          <a:p>
            <a:pPr marL="0" indent="0" rtl="1"/>
            <a:endParaRPr lang="ar-SA" sz="2800" b="1" dirty="0">
              <a:solidFill>
                <a:srgbClr val="7030A0"/>
              </a:solidFill>
            </a:endParaRPr>
          </a:p>
          <a:p>
            <a:pPr marL="457200" indent="-457200" rtl="1">
              <a:buFont typeface="Wingdings" panose="05000000000000000000" pitchFamily="2" charset="2"/>
              <a:buChar char="q"/>
            </a:pPr>
            <a:endParaRPr lang="ar-SA" sz="2800" b="1" dirty="0">
              <a:solidFill>
                <a:srgbClr val="7030A0"/>
              </a:solidFill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8915400" cy="1143000"/>
          </a:xfrm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pPr algn="ctr">
              <a:defRPr/>
            </a:pPr>
            <a:r>
              <a:rPr lang="ar-SA" sz="3200" b="1" dirty="0" smtClean="0">
                <a:solidFill>
                  <a:srgbClr val="FF0000"/>
                </a:solidFill>
              </a:rPr>
              <a:t>المحاضرة الرابعة </a:t>
            </a:r>
            <a:br>
              <a:rPr lang="ar-SA" sz="3200" b="1" dirty="0" smtClean="0">
                <a:solidFill>
                  <a:srgbClr val="FF0000"/>
                </a:solidFill>
              </a:rPr>
            </a:br>
            <a:r>
              <a:rPr lang="ar-SA" sz="3200" b="1" dirty="0" smtClean="0">
                <a:solidFill>
                  <a:srgbClr val="FF0000"/>
                </a:solidFill>
              </a:rPr>
              <a:t>الفصل التاسع: إدارة ربحية و سيولة البنوك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3389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81000" y="1524000"/>
            <a:ext cx="9372600" cy="4525963"/>
          </a:xfrm>
        </p:spPr>
        <p:txBody>
          <a:bodyPr/>
          <a:lstStyle/>
          <a:p>
            <a:pPr marL="0" indent="0" rtl="1"/>
            <a:endParaRPr lang="ar-SA" sz="2800" b="1" dirty="0">
              <a:solidFill>
                <a:srgbClr val="7030A0"/>
              </a:solidFill>
            </a:endParaRPr>
          </a:p>
          <a:p>
            <a:pPr marL="457200" indent="-457200" rtl="1">
              <a:buFont typeface="Wingdings" panose="05000000000000000000" pitchFamily="2" charset="2"/>
              <a:buChar char="q"/>
            </a:pPr>
            <a:r>
              <a:rPr lang="ar-SA" sz="2800" b="1" dirty="0" smtClean="0">
                <a:solidFill>
                  <a:srgbClr val="7030A0"/>
                </a:solidFill>
              </a:rPr>
              <a:t>موارد البنوك الإسلامية:</a:t>
            </a:r>
            <a:r>
              <a:rPr lang="ar-SA" sz="2800" b="1" dirty="0" smtClean="0"/>
              <a:t> </a:t>
            </a:r>
          </a:p>
          <a:p>
            <a:pPr marL="457200" indent="-457200" rtl="1">
              <a:buFont typeface="Courier New" panose="02070309020205020404" pitchFamily="49" charset="0"/>
              <a:buChar char="o"/>
            </a:pPr>
            <a:r>
              <a:rPr lang="ar-SA" sz="2800" b="1" dirty="0" smtClean="0"/>
              <a:t>الموارد الداخلية كرأس المال المدفوع واحتياطات رأس المال.</a:t>
            </a:r>
          </a:p>
          <a:p>
            <a:pPr marL="457200" indent="-457200" rtl="1">
              <a:buFont typeface="Courier New" panose="02070309020205020404" pitchFamily="49" charset="0"/>
              <a:buChar char="o"/>
            </a:pPr>
            <a:r>
              <a:rPr lang="ar-SA" sz="2800" b="1" dirty="0" smtClean="0"/>
              <a:t>والموارد الخارجية كالودائع الجارية والودائع الاستثمارية.</a:t>
            </a:r>
          </a:p>
          <a:p>
            <a:pPr marL="457200" indent="-457200" rtl="1">
              <a:buFont typeface="Wingdings" panose="05000000000000000000" pitchFamily="2" charset="2"/>
              <a:buChar char="q"/>
            </a:pPr>
            <a:r>
              <a:rPr lang="ar-SA" sz="2800" b="1" dirty="0" smtClean="0">
                <a:solidFill>
                  <a:srgbClr val="7030A0"/>
                </a:solidFill>
              </a:rPr>
              <a:t>استخدامات </a:t>
            </a:r>
            <a:r>
              <a:rPr lang="ar-SA" sz="2800" b="1" dirty="0">
                <a:solidFill>
                  <a:srgbClr val="7030A0"/>
                </a:solidFill>
              </a:rPr>
              <a:t>البنوك الاسلامية: </a:t>
            </a:r>
            <a:r>
              <a:rPr lang="ar-SA" sz="2800" b="1" dirty="0"/>
              <a:t>وهي أصول وموجودات البنك من احتياطات قانونية واحتياطات زائدة وودائع لدى البنك المركزي </a:t>
            </a:r>
            <a:r>
              <a:rPr lang="ar-SA" sz="2800" b="1" dirty="0" smtClean="0"/>
              <a:t>بالإضافة </a:t>
            </a:r>
            <a:r>
              <a:rPr lang="ar-SA" sz="2800" b="1" dirty="0"/>
              <a:t>إلى الاستثمارات غير المباشرة للبنك في صكوك مالية إسلامية</a:t>
            </a:r>
            <a:r>
              <a:rPr lang="ar-SA" sz="2800" b="1" dirty="0" smtClean="0"/>
              <a:t>.</a:t>
            </a:r>
            <a:endParaRPr lang="ar-SA" sz="2800" b="1" dirty="0">
              <a:solidFill>
                <a:srgbClr val="7030A0"/>
              </a:solidFill>
            </a:endParaRPr>
          </a:p>
          <a:p>
            <a:pPr marL="0" indent="0" rtl="1"/>
            <a:endParaRPr lang="ar-SA" sz="2800" b="1" dirty="0">
              <a:solidFill>
                <a:srgbClr val="7030A0"/>
              </a:solidFill>
            </a:endParaRPr>
          </a:p>
          <a:p>
            <a:pPr marL="457200" indent="-457200" rtl="1">
              <a:buFont typeface="Wingdings" panose="05000000000000000000" pitchFamily="2" charset="2"/>
              <a:buChar char="q"/>
            </a:pPr>
            <a:endParaRPr lang="ar-SA" sz="2800" b="1" dirty="0">
              <a:solidFill>
                <a:srgbClr val="7030A0"/>
              </a:solidFill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8915400" cy="1143000"/>
          </a:xfrm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pPr algn="ctr">
              <a:defRPr/>
            </a:pPr>
            <a:r>
              <a:rPr lang="ar-SA" sz="3200" b="1" dirty="0" smtClean="0">
                <a:solidFill>
                  <a:srgbClr val="FF0000"/>
                </a:solidFill>
              </a:rPr>
              <a:t>المحاضرة الخامسة </a:t>
            </a:r>
            <a:br>
              <a:rPr lang="ar-SA" sz="3200" b="1" dirty="0" smtClean="0">
                <a:solidFill>
                  <a:srgbClr val="FF0000"/>
                </a:solidFill>
              </a:rPr>
            </a:br>
            <a:r>
              <a:rPr lang="ar-SA" sz="3200" b="1" dirty="0" smtClean="0">
                <a:solidFill>
                  <a:srgbClr val="FF0000"/>
                </a:solidFill>
              </a:rPr>
              <a:t>الفصل العاشر: البنوك التجارية </a:t>
            </a:r>
            <a:r>
              <a:rPr lang="ar-SA" sz="3200" b="1" dirty="0" err="1" smtClean="0">
                <a:solidFill>
                  <a:srgbClr val="FF0000"/>
                </a:solidFill>
              </a:rPr>
              <a:t>الأسلامية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7210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52400" y="1371600"/>
            <a:ext cx="9601200" cy="4525963"/>
          </a:xfrm>
        </p:spPr>
        <p:txBody>
          <a:bodyPr/>
          <a:lstStyle/>
          <a:p>
            <a:pPr marL="457200" indent="-457200" rtl="1">
              <a:buFont typeface="Wingdings" panose="05000000000000000000" pitchFamily="2" charset="2"/>
              <a:buChar char="q"/>
            </a:pPr>
            <a:r>
              <a:rPr lang="ar-SA" sz="2800" b="1" dirty="0" smtClean="0">
                <a:solidFill>
                  <a:srgbClr val="7030A0"/>
                </a:solidFill>
              </a:rPr>
              <a:t>قنوات </a:t>
            </a:r>
            <a:r>
              <a:rPr lang="ar-SA" sz="2800" b="1" dirty="0">
                <a:solidFill>
                  <a:srgbClr val="7030A0"/>
                </a:solidFill>
              </a:rPr>
              <a:t>الاستثمار في البنوك </a:t>
            </a:r>
            <a:r>
              <a:rPr lang="ar-SA" sz="2800" b="1" dirty="0" smtClean="0">
                <a:solidFill>
                  <a:srgbClr val="7030A0"/>
                </a:solidFill>
              </a:rPr>
              <a:t>الإسلامية:</a:t>
            </a:r>
          </a:p>
          <a:p>
            <a:pPr marL="457200" indent="-457200" rtl="1">
              <a:buFont typeface="Courier New" panose="02070309020205020404" pitchFamily="49" charset="0"/>
              <a:buChar char="o"/>
            </a:pPr>
            <a:r>
              <a:rPr lang="ar-SA" sz="2800" b="1" dirty="0" smtClean="0"/>
              <a:t>الاتجار</a:t>
            </a:r>
            <a:r>
              <a:rPr lang="ar-SA" sz="2800" b="1" dirty="0"/>
              <a:t>: </a:t>
            </a:r>
            <a:r>
              <a:rPr lang="ar-SA" sz="2800" b="1" dirty="0" smtClean="0"/>
              <a:t>شراء </a:t>
            </a:r>
            <a:r>
              <a:rPr lang="ar-SA" sz="2800" b="1" dirty="0"/>
              <a:t>سلع بقصد بيعها بسعر اعلى من سعر تكلفة الشراء. </a:t>
            </a:r>
            <a:r>
              <a:rPr lang="ar-SA" sz="2800" b="1" dirty="0" smtClean="0"/>
              <a:t>ويشمل:</a:t>
            </a:r>
            <a:endParaRPr lang="ar-SA" sz="2800" b="1" dirty="0"/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800" b="1" dirty="0" smtClean="0"/>
              <a:t>بيع </a:t>
            </a:r>
            <a:r>
              <a:rPr lang="ar-SA" sz="2800" b="1" dirty="0"/>
              <a:t>الصرف: بيع الثمن بالثمن (النقد بالنقد</a:t>
            </a:r>
            <a:r>
              <a:rPr lang="ar-SA" sz="2800" b="1" dirty="0" smtClean="0"/>
              <a:t>).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800" b="1" dirty="0" smtClean="0"/>
              <a:t>البيع </a:t>
            </a:r>
            <a:r>
              <a:rPr lang="ar-SA" sz="2800" b="1" dirty="0"/>
              <a:t>المطلق: مبادلة السلعة بالنقد ( سواء كان بيعا </a:t>
            </a:r>
            <a:r>
              <a:rPr lang="ar-SA" sz="2800" b="1" dirty="0" smtClean="0"/>
              <a:t>حاضرا </a:t>
            </a:r>
            <a:r>
              <a:rPr lang="ar-SA" sz="2800" b="1" dirty="0"/>
              <a:t>أو لأجل</a:t>
            </a:r>
            <a:r>
              <a:rPr lang="ar-SA" sz="2800" b="1" dirty="0" smtClean="0"/>
              <a:t>).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800" b="1" dirty="0" smtClean="0"/>
              <a:t>تعتبر المرابحة من أشهر أنواع البيع المطلق </a:t>
            </a:r>
            <a:r>
              <a:rPr lang="ar-SA" sz="2800" b="1" dirty="0"/>
              <a:t>الحاضر </a:t>
            </a:r>
            <a:r>
              <a:rPr lang="ar-SA" sz="2800" b="1" dirty="0" smtClean="0"/>
              <a:t>و تنقسم لـ </a:t>
            </a:r>
          </a:p>
          <a:p>
            <a:pPr marL="457200" indent="-457200" rtl="1">
              <a:buFont typeface="Wingdings" panose="05000000000000000000" pitchFamily="2" charset="2"/>
              <a:buChar char="ü"/>
            </a:pPr>
            <a:r>
              <a:rPr lang="ar-SA" sz="2800" b="1" dirty="0"/>
              <a:t> </a:t>
            </a:r>
            <a:r>
              <a:rPr lang="ar-SA" sz="2800" b="1" dirty="0" smtClean="0"/>
              <a:t>  مرابحة </a:t>
            </a:r>
            <a:r>
              <a:rPr lang="ar-SA" sz="2800" b="1" dirty="0"/>
              <a:t>بسيطة (</a:t>
            </a:r>
            <a:r>
              <a:rPr lang="ar-SA" sz="2800" b="1" dirty="0" smtClean="0"/>
              <a:t>فقهية) وفيها يشتري البنك سلع </a:t>
            </a:r>
            <a:r>
              <a:rPr lang="ar-SA" sz="2800" b="1" dirty="0"/>
              <a:t>دون طلب </a:t>
            </a:r>
            <a:r>
              <a:rPr lang="ar-SA" sz="2800" b="1" dirty="0" smtClean="0"/>
              <a:t>العميل </a:t>
            </a:r>
            <a:r>
              <a:rPr lang="ar-SA" sz="2800" b="1" dirty="0"/>
              <a:t>ثم يعرضها للبيع بربح </a:t>
            </a:r>
            <a:r>
              <a:rPr lang="ar-SA" sz="2800" b="1" dirty="0" smtClean="0"/>
              <a:t>معلوم.</a:t>
            </a:r>
          </a:p>
          <a:p>
            <a:pPr marL="457200" indent="-457200" rtl="1">
              <a:buFont typeface="Wingdings" panose="05000000000000000000" pitchFamily="2" charset="2"/>
              <a:buChar char="ü"/>
            </a:pPr>
            <a:r>
              <a:rPr lang="ar-SA" sz="2800" b="1" dirty="0" smtClean="0"/>
              <a:t>مرابحة مركبة وفيها يشتري البنك سلعة </a:t>
            </a:r>
            <a:r>
              <a:rPr lang="ar-SA" sz="2800" b="1" dirty="0"/>
              <a:t>بطلب </a:t>
            </a:r>
            <a:r>
              <a:rPr lang="ar-SA" sz="2800" b="1" dirty="0" smtClean="0"/>
              <a:t>العميل </a:t>
            </a:r>
            <a:r>
              <a:rPr lang="ar-SA" sz="2800" b="1" dirty="0"/>
              <a:t>والذي يعد </a:t>
            </a:r>
            <a:r>
              <a:rPr lang="ar-SA" sz="2800" b="1" dirty="0" smtClean="0"/>
              <a:t>بشرائها. </a:t>
            </a:r>
            <a:r>
              <a:rPr lang="ar-SA" sz="2800" b="1" dirty="0"/>
              <a:t>ويتم البيع بسعر يفوق السعر الذي دفعه البنك في </a:t>
            </a:r>
            <a:r>
              <a:rPr lang="ar-SA" sz="2800" b="1" dirty="0" smtClean="0"/>
              <a:t>الشراء.</a:t>
            </a:r>
            <a:endParaRPr lang="ar-SA" sz="2800" b="1" dirty="0"/>
          </a:p>
          <a:p>
            <a:pPr marL="0" indent="0" rtl="1"/>
            <a:endParaRPr lang="ar-SA" sz="2800" b="1" dirty="0">
              <a:solidFill>
                <a:srgbClr val="7030A0"/>
              </a:solidFill>
            </a:endParaRPr>
          </a:p>
          <a:p>
            <a:pPr marL="0" indent="0" rtl="1"/>
            <a:endParaRPr lang="ar-SA" sz="2800" b="1" dirty="0">
              <a:solidFill>
                <a:srgbClr val="7030A0"/>
              </a:solidFill>
            </a:endParaRPr>
          </a:p>
          <a:p>
            <a:pPr marL="457200" indent="-457200" rtl="1">
              <a:buFont typeface="Wingdings" panose="05000000000000000000" pitchFamily="2" charset="2"/>
              <a:buChar char="q"/>
            </a:pPr>
            <a:endParaRPr lang="ar-SA" sz="2800" b="1" dirty="0">
              <a:solidFill>
                <a:srgbClr val="7030A0"/>
              </a:solidFill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8915400" cy="1143000"/>
          </a:xfrm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pPr algn="ctr">
              <a:defRPr/>
            </a:pPr>
            <a:r>
              <a:rPr lang="ar-SA" sz="3200" b="1" dirty="0" smtClean="0">
                <a:solidFill>
                  <a:srgbClr val="FF0000"/>
                </a:solidFill>
              </a:rPr>
              <a:t>المحاضرة الخامسة </a:t>
            </a:r>
            <a:br>
              <a:rPr lang="ar-SA" sz="3200" b="1" dirty="0" smtClean="0">
                <a:solidFill>
                  <a:srgbClr val="FF0000"/>
                </a:solidFill>
              </a:rPr>
            </a:br>
            <a:r>
              <a:rPr lang="ar-SA" sz="3200" b="1" dirty="0" smtClean="0">
                <a:solidFill>
                  <a:srgbClr val="FF0000"/>
                </a:solidFill>
              </a:rPr>
              <a:t>الفصل العاشر: البنوك التجارية </a:t>
            </a:r>
            <a:r>
              <a:rPr lang="ar-SA" sz="3200" b="1" dirty="0" err="1" smtClean="0">
                <a:solidFill>
                  <a:srgbClr val="FF0000"/>
                </a:solidFill>
              </a:rPr>
              <a:t>الأسلامية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7005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52400" y="1371600"/>
            <a:ext cx="9601200" cy="4525963"/>
          </a:xfrm>
        </p:spPr>
        <p:txBody>
          <a:bodyPr/>
          <a:lstStyle/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800" b="1" dirty="0"/>
              <a:t>بيع الثمن بالعين: بيع السلعة شريطة أن يتم السداد بالحال بينما تسلم السلعة لاحقا. يندرج تحت هذا النوع من البيوع كل من :</a:t>
            </a:r>
          </a:p>
          <a:p>
            <a:pPr marL="457200" indent="-457200" rtl="1">
              <a:buFont typeface="Wingdings" panose="05000000000000000000" pitchFamily="2" charset="2"/>
              <a:buChar char="ü"/>
            </a:pPr>
            <a:r>
              <a:rPr lang="ar-SA" sz="2800" b="1" dirty="0"/>
              <a:t>بيع السلم: بيع سلع مؤجلة التسليم بثمن </a:t>
            </a:r>
            <a:r>
              <a:rPr lang="ar-SA" sz="2800" b="1" dirty="0" smtClean="0"/>
              <a:t>حاضر.</a:t>
            </a:r>
          </a:p>
          <a:p>
            <a:pPr marL="457200" indent="-457200" rtl="1">
              <a:buFont typeface="Wingdings" panose="05000000000000000000" pitchFamily="2" charset="2"/>
              <a:buChar char="ü"/>
            </a:pPr>
            <a:r>
              <a:rPr lang="ar-SA" sz="2800" b="1" dirty="0" err="1" smtClean="0"/>
              <a:t>الاستصناع</a:t>
            </a:r>
            <a:r>
              <a:rPr lang="ar-SA" sz="2800" b="1" dirty="0"/>
              <a:t>: ويشترط العمل من البائع (الصانع) لصالح المشتري (</a:t>
            </a:r>
            <a:r>
              <a:rPr lang="ar-SA" sz="2800" b="1" dirty="0" err="1"/>
              <a:t>المستصنع</a:t>
            </a:r>
            <a:r>
              <a:rPr lang="ar-SA" sz="2800" b="1" dirty="0"/>
              <a:t>) وينص العقد على سداد الثمن عاجلا او مؤجلا</a:t>
            </a:r>
            <a:r>
              <a:rPr lang="ar-SA" sz="2800" b="1" dirty="0" smtClean="0"/>
              <a:t>.</a:t>
            </a:r>
          </a:p>
          <a:p>
            <a:pPr marL="0" indent="0" rtl="1"/>
            <a:endParaRPr lang="ar-SA" sz="2800" b="1" dirty="0">
              <a:solidFill>
                <a:srgbClr val="7030A0"/>
              </a:solidFill>
            </a:endParaRPr>
          </a:p>
          <a:p>
            <a:pPr marL="457200" indent="-457200" rtl="1">
              <a:buFont typeface="Courier New" panose="02070309020205020404" pitchFamily="49" charset="0"/>
              <a:buChar char="o"/>
            </a:pPr>
            <a:r>
              <a:rPr lang="ar-SA" sz="2800" b="1" dirty="0" smtClean="0"/>
              <a:t>المشاركة </a:t>
            </a:r>
            <a:r>
              <a:rPr lang="ar-SA" sz="2800" b="1" dirty="0"/>
              <a:t>(المضاربة): يدخل البنك في عقود مشاركة مع عملائه بهدف تحقيق الربح واقتسامه. (تكون المسؤولية تضامنية بين الطرفين إذ يقتسمان الربح ويتحملان الخسارة لما يتناسب وحصة كل طرف من رأس المال). </a:t>
            </a:r>
          </a:p>
          <a:p>
            <a:pPr marL="457200" indent="-457200" rtl="1">
              <a:buFont typeface="Courier New" panose="02070309020205020404" pitchFamily="49" charset="0"/>
              <a:buChar char="o"/>
            </a:pPr>
            <a:endParaRPr lang="ar-SA" sz="2800" b="1" dirty="0"/>
          </a:p>
          <a:p>
            <a:pPr marL="0" indent="0" rtl="1"/>
            <a:endParaRPr lang="ar-SA" sz="2800" b="1" dirty="0">
              <a:solidFill>
                <a:srgbClr val="7030A0"/>
              </a:solidFill>
            </a:endParaRPr>
          </a:p>
          <a:p>
            <a:pPr marL="0" indent="0" rtl="1"/>
            <a:endParaRPr lang="ar-SA" sz="2800" b="1" dirty="0">
              <a:solidFill>
                <a:srgbClr val="7030A0"/>
              </a:solidFill>
            </a:endParaRPr>
          </a:p>
          <a:p>
            <a:pPr marL="457200" indent="-457200" rtl="1">
              <a:buFont typeface="Wingdings" panose="05000000000000000000" pitchFamily="2" charset="2"/>
              <a:buChar char="q"/>
            </a:pPr>
            <a:endParaRPr lang="ar-SA" sz="2800" b="1" dirty="0">
              <a:solidFill>
                <a:srgbClr val="7030A0"/>
              </a:solidFill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8915400" cy="1143000"/>
          </a:xfrm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pPr algn="ctr">
              <a:defRPr/>
            </a:pPr>
            <a:r>
              <a:rPr lang="ar-SA" sz="3200" b="1" dirty="0" smtClean="0">
                <a:solidFill>
                  <a:srgbClr val="FF0000"/>
                </a:solidFill>
              </a:rPr>
              <a:t>المحاضرة الخامسة </a:t>
            </a:r>
            <a:br>
              <a:rPr lang="ar-SA" sz="3200" b="1" dirty="0" smtClean="0">
                <a:solidFill>
                  <a:srgbClr val="FF0000"/>
                </a:solidFill>
              </a:rPr>
            </a:br>
            <a:r>
              <a:rPr lang="ar-SA" sz="3200" b="1" dirty="0" smtClean="0">
                <a:solidFill>
                  <a:srgbClr val="FF0000"/>
                </a:solidFill>
              </a:rPr>
              <a:t>الفصل العاشر: البنوك التجارية </a:t>
            </a:r>
            <a:r>
              <a:rPr lang="ar-SA" sz="3200" b="1" dirty="0" err="1" smtClean="0">
                <a:solidFill>
                  <a:srgbClr val="FF0000"/>
                </a:solidFill>
              </a:rPr>
              <a:t>الأسلامية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7659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52400" y="1371600"/>
            <a:ext cx="9601200" cy="4525963"/>
          </a:xfrm>
        </p:spPr>
        <p:txBody>
          <a:bodyPr/>
          <a:lstStyle/>
          <a:p>
            <a:pPr marL="457200" indent="-457200" rtl="1">
              <a:buFont typeface="Wingdings" panose="05000000000000000000" pitchFamily="2" charset="2"/>
              <a:buChar char="q"/>
            </a:pPr>
            <a:r>
              <a:rPr lang="ar-SA" sz="2800" b="1" dirty="0">
                <a:solidFill>
                  <a:srgbClr val="7030A0"/>
                </a:solidFill>
              </a:rPr>
              <a:t>وظائف البنك </a:t>
            </a:r>
            <a:r>
              <a:rPr lang="ar-SA" sz="2800" b="1" dirty="0" smtClean="0">
                <a:solidFill>
                  <a:srgbClr val="7030A0"/>
                </a:solidFill>
              </a:rPr>
              <a:t>المركزي.</a:t>
            </a:r>
          </a:p>
          <a:p>
            <a:pPr marL="457200" indent="-457200" rtl="1">
              <a:buFont typeface="Courier New" panose="02070309020205020404" pitchFamily="49" charset="0"/>
              <a:buChar char="o"/>
            </a:pPr>
            <a:r>
              <a:rPr lang="ar-SA" sz="2800" b="1" dirty="0" smtClean="0"/>
              <a:t>بنك الحكومة، جهة إصدار العملة الوطنية، بنك البنوك، إدارة عرض النقود، ضبط عمل المؤسسات المالية.</a:t>
            </a:r>
          </a:p>
          <a:p>
            <a:pPr marL="457200" indent="-457200" rtl="1">
              <a:buFont typeface="Courier New" panose="02070309020205020404" pitchFamily="49" charset="0"/>
              <a:buChar char="o"/>
            </a:pPr>
            <a:r>
              <a:rPr lang="ar-SA" sz="2800" b="1" dirty="0" smtClean="0"/>
              <a:t>مؤسسة النقد العربي السعودي هو المسمى المعتمد للبنك المركزي في السعودية.</a:t>
            </a:r>
          </a:p>
          <a:p>
            <a:pPr marL="457200" indent="-457200" rtl="1">
              <a:buFont typeface="Wingdings" panose="05000000000000000000" pitchFamily="2" charset="2"/>
              <a:buChar char="q"/>
            </a:pPr>
            <a:r>
              <a:rPr lang="ar-SA" sz="2800" b="1" dirty="0" smtClean="0">
                <a:solidFill>
                  <a:srgbClr val="7030A0"/>
                </a:solidFill>
              </a:rPr>
              <a:t>ميزانية </a:t>
            </a:r>
            <a:r>
              <a:rPr lang="ar-SA" sz="2800" b="1" dirty="0">
                <a:solidFill>
                  <a:srgbClr val="7030A0"/>
                </a:solidFill>
              </a:rPr>
              <a:t>البنك </a:t>
            </a:r>
            <a:r>
              <a:rPr lang="ar-SA" sz="2800" b="1" dirty="0" smtClean="0">
                <a:solidFill>
                  <a:srgbClr val="7030A0"/>
                </a:solidFill>
              </a:rPr>
              <a:t>المركزي.</a:t>
            </a:r>
          </a:p>
          <a:p>
            <a:pPr marL="457200" indent="-457200" rtl="1">
              <a:buFont typeface="Courier New" panose="02070309020205020404" pitchFamily="49" charset="0"/>
              <a:buChar char="o"/>
            </a:pPr>
            <a:r>
              <a:rPr lang="ar-SA" sz="2800" b="1" dirty="0" smtClean="0"/>
              <a:t>نسبة </a:t>
            </a:r>
            <a:r>
              <a:rPr lang="ar-SA" sz="2800" b="1" dirty="0"/>
              <a:t>الاحتياطي القانوني التي يحددها البنك </a:t>
            </a:r>
            <a:r>
              <a:rPr lang="ar-SA" sz="2800" b="1" dirty="0" smtClean="0"/>
              <a:t>المركزي</a:t>
            </a:r>
            <a:r>
              <a:rPr lang="ar-SA" sz="2800" b="1" dirty="0"/>
              <a:t> </a:t>
            </a:r>
            <a:r>
              <a:rPr lang="ar-SA" sz="2800" b="1" dirty="0" smtClean="0"/>
              <a:t>وتتراوح ما بين 5 – 20% من إجمالي ودائع البنوك</a:t>
            </a:r>
          </a:p>
          <a:p>
            <a:pPr marL="457200" indent="-457200" rtl="1">
              <a:buFont typeface="Wingdings" panose="05000000000000000000" pitchFamily="2" charset="2"/>
              <a:buChar char="q"/>
            </a:pPr>
            <a:r>
              <a:rPr lang="ar-SA" sz="2800" b="1" dirty="0" smtClean="0">
                <a:solidFill>
                  <a:srgbClr val="7030A0"/>
                </a:solidFill>
              </a:rPr>
              <a:t>إجراءات </a:t>
            </a:r>
            <a:r>
              <a:rPr lang="ar-SA" sz="2800" b="1" dirty="0">
                <a:solidFill>
                  <a:srgbClr val="7030A0"/>
                </a:solidFill>
              </a:rPr>
              <a:t>تنظيم العمل </a:t>
            </a:r>
            <a:r>
              <a:rPr lang="ar-SA" sz="2800" b="1" dirty="0" smtClean="0">
                <a:solidFill>
                  <a:srgbClr val="7030A0"/>
                </a:solidFill>
              </a:rPr>
              <a:t>المصرفي.</a:t>
            </a:r>
          </a:p>
          <a:p>
            <a:pPr marL="457200" indent="-457200" rtl="1">
              <a:buFont typeface="Wingdings" panose="05000000000000000000" pitchFamily="2" charset="2"/>
              <a:buChar char="q"/>
            </a:pPr>
            <a:r>
              <a:rPr lang="ar-SA" sz="2800" b="1" dirty="0" smtClean="0">
                <a:solidFill>
                  <a:srgbClr val="7030A0"/>
                </a:solidFill>
              </a:rPr>
              <a:t>استقلالية </a:t>
            </a:r>
            <a:r>
              <a:rPr lang="ar-SA" sz="2800" b="1" dirty="0">
                <a:solidFill>
                  <a:srgbClr val="7030A0"/>
                </a:solidFill>
              </a:rPr>
              <a:t>البنك </a:t>
            </a:r>
            <a:r>
              <a:rPr lang="ar-SA" sz="2800" b="1" dirty="0" smtClean="0">
                <a:solidFill>
                  <a:srgbClr val="7030A0"/>
                </a:solidFill>
              </a:rPr>
              <a:t>المركزي.</a:t>
            </a:r>
            <a:endParaRPr lang="ar-SA" sz="2800" b="1" dirty="0">
              <a:solidFill>
                <a:srgbClr val="7030A0"/>
              </a:solidFill>
            </a:endParaRPr>
          </a:p>
          <a:p>
            <a:pPr marL="457200" indent="-457200" rtl="1">
              <a:buFont typeface="Courier New" panose="02070309020205020404" pitchFamily="49" charset="0"/>
              <a:buChar char="o"/>
            </a:pPr>
            <a:endParaRPr lang="ar-SA" sz="2800" b="1" dirty="0"/>
          </a:p>
          <a:p>
            <a:pPr marL="0" indent="0" rtl="1"/>
            <a:endParaRPr lang="ar-SA" sz="2800" b="1" dirty="0">
              <a:solidFill>
                <a:srgbClr val="7030A0"/>
              </a:solidFill>
            </a:endParaRPr>
          </a:p>
          <a:p>
            <a:pPr marL="0" indent="0" rtl="1"/>
            <a:endParaRPr lang="ar-SA" sz="2800" b="1" dirty="0">
              <a:solidFill>
                <a:srgbClr val="7030A0"/>
              </a:solidFill>
            </a:endParaRPr>
          </a:p>
          <a:p>
            <a:pPr marL="457200" indent="-457200" rtl="1">
              <a:buFont typeface="Wingdings" panose="05000000000000000000" pitchFamily="2" charset="2"/>
              <a:buChar char="q"/>
            </a:pPr>
            <a:endParaRPr lang="ar-SA" sz="2800" b="1" dirty="0">
              <a:solidFill>
                <a:srgbClr val="7030A0"/>
              </a:solidFill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8915400" cy="1143000"/>
          </a:xfrm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pPr algn="ctr">
              <a:defRPr/>
            </a:pPr>
            <a:r>
              <a:rPr lang="ar-SA" sz="3200" b="1" dirty="0" smtClean="0">
                <a:solidFill>
                  <a:srgbClr val="FF0000"/>
                </a:solidFill>
              </a:rPr>
              <a:t>المحاضرة السادسة </a:t>
            </a:r>
            <a:br>
              <a:rPr lang="ar-SA" sz="3200" b="1" dirty="0" smtClean="0">
                <a:solidFill>
                  <a:srgbClr val="FF0000"/>
                </a:solidFill>
              </a:rPr>
            </a:br>
            <a:r>
              <a:rPr lang="ar-SA" sz="3200" b="1" dirty="0" smtClean="0">
                <a:solidFill>
                  <a:srgbClr val="FF0000"/>
                </a:solidFill>
              </a:rPr>
              <a:t>الفصل الحادي عشر: البنوك المركزية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7523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52400" y="1371600"/>
            <a:ext cx="9601200" cy="4525963"/>
          </a:xfrm>
        </p:spPr>
        <p:txBody>
          <a:bodyPr/>
          <a:lstStyle/>
          <a:p>
            <a:pPr marL="457200" indent="-457200" rtl="1">
              <a:buFont typeface="Wingdings" panose="05000000000000000000" pitchFamily="2" charset="2"/>
              <a:buChar char="q"/>
            </a:pPr>
            <a:r>
              <a:rPr lang="ar-SA" sz="2800" b="1" dirty="0">
                <a:solidFill>
                  <a:srgbClr val="7030A0"/>
                </a:solidFill>
              </a:rPr>
              <a:t>إجراءات تنظيم العمل المصرفي</a:t>
            </a:r>
            <a:r>
              <a:rPr lang="ar-SA" sz="2800" b="1" dirty="0" smtClean="0">
                <a:solidFill>
                  <a:srgbClr val="7030A0"/>
                </a:solidFill>
              </a:rPr>
              <a:t>.</a:t>
            </a:r>
          </a:p>
          <a:p>
            <a:pPr marL="457200" indent="-457200" rtl="1">
              <a:buFont typeface="Courier New" panose="02070309020205020404" pitchFamily="49" charset="0"/>
              <a:buChar char="o"/>
            </a:pPr>
            <a:r>
              <a:rPr lang="ar-SA" sz="2800" b="1" dirty="0" smtClean="0"/>
              <a:t>الشبكة </a:t>
            </a:r>
            <a:r>
              <a:rPr lang="ar-SA" sz="2800" b="1" dirty="0"/>
              <a:t>الحكومية </a:t>
            </a:r>
            <a:r>
              <a:rPr lang="ar-SA" sz="2800" b="1" dirty="0" smtClean="0"/>
              <a:t>للسلامة (تأمين الودائع، الدعم المالي) </a:t>
            </a:r>
            <a:r>
              <a:rPr lang="ar-SA" sz="2800" b="1" dirty="0"/>
              <a:t>، 2 </a:t>
            </a:r>
            <a:r>
              <a:rPr lang="ar-SA" sz="2800" b="1" dirty="0" smtClean="0"/>
              <a:t>ضوابط </a:t>
            </a:r>
            <a:r>
              <a:rPr lang="ar-SA" sz="2800" b="1" dirty="0"/>
              <a:t>على الأصول ورأس </a:t>
            </a:r>
            <a:r>
              <a:rPr lang="ar-SA" sz="2800" b="1" dirty="0" smtClean="0"/>
              <a:t>المال</a:t>
            </a:r>
            <a:r>
              <a:rPr lang="ar-SA" sz="2800" b="1" dirty="0"/>
              <a:t> </a:t>
            </a:r>
            <a:r>
              <a:rPr lang="ar-SA" sz="2800" b="1" dirty="0" smtClean="0"/>
              <a:t>، متطلبات الإفصاح ، الاجراءات </a:t>
            </a:r>
            <a:r>
              <a:rPr lang="ar-SA" sz="2800" b="1" dirty="0"/>
              <a:t>الفورية </a:t>
            </a:r>
            <a:r>
              <a:rPr lang="ar-SA" sz="2800" b="1" dirty="0" smtClean="0"/>
              <a:t>للتصحيح. </a:t>
            </a:r>
            <a:endParaRPr lang="ar-SA" sz="2800" b="1" dirty="0"/>
          </a:p>
          <a:p>
            <a:pPr marL="457200" indent="-457200" rtl="1">
              <a:buFont typeface="Wingdings" panose="05000000000000000000" pitchFamily="2" charset="2"/>
              <a:buChar char="q"/>
            </a:pPr>
            <a:r>
              <a:rPr lang="ar-SA" sz="2800" b="1" dirty="0">
                <a:solidFill>
                  <a:srgbClr val="7030A0"/>
                </a:solidFill>
              </a:rPr>
              <a:t>استقلالية البنك المركز:</a:t>
            </a:r>
            <a:r>
              <a:rPr lang="ar-SA" sz="2800" b="1" dirty="0"/>
              <a:t> </a:t>
            </a:r>
            <a:r>
              <a:rPr lang="ar-SA" sz="2800" b="1" dirty="0" smtClean="0"/>
              <a:t>تعد التقلبات السياسية من أهم الأسباب الداعية لاستقلالية البنوك المركزية في الدول. وعلى الرغم من أن </a:t>
            </a:r>
            <a:r>
              <a:rPr lang="ar-SA" sz="2800" b="1" dirty="0"/>
              <a:t>الاستقلالية التامة للبنك المركزي عن الحكومة ربما كانت غير واقعية </a:t>
            </a:r>
            <a:r>
              <a:rPr lang="ar-SA" sz="2800" b="1" dirty="0" smtClean="0"/>
              <a:t>إلا أن تبعية البنك المركزي  للحكومة أو  إلحاقه </a:t>
            </a:r>
            <a:r>
              <a:rPr lang="ar-SA" sz="2800" b="1" dirty="0"/>
              <a:t>بوزارة المالية من شأنه حرمان البنك من ممارسة دوره المهم في توجيه النظام النقدي والائتماني للاقتصاد القومي للدولة.</a:t>
            </a:r>
          </a:p>
          <a:p>
            <a:pPr marL="457200" indent="-457200" rtl="1">
              <a:buFont typeface="Wingdings" panose="05000000000000000000" pitchFamily="2" charset="2"/>
              <a:buChar char="q"/>
            </a:pPr>
            <a:r>
              <a:rPr lang="ar-SA" sz="2800" b="1" dirty="0" smtClean="0">
                <a:solidFill>
                  <a:srgbClr val="7030A0"/>
                </a:solidFill>
              </a:rPr>
              <a:t>.</a:t>
            </a:r>
            <a:endParaRPr lang="ar-SA" sz="2800" b="1" dirty="0">
              <a:solidFill>
                <a:srgbClr val="7030A0"/>
              </a:solidFill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8915400" cy="1143000"/>
          </a:xfrm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pPr algn="ctr">
              <a:defRPr/>
            </a:pPr>
            <a:r>
              <a:rPr lang="ar-SA" sz="3200" b="1" dirty="0" smtClean="0">
                <a:solidFill>
                  <a:srgbClr val="FF0000"/>
                </a:solidFill>
              </a:rPr>
              <a:t>المحاضرة السادسة </a:t>
            </a:r>
            <a:br>
              <a:rPr lang="ar-SA" sz="3200" b="1" dirty="0" smtClean="0">
                <a:solidFill>
                  <a:srgbClr val="FF0000"/>
                </a:solidFill>
              </a:rPr>
            </a:br>
            <a:r>
              <a:rPr lang="ar-SA" sz="3200" b="1" dirty="0" smtClean="0">
                <a:solidFill>
                  <a:srgbClr val="FF0000"/>
                </a:solidFill>
              </a:rPr>
              <a:t>الفصل الحادي عشر: البنوك المركزية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9510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52400" y="1371600"/>
            <a:ext cx="9601200" cy="4525963"/>
          </a:xfrm>
        </p:spPr>
        <p:txBody>
          <a:bodyPr/>
          <a:lstStyle/>
          <a:p>
            <a:pPr marL="457200" indent="-457200" rtl="1">
              <a:buFont typeface="Wingdings" panose="05000000000000000000" pitchFamily="2" charset="2"/>
              <a:buChar char="q"/>
            </a:pPr>
            <a:r>
              <a:rPr lang="ar-SA" sz="2800" b="1" dirty="0">
                <a:solidFill>
                  <a:srgbClr val="7030A0"/>
                </a:solidFill>
              </a:rPr>
              <a:t> </a:t>
            </a:r>
            <a:r>
              <a:rPr lang="ar-SA" sz="2800" b="1" dirty="0" smtClean="0">
                <a:solidFill>
                  <a:srgbClr val="7030A0"/>
                </a:solidFill>
              </a:rPr>
              <a:t>السياسة </a:t>
            </a:r>
            <a:r>
              <a:rPr lang="ar-SA" sz="2800" b="1" dirty="0">
                <a:solidFill>
                  <a:srgbClr val="7030A0"/>
                </a:solidFill>
              </a:rPr>
              <a:t>النقدية التوسعية: </a:t>
            </a:r>
            <a:r>
              <a:rPr lang="ar-SA" sz="2800" b="1" dirty="0"/>
              <a:t>يتم إتباعها </a:t>
            </a:r>
            <a:r>
              <a:rPr lang="ar-SA" sz="2800" b="1" dirty="0" smtClean="0"/>
              <a:t>بمرحلة </a:t>
            </a:r>
            <a:r>
              <a:rPr lang="ar-SA" sz="2800" b="1" dirty="0"/>
              <a:t>الركود ف</a:t>
            </a:r>
            <a:r>
              <a:rPr lang="ar-SA" sz="2800" b="1" dirty="0" smtClean="0"/>
              <a:t>يعمل </a:t>
            </a:r>
            <a:r>
              <a:rPr lang="ar-SA" sz="2800" b="1" dirty="0"/>
              <a:t>البنك المركزي على زيادة عرض </a:t>
            </a:r>
            <a:r>
              <a:rPr lang="ar-SA" sz="2800" b="1" dirty="0" smtClean="0"/>
              <a:t>النقود لخفض </a:t>
            </a:r>
            <a:r>
              <a:rPr lang="ar-SA" sz="2800" b="1" dirty="0"/>
              <a:t>أسعار الفائدة وتحفيز الاستثمار الخاص، الذي يؤدي </a:t>
            </a:r>
            <a:r>
              <a:rPr lang="ar-SA" sz="2800" b="1" dirty="0" smtClean="0"/>
              <a:t>إلى </a:t>
            </a:r>
            <a:r>
              <a:rPr lang="ar-SA" sz="2800" b="1" dirty="0"/>
              <a:t>زيادة الطلب الكلي والناتج المحلي الإجمالي، وإلى خفض معدل البطالة</a:t>
            </a:r>
            <a:r>
              <a:rPr lang="ar-SA" sz="2800" b="1" dirty="0" smtClean="0"/>
              <a:t>.</a:t>
            </a:r>
          </a:p>
          <a:p>
            <a:pPr marL="457200" indent="-457200" rtl="1">
              <a:buFont typeface="Wingdings" panose="05000000000000000000" pitchFamily="2" charset="2"/>
              <a:buChar char="q"/>
            </a:pPr>
            <a:r>
              <a:rPr lang="ar-SA" sz="2800" b="1" dirty="0" smtClean="0">
                <a:solidFill>
                  <a:srgbClr val="7030A0"/>
                </a:solidFill>
              </a:rPr>
              <a:t>السياسة </a:t>
            </a:r>
            <a:r>
              <a:rPr lang="ar-SA" sz="2800" b="1" dirty="0">
                <a:solidFill>
                  <a:srgbClr val="7030A0"/>
                </a:solidFill>
              </a:rPr>
              <a:t>النقدية الانكماشية: </a:t>
            </a:r>
            <a:r>
              <a:rPr lang="ar-SA" sz="2800" b="1" dirty="0" smtClean="0"/>
              <a:t>يتم </a:t>
            </a:r>
            <a:r>
              <a:rPr lang="ar-SA" sz="2800" b="1" dirty="0"/>
              <a:t>إتباعها في حالة الانتعاش </a:t>
            </a:r>
            <a:r>
              <a:rPr lang="ar-SA" sz="2800" b="1" dirty="0" smtClean="0"/>
              <a:t>الزائد </a:t>
            </a:r>
            <a:r>
              <a:rPr lang="ar-SA" sz="2800" b="1" dirty="0"/>
              <a:t>والذي قد يهدد بإحداث التضخم. ف</a:t>
            </a:r>
            <a:r>
              <a:rPr lang="ar-SA" sz="2800" b="1" dirty="0" smtClean="0"/>
              <a:t>يعمل </a:t>
            </a:r>
            <a:r>
              <a:rPr lang="ar-SA" sz="2800" b="1" dirty="0"/>
              <a:t>البنك المركزي على خفض عرض </a:t>
            </a:r>
            <a:r>
              <a:rPr lang="ar-SA" sz="2800" b="1" dirty="0" smtClean="0"/>
              <a:t>النقود، لخفض </a:t>
            </a:r>
            <a:r>
              <a:rPr lang="ar-SA" sz="2800" b="1" dirty="0"/>
              <a:t>معدل نمو الطلب الكلي والتقليل من الضغوط التضخمية على </a:t>
            </a:r>
            <a:r>
              <a:rPr lang="ar-SA" sz="2800" b="1" dirty="0" smtClean="0"/>
              <a:t>الأسعار.</a:t>
            </a:r>
          </a:p>
          <a:p>
            <a:pPr marL="457200" indent="-457200" rtl="1">
              <a:buFont typeface="Wingdings" panose="05000000000000000000" pitchFamily="2" charset="2"/>
              <a:buChar char="q"/>
            </a:pPr>
            <a:r>
              <a:rPr lang="ar-SA" sz="2800" b="1" dirty="0" smtClean="0">
                <a:solidFill>
                  <a:srgbClr val="7030A0"/>
                </a:solidFill>
              </a:rPr>
              <a:t>أهداف </a:t>
            </a:r>
            <a:r>
              <a:rPr lang="ar-SA" sz="2800" b="1" dirty="0">
                <a:solidFill>
                  <a:srgbClr val="7030A0"/>
                </a:solidFill>
              </a:rPr>
              <a:t>السياسة النقدية: </a:t>
            </a:r>
            <a:r>
              <a:rPr lang="ar-SA" sz="2800" b="1" dirty="0"/>
              <a:t>الاستخدام </a:t>
            </a:r>
            <a:r>
              <a:rPr lang="ar-SA" sz="2800" b="1" dirty="0" smtClean="0"/>
              <a:t>الكامل، الاستقرار الاقتصادي، زيادة </a:t>
            </a:r>
            <a:r>
              <a:rPr lang="ar-SA" sz="2800" b="1" dirty="0"/>
              <a:t>معدل النمو </a:t>
            </a:r>
            <a:r>
              <a:rPr lang="ar-SA" sz="2800" b="1" dirty="0" smtClean="0"/>
              <a:t>الاقتصادي، معالجة </a:t>
            </a:r>
            <a:r>
              <a:rPr lang="ar-SA" sz="2800" b="1" dirty="0"/>
              <a:t>الاختلال في ميزان المدفوعات، </a:t>
            </a:r>
            <a:r>
              <a:rPr lang="ar-SA" sz="2800" b="1" dirty="0" smtClean="0"/>
              <a:t>عدالة </a:t>
            </a:r>
            <a:r>
              <a:rPr lang="ar-SA" sz="2800" b="1" dirty="0"/>
              <a:t>توزيع </a:t>
            </a:r>
            <a:r>
              <a:rPr lang="ar-SA" sz="2800" b="1" dirty="0" smtClean="0"/>
              <a:t>الدخل،  التخصيص </a:t>
            </a:r>
            <a:r>
              <a:rPr lang="ar-SA" sz="2800" b="1" dirty="0"/>
              <a:t>الأمثل للموارد </a:t>
            </a:r>
            <a:r>
              <a:rPr lang="ar-SA" sz="2800" b="1" dirty="0" smtClean="0"/>
              <a:t>الاقتصادية</a:t>
            </a:r>
            <a:endParaRPr lang="ar-SA" sz="2800" b="1" dirty="0">
              <a:solidFill>
                <a:srgbClr val="7030A0"/>
              </a:solidFill>
            </a:endParaRPr>
          </a:p>
          <a:p>
            <a:pPr marL="457200" indent="-457200" rtl="1">
              <a:buFont typeface="Wingdings" panose="05000000000000000000" pitchFamily="2" charset="2"/>
              <a:buChar char="q"/>
            </a:pPr>
            <a:endParaRPr lang="ar-SA" sz="2800" b="1" dirty="0">
              <a:solidFill>
                <a:srgbClr val="7030A0"/>
              </a:solidFill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8915400" cy="1143000"/>
          </a:xfrm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pPr algn="ctr">
              <a:defRPr/>
            </a:pPr>
            <a:r>
              <a:rPr lang="ar-SA" sz="3200" b="1" dirty="0" smtClean="0">
                <a:solidFill>
                  <a:srgbClr val="FF0000"/>
                </a:solidFill>
              </a:rPr>
              <a:t>المحاضرة السابعة </a:t>
            </a:r>
            <a:br>
              <a:rPr lang="ar-SA" sz="3200" b="1" dirty="0" smtClean="0">
                <a:solidFill>
                  <a:srgbClr val="FF0000"/>
                </a:solidFill>
              </a:rPr>
            </a:br>
            <a:r>
              <a:rPr lang="ar-SA" sz="3200" b="1" dirty="0" smtClean="0">
                <a:solidFill>
                  <a:srgbClr val="FF0000"/>
                </a:solidFill>
              </a:rPr>
              <a:t>الفصل الثاني عشر: السياسة النقدية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8300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17143" y="1371600"/>
            <a:ext cx="9753600" cy="4373563"/>
          </a:xfrm>
        </p:spPr>
        <p:txBody>
          <a:bodyPr/>
          <a:lstStyle/>
          <a:p>
            <a:pPr marL="457200" indent="-457200" rtl="1">
              <a:buFont typeface="Wingdings" panose="05000000000000000000" pitchFamily="2" charset="2"/>
              <a:buChar char="q"/>
            </a:pPr>
            <a:r>
              <a:rPr lang="ar-SA" sz="2800" b="1" dirty="0" smtClean="0">
                <a:solidFill>
                  <a:srgbClr val="7030A0"/>
                </a:solidFill>
              </a:rPr>
              <a:t>أدوات </a:t>
            </a:r>
            <a:r>
              <a:rPr lang="ar-SA" sz="2800" b="1" dirty="0">
                <a:solidFill>
                  <a:srgbClr val="7030A0"/>
                </a:solidFill>
              </a:rPr>
              <a:t>السياسة </a:t>
            </a:r>
            <a:r>
              <a:rPr lang="ar-SA" sz="2800" b="1" dirty="0" smtClean="0">
                <a:solidFill>
                  <a:srgbClr val="7030A0"/>
                </a:solidFill>
              </a:rPr>
              <a:t>النقدية.</a:t>
            </a:r>
          </a:p>
          <a:p>
            <a:pPr marL="457200" indent="-457200" rtl="1">
              <a:buFont typeface="Courier New" panose="02070309020205020404" pitchFamily="49" charset="0"/>
              <a:buChar char="o"/>
            </a:pPr>
            <a:r>
              <a:rPr lang="ar-SA" sz="2800" b="1" dirty="0" smtClean="0"/>
              <a:t>الأدوات </a:t>
            </a:r>
            <a:r>
              <a:rPr lang="ar-SA" sz="2800" b="1" dirty="0"/>
              <a:t>الكمية للسياسة النقدية:  تغيير نسبة الاحتياطي القانوني، تغيير معدل </a:t>
            </a:r>
            <a:r>
              <a:rPr lang="ar-SA" sz="2800" b="1" dirty="0" smtClean="0"/>
              <a:t>الخصم، عمليات </a:t>
            </a:r>
            <a:r>
              <a:rPr lang="ar-SA" sz="2800" b="1" dirty="0"/>
              <a:t>السوق </a:t>
            </a:r>
            <a:r>
              <a:rPr lang="ar-SA" sz="2800" b="1" dirty="0" smtClean="0"/>
              <a:t>المفتوحة.</a:t>
            </a:r>
          </a:p>
          <a:p>
            <a:pPr marL="457200" indent="-457200" rtl="1">
              <a:buFont typeface="Courier New" panose="02070309020205020404" pitchFamily="49" charset="0"/>
              <a:buChar char="o"/>
            </a:pPr>
            <a:r>
              <a:rPr lang="ar-SA" sz="2800" b="1" dirty="0"/>
              <a:t>الأدوات الانتقائية للسياسة </a:t>
            </a:r>
            <a:r>
              <a:rPr lang="ar-SA" sz="2800" b="1" dirty="0" smtClean="0"/>
              <a:t>النقدية.</a:t>
            </a:r>
            <a:endParaRPr lang="ar-SA" sz="2800" b="1" dirty="0"/>
          </a:p>
          <a:p>
            <a:pPr marL="457200" indent="-457200" rtl="1">
              <a:buFont typeface="Wingdings" panose="05000000000000000000" pitchFamily="2" charset="2"/>
              <a:buChar char="q"/>
            </a:pPr>
            <a:r>
              <a:rPr lang="ar-SA" sz="2800" b="1" dirty="0" smtClean="0">
                <a:solidFill>
                  <a:srgbClr val="7030A0"/>
                </a:solidFill>
              </a:rPr>
              <a:t>الرقابة </a:t>
            </a:r>
            <a:r>
              <a:rPr lang="ar-SA" sz="2800" b="1" dirty="0">
                <a:solidFill>
                  <a:srgbClr val="7030A0"/>
                </a:solidFill>
              </a:rPr>
              <a:t>على </a:t>
            </a:r>
            <a:r>
              <a:rPr lang="ar-SA" sz="2800" b="1" dirty="0" smtClean="0">
                <a:solidFill>
                  <a:srgbClr val="7030A0"/>
                </a:solidFill>
              </a:rPr>
              <a:t>البنوك:</a:t>
            </a:r>
          </a:p>
          <a:p>
            <a:pPr marL="457200" indent="-457200" rtl="1">
              <a:buFont typeface="Courier New" panose="02070309020205020404" pitchFamily="49" charset="0"/>
              <a:buChar char="o"/>
            </a:pPr>
            <a:r>
              <a:rPr lang="ar-SA" sz="2800" b="1" dirty="0" smtClean="0">
                <a:solidFill>
                  <a:prstClr val="black"/>
                </a:solidFill>
              </a:rPr>
              <a:t>التحكم </a:t>
            </a:r>
            <a:r>
              <a:rPr lang="ar-SA" sz="2800" b="1" dirty="0">
                <a:solidFill>
                  <a:prstClr val="black"/>
                </a:solidFill>
              </a:rPr>
              <a:t>في نشاط البنوك </a:t>
            </a:r>
            <a:r>
              <a:rPr lang="ar-SA" sz="2800" b="1" dirty="0" smtClean="0">
                <a:solidFill>
                  <a:prstClr val="black"/>
                </a:solidFill>
              </a:rPr>
              <a:t>في </a:t>
            </a:r>
            <a:r>
              <a:rPr lang="ar-SA" sz="2800" b="1" dirty="0">
                <a:solidFill>
                  <a:prstClr val="black"/>
                </a:solidFill>
              </a:rPr>
              <a:t>مجال الائتمان </a:t>
            </a:r>
            <a:r>
              <a:rPr lang="ar-SA" sz="2800" b="1" dirty="0" smtClean="0">
                <a:solidFill>
                  <a:prstClr val="black"/>
                </a:solidFill>
              </a:rPr>
              <a:t>كوسيلة </a:t>
            </a:r>
            <a:r>
              <a:rPr lang="ar-SA" sz="2800" b="1" dirty="0">
                <a:solidFill>
                  <a:prstClr val="black"/>
                </a:solidFill>
              </a:rPr>
              <a:t>لإدارة عرض </a:t>
            </a:r>
            <a:r>
              <a:rPr lang="ar-SA" sz="2800" b="1" dirty="0" smtClean="0">
                <a:solidFill>
                  <a:prstClr val="black"/>
                </a:solidFill>
              </a:rPr>
              <a:t>النقود.</a:t>
            </a:r>
            <a:endParaRPr lang="ar-SA" sz="2800" b="1" dirty="0">
              <a:solidFill>
                <a:prstClr val="black"/>
              </a:solidFill>
            </a:endParaRPr>
          </a:p>
          <a:p>
            <a:pPr marL="457200" indent="-457200" rtl="1">
              <a:buFont typeface="Courier New" panose="02070309020205020404" pitchFamily="49" charset="0"/>
              <a:buChar char="o"/>
            </a:pPr>
            <a:r>
              <a:rPr lang="ar-SA" sz="2800" b="1" dirty="0" smtClean="0"/>
              <a:t>ضمان </a:t>
            </a:r>
            <a:r>
              <a:rPr lang="ar-SA" sz="2800" b="1" dirty="0"/>
              <a:t>سلامة المركز المالي للبنوك من خلال مراقبة أدائها المالي </a:t>
            </a:r>
            <a:r>
              <a:rPr lang="ar-SA" sz="2800" b="1" dirty="0" smtClean="0"/>
              <a:t>والإداري.</a:t>
            </a:r>
            <a:endParaRPr lang="ar-SA" sz="2800" b="1" dirty="0"/>
          </a:p>
          <a:p>
            <a:pPr marL="457200" indent="-457200" rtl="1">
              <a:buFont typeface="Courier New" panose="02070309020205020404" pitchFamily="49" charset="0"/>
              <a:buChar char="o"/>
            </a:pPr>
            <a:r>
              <a:rPr lang="ar-SA" sz="2800" b="1" dirty="0" smtClean="0"/>
              <a:t>توفير </a:t>
            </a:r>
            <a:r>
              <a:rPr lang="ar-SA" sz="2800" b="1" dirty="0"/>
              <a:t>شروط المنافسة في القطاع </a:t>
            </a:r>
            <a:r>
              <a:rPr lang="ar-SA" sz="2800" b="1" dirty="0" smtClean="0"/>
              <a:t>المصرفي.</a:t>
            </a:r>
          </a:p>
          <a:p>
            <a:pPr marL="457200" indent="-457200" rtl="1">
              <a:buFont typeface="Courier New" panose="02070309020205020404" pitchFamily="49" charset="0"/>
              <a:buChar char="o"/>
            </a:pPr>
            <a:r>
              <a:rPr lang="ar-SA" sz="2800" b="1" dirty="0" smtClean="0"/>
              <a:t>وضع </a:t>
            </a:r>
            <a:r>
              <a:rPr lang="ar-SA" sz="2800" b="1" dirty="0"/>
              <a:t>اللوائح </a:t>
            </a:r>
            <a:r>
              <a:rPr lang="ar-SA" sz="2800" b="1" dirty="0" smtClean="0"/>
              <a:t>و الأنظمة.</a:t>
            </a:r>
            <a:endParaRPr lang="ar-SA" sz="2800" b="1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8915400" cy="1143000"/>
          </a:xfrm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pPr algn="ctr">
              <a:defRPr/>
            </a:pPr>
            <a:r>
              <a:rPr lang="ar-SA" sz="3200" b="1" dirty="0" smtClean="0">
                <a:solidFill>
                  <a:srgbClr val="FF0000"/>
                </a:solidFill>
              </a:rPr>
              <a:t>المحاضرة السابعة </a:t>
            </a:r>
            <a:br>
              <a:rPr lang="ar-SA" sz="3200" b="1" dirty="0" smtClean="0">
                <a:solidFill>
                  <a:srgbClr val="FF0000"/>
                </a:solidFill>
              </a:rPr>
            </a:br>
            <a:r>
              <a:rPr lang="ar-SA" sz="3200" b="1" dirty="0" smtClean="0">
                <a:solidFill>
                  <a:srgbClr val="FF0000"/>
                </a:solidFill>
              </a:rPr>
              <a:t>الفصل الثاني عشر: السياسة النقدية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4148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17143" y="1371600"/>
            <a:ext cx="9753600" cy="4373563"/>
          </a:xfrm>
        </p:spPr>
        <p:txBody>
          <a:bodyPr/>
          <a:lstStyle/>
          <a:p>
            <a:pPr marL="457200" indent="-457200" rtl="1">
              <a:buFont typeface="Wingdings" panose="05000000000000000000" pitchFamily="2" charset="2"/>
              <a:buChar char="q"/>
            </a:pPr>
            <a:r>
              <a:rPr lang="ar-SA" sz="2800" b="1" dirty="0" smtClean="0">
                <a:solidFill>
                  <a:srgbClr val="7030A0"/>
                </a:solidFill>
              </a:rPr>
              <a:t>النظرية التقليدية لكمية النقود: </a:t>
            </a:r>
            <a:r>
              <a:rPr lang="ar-SA" sz="2800" b="1" dirty="0" smtClean="0"/>
              <a:t>تفسر </a:t>
            </a:r>
            <a:r>
              <a:rPr lang="ar-SA" sz="2800" b="1" dirty="0"/>
              <a:t>نظرية كمية النقود ما يطرأ على القوة الشرائية لوحدة النقود من تغيرات نتيجة للتغير في كمية </a:t>
            </a:r>
            <a:r>
              <a:rPr lang="ar-SA" sz="2800" b="1" dirty="0" smtClean="0"/>
              <a:t>النقود</a:t>
            </a:r>
            <a:r>
              <a:rPr lang="ar-SA" sz="2800" b="1" dirty="0"/>
              <a:t>، إذ تعتمد القوة الشرائية للنقود على العلاقة بين كمية النقود وبين مقدار ما يمكن شراؤه بها من سلع</a:t>
            </a:r>
            <a:r>
              <a:rPr lang="ar-SA" sz="2800" b="1" dirty="0" smtClean="0"/>
              <a:t>. ويتمثل ذلك في معادلة فيشر </a:t>
            </a:r>
            <a:r>
              <a:rPr lang="en-US" sz="2800" b="1" dirty="0"/>
              <a:t> MV=PQ </a:t>
            </a:r>
            <a:endParaRPr lang="ar-SA" sz="2800" b="1" dirty="0"/>
          </a:p>
          <a:p>
            <a:pPr marL="457200" indent="-457200" rtl="1">
              <a:buFont typeface="Wingdings" panose="05000000000000000000" pitchFamily="2" charset="2"/>
              <a:buChar char="q"/>
            </a:pPr>
            <a:r>
              <a:rPr lang="ar-SA" sz="2800" b="1" dirty="0" smtClean="0">
                <a:solidFill>
                  <a:srgbClr val="7030A0"/>
                </a:solidFill>
              </a:rPr>
              <a:t>نظرية </a:t>
            </a:r>
            <a:r>
              <a:rPr lang="ar-SA" sz="2800" b="1" dirty="0" err="1" smtClean="0">
                <a:solidFill>
                  <a:srgbClr val="7030A0"/>
                </a:solidFill>
              </a:rPr>
              <a:t>كينز</a:t>
            </a:r>
            <a:r>
              <a:rPr lang="ar-SA" sz="2800" b="1" dirty="0" smtClean="0">
                <a:solidFill>
                  <a:srgbClr val="7030A0"/>
                </a:solidFill>
              </a:rPr>
              <a:t> لتفضيل السيولة</a:t>
            </a:r>
            <a:r>
              <a:rPr lang="ar-SA" sz="2800" b="1" dirty="0">
                <a:solidFill>
                  <a:srgbClr val="7030A0"/>
                </a:solidFill>
              </a:rPr>
              <a:t>: </a:t>
            </a:r>
            <a:r>
              <a:rPr lang="ar-SA" sz="2800" b="1" dirty="0"/>
              <a:t>تركز </a:t>
            </a:r>
            <a:r>
              <a:rPr lang="ar-SA" sz="2800" b="1" dirty="0" smtClean="0"/>
              <a:t>على </a:t>
            </a:r>
            <a:r>
              <a:rPr lang="ar-SA" sz="2800" b="1" dirty="0"/>
              <a:t>العوامل التي تؤثر في الادخار والاستثمار وعلاقتها بالإنتاج والأسعار، حيث </a:t>
            </a:r>
            <a:r>
              <a:rPr lang="ar-SA" sz="2800" b="1" dirty="0" smtClean="0"/>
              <a:t>أن </a:t>
            </a:r>
            <a:r>
              <a:rPr lang="ar-SA" sz="2800" b="1" dirty="0"/>
              <a:t>اختلاف حجم الاستثمار عن حجم الادخار هو السبب الرئيسي للتأثير على مستوى الإنتاج والأسعار  بسبب اختلاف دوافع متخذي قرارات الاستثمار عن دوافع متخذي قرارات الادخار</a:t>
            </a:r>
            <a:r>
              <a:rPr lang="ar-SA" sz="2800" b="1" dirty="0" smtClean="0"/>
              <a:t>.</a:t>
            </a:r>
          </a:p>
          <a:p>
            <a:pPr marL="457200" indent="-457200" rtl="1">
              <a:buFont typeface="Courier New" panose="02070309020205020404" pitchFamily="49" charset="0"/>
              <a:buChar char="o"/>
            </a:pPr>
            <a:r>
              <a:rPr lang="ar-SA" sz="2800" b="1" dirty="0"/>
              <a:t>أشار </a:t>
            </a:r>
            <a:r>
              <a:rPr lang="ar-SA" sz="2800" b="1" dirty="0" err="1"/>
              <a:t>كينز</a:t>
            </a:r>
            <a:r>
              <a:rPr lang="ar-SA" sz="2800" b="1" dirty="0"/>
              <a:t> إلى وجود ثلاثة دوافع تكمن وراء الطلب على النقود </a:t>
            </a:r>
            <a:r>
              <a:rPr lang="ar-SA" sz="2800" b="1" dirty="0" smtClean="0"/>
              <a:t>هي الطلب </a:t>
            </a:r>
            <a:r>
              <a:rPr lang="ar-SA" sz="2800" b="1" dirty="0"/>
              <a:t>على النقود بدافع المعاملات، بدافع التحوط، بدافع </a:t>
            </a:r>
            <a:r>
              <a:rPr lang="ar-SA" sz="2800" b="1" dirty="0" smtClean="0"/>
              <a:t>المضاربة.</a:t>
            </a:r>
            <a:endParaRPr lang="ar-SA" sz="2800" b="1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8915400" cy="1143000"/>
          </a:xfrm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pPr algn="ctr">
              <a:defRPr/>
            </a:pPr>
            <a:r>
              <a:rPr lang="ar-SA" sz="3200" b="1" dirty="0" smtClean="0">
                <a:solidFill>
                  <a:srgbClr val="FF0000"/>
                </a:solidFill>
              </a:rPr>
              <a:t>المحاضرة الثامنة </a:t>
            </a:r>
            <a:br>
              <a:rPr lang="ar-SA" sz="3200" b="1" dirty="0" smtClean="0">
                <a:solidFill>
                  <a:srgbClr val="FF0000"/>
                </a:solidFill>
              </a:rPr>
            </a:br>
            <a:r>
              <a:rPr lang="ar-SA" sz="3200" b="1" dirty="0" smtClean="0">
                <a:solidFill>
                  <a:srgbClr val="FF0000"/>
                </a:solidFill>
              </a:rPr>
              <a:t>الفصل الثالث : نظريات الطلب على النقود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5149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17143" y="1371600"/>
            <a:ext cx="9753600" cy="4373563"/>
          </a:xfrm>
        </p:spPr>
        <p:txBody>
          <a:bodyPr/>
          <a:lstStyle/>
          <a:p>
            <a:pPr marL="457200" indent="-457200" rtl="1">
              <a:buFont typeface="Wingdings" panose="05000000000000000000" pitchFamily="2" charset="2"/>
              <a:buChar char="q"/>
            </a:pPr>
            <a:r>
              <a:rPr lang="ar-SA" sz="2800" b="1" dirty="0" smtClean="0">
                <a:solidFill>
                  <a:srgbClr val="7030A0"/>
                </a:solidFill>
              </a:rPr>
              <a:t>النظرية الكمية الحديثة لفريدمان: </a:t>
            </a:r>
            <a:r>
              <a:rPr lang="ar-SA" sz="2800" b="1" dirty="0"/>
              <a:t>بدلاً من تحليل دوافع حيازة النقود كأي سلعة كما فعل </a:t>
            </a:r>
            <a:r>
              <a:rPr lang="ar-SA" sz="2800" b="1" dirty="0" err="1"/>
              <a:t>كينز</a:t>
            </a:r>
            <a:r>
              <a:rPr lang="ar-SA" sz="2800" b="1" dirty="0"/>
              <a:t>، لجأ فريدمان إلى افتراض أن الطلب على النقود يتأثر بنفس العوامل المحددة للطلب على أي أصل. </a:t>
            </a:r>
            <a:r>
              <a:rPr lang="ar-SA" sz="2800" b="1" dirty="0" smtClean="0"/>
              <a:t>وبحسب </a:t>
            </a:r>
            <a:r>
              <a:rPr lang="ar-SA" sz="2800" b="1" dirty="0"/>
              <a:t>دالة فريدمان فإن الفرد يستطيع الاحتفاظ بالثروة في </a:t>
            </a:r>
            <a:r>
              <a:rPr lang="ar-SA" sz="2800" b="1" dirty="0" smtClean="0"/>
              <a:t>ثلاثة </a:t>
            </a:r>
            <a:r>
              <a:rPr lang="ar-SA" sz="2800" b="1" dirty="0"/>
              <a:t>صور </a:t>
            </a:r>
            <a:r>
              <a:rPr lang="ar-SA" sz="2800" b="1" dirty="0" smtClean="0"/>
              <a:t>بالإضافة إلى النقود هي </a:t>
            </a:r>
            <a:r>
              <a:rPr lang="ar-SA" sz="2800" b="1" dirty="0"/>
              <a:t>السندات والاسهم </a:t>
            </a:r>
            <a:r>
              <a:rPr lang="ar-SA" sz="2800" b="1" dirty="0" smtClean="0"/>
              <a:t>والسلع.</a:t>
            </a:r>
            <a:endParaRPr lang="ar-SA" sz="2800" b="1" dirty="0"/>
          </a:p>
          <a:p>
            <a:pPr marL="457200" indent="-457200" rtl="1">
              <a:buFont typeface="Wingdings" panose="05000000000000000000" pitchFamily="2" charset="2"/>
              <a:buChar char="q"/>
            </a:pPr>
            <a:r>
              <a:rPr lang="ar-SA" sz="2800" b="1" dirty="0" smtClean="0">
                <a:solidFill>
                  <a:srgbClr val="7030A0"/>
                </a:solidFill>
              </a:rPr>
              <a:t>مرونة الطلب على النقود: </a:t>
            </a:r>
            <a:r>
              <a:rPr lang="ar-SA" sz="2800" b="1" dirty="0" smtClean="0"/>
              <a:t>تقيس </a:t>
            </a:r>
            <a:r>
              <a:rPr lang="ar-SA" sz="2800" b="1" dirty="0"/>
              <a:t>مرونة الطلب على النقود مدى استجابة الطلب على النقود للتغير في </a:t>
            </a:r>
            <a:r>
              <a:rPr lang="ar-SA" sz="2800" b="1" dirty="0" smtClean="0"/>
              <a:t>سعر الفائدة </a:t>
            </a:r>
            <a:r>
              <a:rPr lang="ar-SA" sz="2800" b="1" dirty="0"/>
              <a:t>عند ثبات باقي العوامل الأخرى.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8915400" cy="1143000"/>
          </a:xfrm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pPr algn="ctr">
              <a:defRPr/>
            </a:pPr>
            <a:r>
              <a:rPr lang="ar-SA" sz="3200" b="1" dirty="0" smtClean="0">
                <a:solidFill>
                  <a:srgbClr val="FF0000"/>
                </a:solidFill>
              </a:rPr>
              <a:t>المحاضرة التاسعة </a:t>
            </a:r>
            <a:br>
              <a:rPr lang="ar-SA" sz="3200" b="1" dirty="0" smtClean="0">
                <a:solidFill>
                  <a:srgbClr val="FF0000"/>
                </a:solidFill>
              </a:rPr>
            </a:br>
            <a:r>
              <a:rPr lang="ar-SA" sz="3200" b="1" dirty="0" smtClean="0">
                <a:solidFill>
                  <a:srgbClr val="FF0000"/>
                </a:solidFill>
              </a:rPr>
              <a:t>تابع الفصل الثالث : نظريات الطلب على النقود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3098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17143" y="1371600"/>
            <a:ext cx="9753600" cy="4373563"/>
          </a:xfrm>
        </p:spPr>
        <p:txBody>
          <a:bodyPr/>
          <a:lstStyle/>
          <a:p>
            <a:pPr marL="457200" indent="-457200" rtl="1">
              <a:buFont typeface="Wingdings" panose="05000000000000000000" pitchFamily="2" charset="2"/>
              <a:buChar char="q"/>
            </a:pPr>
            <a:r>
              <a:rPr lang="ar-SA" sz="2800" b="1" dirty="0">
                <a:solidFill>
                  <a:srgbClr val="7030A0"/>
                </a:solidFill>
              </a:rPr>
              <a:t>العرض </a:t>
            </a:r>
            <a:r>
              <a:rPr lang="ar-SA" sz="2800" b="1" dirty="0" smtClean="0">
                <a:solidFill>
                  <a:srgbClr val="7030A0"/>
                </a:solidFill>
              </a:rPr>
              <a:t>الكلي.</a:t>
            </a:r>
          </a:p>
          <a:p>
            <a:pPr marL="457200" indent="-457200" rtl="1">
              <a:buFont typeface="Courier New" panose="02070309020205020404" pitchFamily="49" charset="0"/>
              <a:buChar char="o"/>
            </a:pPr>
            <a:r>
              <a:rPr lang="ar-SA" sz="2800" b="1" dirty="0"/>
              <a:t>يعبر العرض الكلي عن كميات الناتج المحلي الاجمالي الحقيقي </a:t>
            </a:r>
            <a:r>
              <a:rPr lang="ar-SA" sz="2800" b="1" dirty="0" smtClean="0"/>
              <a:t>من </a:t>
            </a:r>
            <a:r>
              <a:rPr lang="ar-SA" sz="2800" b="1" dirty="0"/>
              <a:t>السلع والخدمات المتاحة في الاقتصاد. </a:t>
            </a:r>
            <a:r>
              <a:rPr lang="ar-SA" sz="2800" b="1" dirty="0" smtClean="0"/>
              <a:t>تعتمد </a:t>
            </a:r>
            <a:r>
              <a:rPr lang="ar-SA" sz="2800" b="1" dirty="0"/>
              <a:t>كمية الناتج المحلي الإجمالي الحقيقي التي ينتجها الاقتصاد خلال سنة معينة في المدى الطويل على العمالة ورأس المال و التقنية </a:t>
            </a:r>
            <a:r>
              <a:rPr lang="ar-SA" sz="2800" b="1" dirty="0" smtClean="0"/>
              <a:t>المتاحة.</a:t>
            </a:r>
          </a:p>
          <a:p>
            <a:pPr marL="457200" indent="-457200" rtl="1">
              <a:buFont typeface="Courier New" panose="02070309020205020404" pitchFamily="49" charset="0"/>
              <a:buChar char="o"/>
            </a:pPr>
            <a:r>
              <a:rPr lang="ar-SA" sz="2800" b="1" dirty="0"/>
              <a:t>تعرف كمية الناتج المحلي الاجمالي الحقيقي عند مستوى الاستخدام الكامل (بالناتج المحلي الاجمالي الممكن) والذي يعتمد على الاستخدام الكامل للقوة العاملة عند ثبات رأس المال و المستوى التقني. </a:t>
            </a:r>
          </a:p>
          <a:p>
            <a:pPr marL="457200" indent="-457200" rtl="1">
              <a:buFont typeface="Courier New" panose="02070309020205020404" pitchFamily="49" charset="0"/>
              <a:buChar char="o"/>
            </a:pPr>
            <a:r>
              <a:rPr lang="ar-SA" sz="2800" b="1" dirty="0" smtClean="0"/>
              <a:t>العرض الكلي في الامد البعيد والعرض الكلي في الأمد </a:t>
            </a:r>
            <a:r>
              <a:rPr lang="ar-SA" sz="2800" b="1" dirty="0" smtClean="0"/>
              <a:t>القريب</a:t>
            </a:r>
            <a:endParaRPr lang="ar-SA" sz="2800" b="1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8915400" cy="1143000"/>
          </a:xfrm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pPr algn="ctr">
              <a:defRPr/>
            </a:pPr>
            <a:r>
              <a:rPr lang="ar-SA" sz="3200" b="1" dirty="0" smtClean="0">
                <a:solidFill>
                  <a:srgbClr val="FF0000"/>
                </a:solidFill>
              </a:rPr>
              <a:t>المحاضرة العاشرة </a:t>
            </a:r>
            <a:br>
              <a:rPr lang="ar-SA" sz="3200" b="1" dirty="0" smtClean="0">
                <a:solidFill>
                  <a:srgbClr val="FF0000"/>
                </a:solidFill>
              </a:rPr>
            </a:br>
            <a:r>
              <a:rPr lang="ar-SA" sz="3200" b="1" dirty="0" smtClean="0">
                <a:solidFill>
                  <a:srgbClr val="FF0000"/>
                </a:solidFill>
              </a:rPr>
              <a:t>الفصل السادس : التوازن الاقتصادي الكلي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1908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8197" y="838200"/>
            <a:ext cx="9906000" cy="4373563"/>
          </a:xfrm>
        </p:spPr>
        <p:txBody>
          <a:bodyPr/>
          <a:lstStyle/>
          <a:p>
            <a:pPr marL="0" indent="0" rtl="1"/>
            <a:endParaRPr lang="ar-SA" sz="2800" b="1" dirty="0">
              <a:solidFill>
                <a:srgbClr val="7030A0"/>
              </a:solidFill>
            </a:endParaRPr>
          </a:p>
          <a:p>
            <a:pPr marL="457200" indent="-457200" rtl="1">
              <a:buFont typeface="Wingdings" panose="05000000000000000000" pitchFamily="2" charset="2"/>
              <a:buChar char="q"/>
            </a:pPr>
            <a:r>
              <a:rPr lang="ar-SA" sz="2800" b="1" dirty="0">
                <a:solidFill>
                  <a:srgbClr val="7030A0"/>
                </a:solidFill>
              </a:rPr>
              <a:t>الطلب الكلي: </a:t>
            </a:r>
            <a:r>
              <a:rPr lang="ar-SA" sz="2800" b="1" dirty="0"/>
              <a:t>يشير الطلب الكلي إلى كميات الناتج المحلي الإجمالي الحقيقي المطلوبة عند مستويات مختلفة من الأسعار خلال فترة زمنية معينة عند ثبات باقي العوامل الأخرى المؤثرة على الطلب الكلي.</a:t>
            </a:r>
          </a:p>
          <a:p>
            <a:pPr marL="457200" indent="-457200" rtl="1">
              <a:buFont typeface="Wingdings" panose="05000000000000000000" pitchFamily="2" charset="2"/>
              <a:buChar char="q"/>
            </a:pPr>
            <a:r>
              <a:rPr lang="ar-SA" sz="2800" b="1" dirty="0" smtClean="0">
                <a:solidFill>
                  <a:srgbClr val="7030A0"/>
                </a:solidFill>
              </a:rPr>
              <a:t>التوازن الاقتصادي يتحقق عندما يتساوى الناتج المحلي الاجمالي الحقيقي مع الناتج الاجمالي الممكن.</a:t>
            </a:r>
          </a:p>
          <a:p>
            <a:pPr marL="457200" indent="-457200" rtl="1">
              <a:buFont typeface="Wingdings" panose="05000000000000000000" pitchFamily="2" charset="2"/>
              <a:buChar char="q"/>
            </a:pPr>
            <a:r>
              <a:rPr lang="ar-SA" sz="2800" b="1" dirty="0" smtClean="0">
                <a:solidFill>
                  <a:srgbClr val="7030A0"/>
                </a:solidFill>
              </a:rPr>
              <a:t>الفجوة </a:t>
            </a:r>
            <a:r>
              <a:rPr lang="ar-SA" sz="2800" b="1" dirty="0">
                <a:solidFill>
                  <a:srgbClr val="7030A0"/>
                </a:solidFill>
              </a:rPr>
              <a:t>التضخمية: </a:t>
            </a:r>
            <a:r>
              <a:rPr lang="ar-SA" sz="2800" b="1" dirty="0"/>
              <a:t>تحدث الفجوة التضخمية في المدى القريب عندما يزيد الطلب الكلي على العرض الكلي عند مستوى الاستخدام </a:t>
            </a:r>
            <a:r>
              <a:rPr lang="ar-SA" sz="2800" b="1" dirty="0" smtClean="0"/>
              <a:t>الكامل (يكون </a:t>
            </a:r>
            <a:r>
              <a:rPr lang="ar-SA" sz="2800" b="1" dirty="0"/>
              <a:t>الناتج المحلي الاجمالي الحقيقي في مستوى أعلى من الناتج المحلي الممكن</a:t>
            </a:r>
            <a:r>
              <a:rPr lang="ar-SA" sz="2800" b="1" dirty="0" smtClean="0"/>
              <a:t>). وفي هذه الحالة </a:t>
            </a:r>
            <a:r>
              <a:rPr lang="ar-SA" sz="2800" b="1" dirty="0"/>
              <a:t>الفجوة التضخمية ينخفض معدل البطالة عن معدل البطالة الطبيعي. </a:t>
            </a:r>
          </a:p>
          <a:p>
            <a:pPr marL="457200" indent="-457200" rtl="1">
              <a:buFont typeface="Wingdings" panose="05000000000000000000" pitchFamily="2" charset="2"/>
              <a:buChar char="q"/>
            </a:pPr>
            <a:r>
              <a:rPr lang="ar-SA" sz="2800" b="1" dirty="0" smtClean="0">
                <a:solidFill>
                  <a:srgbClr val="7030A0"/>
                </a:solidFill>
              </a:rPr>
              <a:t>الفجوة الانكماشية: </a:t>
            </a:r>
            <a:r>
              <a:rPr lang="ar-SA" sz="2800" b="1" dirty="0" smtClean="0"/>
              <a:t>على خلاف الفجوة التضخمية</a:t>
            </a:r>
            <a:endParaRPr lang="ar-SA" sz="2800" b="1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8915400" cy="1143000"/>
          </a:xfrm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pPr algn="ctr">
              <a:defRPr/>
            </a:pPr>
            <a:r>
              <a:rPr lang="ar-SA" sz="3200" b="1" dirty="0" smtClean="0">
                <a:solidFill>
                  <a:srgbClr val="FF0000"/>
                </a:solidFill>
              </a:rPr>
              <a:t>المحاضرة العاشرة </a:t>
            </a:r>
            <a:br>
              <a:rPr lang="ar-SA" sz="3200" b="1" dirty="0" smtClean="0">
                <a:solidFill>
                  <a:srgbClr val="FF0000"/>
                </a:solidFill>
              </a:rPr>
            </a:br>
            <a:r>
              <a:rPr lang="ar-SA" sz="3200" b="1" dirty="0" smtClean="0">
                <a:solidFill>
                  <a:srgbClr val="FF0000"/>
                </a:solidFill>
              </a:rPr>
              <a:t>الفصل السادس : التوازن الاقتصادي الكلي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3933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8197" y="838200"/>
            <a:ext cx="9906000" cy="4373563"/>
          </a:xfrm>
        </p:spPr>
        <p:txBody>
          <a:bodyPr/>
          <a:lstStyle/>
          <a:p>
            <a:pPr marL="0" indent="0" rtl="1"/>
            <a:endParaRPr lang="ar-SA" sz="2800" b="1" dirty="0">
              <a:solidFill>
                <a:srgbClr val="7030A0"/>
              </a:solidFill>
            </a:endParaRPr>
          </a:p>
          <a:p>
            <a:pPr marL="457200" indent="-457200" rtl="1">
              <a:buFont typeface="Wingdings" panose="05000000000000000000" pitchFamily="2" charset="2"/>
              <a:buChar char="q"/>
            </a:pPr>
            <a:r>
              <a:rPr lang="ar-SA" sz="2800" b="1" dirty="0" smtClean="0">
                <a:solidFill>
                  <a:srgbClr val="7030A0"/>
                </a:solidFill>
              </a:rPr>
              <a:t>أنواع </a:t>
            </a:r>
            <a:r>
              <a:rPr lang="ar-SA" sz="2800" b="1" dirty="0">
                <a:solidFill>
                  <a:srgbClr val="7030A0"/>
                </a:solidFill>
              </a:rPr>
              <a:t>التضخم</a:t>
            </a:r>
          </a:p>
          <a:p>
            <a:pPr marL="457200" indent="-457200" rtl="1">
              <a:buFont typeface="Wingdings" panose="05000000000000000000" pitchFamily="2" charset="2"/>
              <a:buChar char="q"/>
            </a:pPr>
            <a:r>
              <a:rPr lang="ar-SA" sz="2800" b="1" dirty="0" smtClean="0">
                <a:solidFill>
                  <a:srgbClr val="7030A0"/>
                </a:solidFill>
              </a:rPr>
              <a:t>أضرار </a:t>
            </a:r>
            <a:r>
              <a:rPr lang="ar-SA" sz="2800" b="1" dirty="0">
                <a:solidFill>
                  <a:srgbClr val="7030A0"/>
                </a:solidFill>
              </a:rPr>
              <a:t>التضخم</a:t>
            </a:r>
          </a:p>
          <a:p>
            <a:pPr marL="457200" indent="-457200" rtl="1">
              <a:buFont typeface="Wingdings" panose="05000000000000000000" pitchFamily="2" charset="2"/>
              <a:buChar char="q"/>
            </a:pPr>
            <a:r>
              <a:rPr lang="ar-SA" sz="2800" b="1" dirty="0">
                <a:solidFill>
                  <a:srgbClr val="7030A0"/>
                </a:solidFill>
              </a:rPr>
              <a:t>و</a:t>
            </a:r>
            <a:r>
              <a:rPr lang="ar-SA" sz="2800" b="1" dirty="0" smtClean="0">
                <a:solidFill>
                  <a:srgbClr val="7030A0"/>
                </a:solidFill>
              </a:rPr>
              <a:t>جهة </a:t>
            </a:r>
            <a:r>
              <a:rPr lang="ar-SA" sz="2800" b="1" dirty="0">
                <a:solidFill>
                  <a:srgbClr val="7030A0"/>
                </a:solidFill>
              </a:rPr>
              <a:t>نظر </a:t>
            </a:r>
            <a:r>
              <a:rPr lang="ar-SA" sz="2800" b="1" dirty="0" smtClean="0">
                <a:solidFill>
                  <a:srgbClr val="7030A0"/>
                </a:solidFill>
              </a:rPr>
              <a:t>النقديين </a:t>
            </a:r>
            <a:r>
              <a:rPr lang="ar-SA" sz="2800" b="1" dirty="0">
                <a:solidFill>
                  <a:srgbClr val="7030A0"/>
                </a:solidFill>
              </a:rPr>
              <a:t>في التضخم</a:t>
            </a:r>
          </a:p>
          <a:p>
            <a:pPr marL="457200" indent="-457200" rtl="1">
              <a:buFont typeface="Wingdings" panose="05000000000000000000" pitchFamily="2" charset="2"/>
              <a:buChar char="q"/>
            </a:pPr>
            <a:r>
              <a:rPr lang="ar-SA" sz="2800" b="1" dirty="0" smtClean="0">
                <a:solidFill>
                  <a:srgbClr val="7030A0"/>
                </a:solidFill>
              </a:rPr>
              <a:t>وجهة </a:t>
            </a:r>
            <a:r>
              <a:rPr lang="ar-SA" sz="2800" b="1" dirty="0">
                <a:solidFill>
                  <a:srgbClr val="7030A0"/>
                </a:solidFill>
              </a:rPr>
              <a:t>نظر </a:t>
            </a:r>
            <a:r>
              <a:rPr lang="ar-SA" sz="2800" b="1" dirty="0" err="1">
                <a:solidFill>
                  <a:srgbClr val="7030A0"/>
                </a:solidFill>
              </a:rPr>
              <a:t>الكينزيين</a:t>
            </a:r>
            <a:r>
              <a:rPr lang="ar-SA" sz="2800" b="1" dirty="0">
                <a:solidFill>
                  <a:srgbClr val="7030A0"/>
                </a:solidFill>
              </a:rPr>
              <a:t> في التضخم</a:t>
            </a:r>
          </a:p>
          <a:p>
            <a:pPr marL="0" indent="0" rtl="1"/>
            <a:endParaRPr lang="ar-SA" sz="2800" b="1" dirty="0">
              <a:solidFill>
                <a:srgbClr val="7030A0"/>
              </a:solidFill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8915400" cy="1143000"/>
          </a:xfrm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pPr algn="ctr">
              <a:defRPr/>
            </a:pPr>
            <a:r>
              <a:rPr lang="ar-SA" sz="3200" b="1" dirty="0" smtClean="0">
                <a:solidFill>
                  <a:srgbClr val="FF0000"/>
                </a:solidFill>
              </a:rPr>
              <a:t>المحاضرة </a:t>
            </a:r>
            <a:r>
              <a:rPr lang="ar-SA" sz="3200" b="1" dirty="0" err="1" smtClean="0">
                <a:solidFill>
                  <a:srgbClr val="FF0000"/>
                </a:solidFill>
              </a:rPr>
              <a:t>الحاديةعشر</a:t>
            </a:r>
            <a:r>
              <a:rPr lang="ar-SA" sz="3200" b="1" dirty="0" smtClean="0">
                <a:solidFill>
                  <a:srgbClr val="FF0000"/>
                </a:solidFill>
              </a:rPr>
              <a:t/>
            </a:r>
            <a:br>
              <a:rPr lang="ar-SA" sz="3200" b="1" dirty="0" smtClean="0">
                <a:solidFill>
                  <a:srgbClr val="FF0000"/>
                </a:solidFill>
              </a:rPr>
            </a:br>
            <a:r>
              <a:rPr lang="ar-SA" sz="3200" b="1" dirty="0" smtClean="0">
                <a:solidFill>
                  <a:srgbClr val="FF0000"/>
                </a:solidFill>
              </a:rPr>
              <a:t>الفصل السابع : نظريات التضخم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7353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8197" y="838200"/>
            <a:ext cx="9906000" cy="4373563"/>
          </a:xfrm>
        </p:spPr>
        <p:txBody>
          <a:bodyPr/>
          <a:lstStyle/>
          <a:p>
            <a:pPr marL="0" indent="0" rtl="1"/>
            <a:endParaRPr lang="ar-SA" sz="2800" b="1" dirty="0">
              <a:solidFill>
                <a:srgbClr val="7030A0"/>
              </a:solidFill>
            </a:endParaRPr>
          </a:p>
          <a:p>
            <a:pPr marL="0" lvl="0" indent="0" rtl="1" eaLnBrk="1" hangingPunct="1">
              <a:spcBef>
                <a:spcPct val="0"/>
              </a:spcBef>
            </a:pPr>
            <a:endParaRPr lang="ar-SA" sz="2800" b="1" dirty="0" smtClean="0">
              <a:solidFill>
                <a:prstClr val="black"/>
              </a:solidFill>
              <a:latin typeface="Arial" charset="0"/>
              <a:cs typeface="Arabic Transparent" pitchFamily="2" charset="0"/>
            </a:endParaRPr>
          </a:p>
          <a:p>
            <a:pPr marL="457200" lvl="0" indent="-457200" rtl="1" eaLnBrk="1" hangingPunct="1"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ar-SA" sz="2800" b="1" dirty="0" smtClean="0">
                <a:solidFill>
                  <a:srgbClr val="7030A0"/>
                </a:solidFill>
                <a:latin typeface="Arial" charset="0"/>
                <a:cs typeface="Arabic Transparent" pitchFamily="2" charset="0"/>
              </a:rPr>
              <a:t>هل </a:t>
            </a:r>
            <a:r>
              <a:rPr lang="ar-SA" sz="2800" b="1" dirty="0">
                <a:solidFill>
                  <a:srgbClr val="7030A0"/>
                </a:solidFill>
                <a:latin typeface="Arial" charset="0"/>
                <a:cs typeface="Arabic Transparent" pitchFamily="2" charset="0"/>
              </a:rPr>
              <a:t>تتسبب السياسة المالية وحدها في </a:t>
            </a:r>
            <a:r>
              <a:rPr lang="ar-SA" sz="2800" b="1" dirty="0" smtClean="0">
                <a:solidFill>
                  <a:srgbClr val="7030A0"/>
                </a:solidFill>
                <a:latin typeface="Arial" charset="0"/>
                <a:cs typeface="Arabic Transparent" pitchFamily="2" charset="0"/>
              </a:rPr>
              <a:t>التضخم؟</a:t>
            </a:r>
          </a:p>
          <a:p>
            <a:pPr marL="457200" lvl="0" indent="-457200" rtl="1" eaLnBrk="1" hangingPunct="1"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ar-SA" sz="2800" b="1" dirty="0" smtClean="0">
                <a:solidFill>
                  <a:srgbClr val="7030A0"/>
                </a:solidFill>
                <a:latin typeface="Arial" charset="0"/>
                <a:cs typeface="Arabic Transparent" pitchFamily="2" charset="0"/>
              </a:rPr>
              <a:t>هل </a:t>
            </a:r>
            <a:r>
              <a:rPr lang="ar-SA" sz="2800" b="1" dirty="0">
                <a:solidFill>
                  <a:srgbClr val="7030A0"/>
                </a:solidFill>
                <a:latin typeface="Arial" charset="0"/>
                <a:cs typeface="Arabic Transparent" pitchFamily="2" charset="0"/>
              </a:rPr>
              <a:t>تتسبب صدمات العرض وحدها في </a:t>
            </a:r>
            <a:r>
              <a:rPr lang="ar-SA" sz="2800" b="1" dirty="0" smtClean="0">
                <a:solidFill>
                  <a:srgbClr val="7030A0"/>
                </a:solidFill>
                <a:latin typeface="Arial" charset="0"/>
                <a:cs typeface="Arabic Transparent" pitchFamily="2" charset="0"/>
              </a:rPr>
              <a:t>التضخم؟</a:t>
            </a:r>
          </a:p>
          <a:p>
            <a:pPr marL="457200" lvl="0" indent="-457200" rtl="1" eaLnBrk="1" hangingPunct="1"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ar-SA" sz="2800" b="1" dirty="0" smtClean="0">
                <a:solidFill>
                  <a:srgbClr val="7030A0"/>
                </a:solidFill>
                <a:latin typeface="Arial" charset="0"/>
                <a:cs typeface="Arabic Transparent" pitchFamily="2" charset="0"/>
              </a:rPr>
              <a:t>هل </a:t>
            </a:r>
            <a:r>
              <a:rPr lang="ar-SA" sz="2800" b="1" dirty="0">
                <a:solidFill>
                  <a:srgbClr val="7030A0"/>
                </a:solidFill>
                <a:latin typeface="Arial" charset="0"/>
                <a:cs typeface="Arabic Transparent" pitchFamily="2" charset="0"/>
              </a:rPr>
              <a:t>السياسة النقدية تتسبب في التضخم؟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8915400" cy="1143000"/>
          </a:xfrm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pPr algn="ctr">
              <a:defRPr/>
            </a:pPr>
            <a:r>
              <a:rPr lang="ar-SA" sz="3200" b="1" dirty="0" smtClean="0">
                <a:solidFill>
                  <a:srgbClr val="FF0000"/>
                </a:solidFill>
              </a:rPr>
              <a:t>المحاضرة </a:t>
            </a:r>
            <a:r>
              <a:rPr lang="ar-SA" sz="3200" b="1" dirty="0" err="1" smtClean="0">
                <a:solidFill>
                  <a:srgbClr val="FF0000"/>
                </a:solidFill>
              </a:rPr>
              <a:t>الثانيةعشر</a:t>
            </a:r>
            <a:r>
              <a:rPr lang="ar-SA" sz="3200" b="1" dirty="0" smtClean="0">
                <a:solidFill>
                  <a:srgbClr val="FF0000"/>
                </a:solidFill>
              </a:rPr>
              <a:t/>
            </a:r>
            <a:br>
              <a:rPr lang="ar-SA" sz="3200" b="1" dirty="0" smtClean="0">
                <a:solidFill>
                  <a:srgbClr val="FF0000"/>
                </a:solidFill>
              </a:rPr>
            </a:br>
            <a:r>
              <a:rPr lang="ar-SA" sz="3200" b="1" dirty="0" smtClean="0">
                <a:solidFill>
                  <a:srgbClr val="FF0000"/>
                </a:solidFill>
              </a:rPr>
              <a:t>تابع الفصل السابع : نظريات التضخم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282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8197" y="838200"/>
            <a:ext cx="9906000" cy="4373563"/>
          </a:xfrm>
        </p:spPr>
        <p:txBody>
          <a:bodyPr/>
          <a:lstStyle/>
          <a:p>
            <a:pPr marL="0" indent="0" rtl="1"/>
            <a:endParaRPr lang="ar-SA" sz="2800" b="1" dirty="0">
              <a:solidFill>
                <a:srgbClr val="7030A0"/>
              </a:solidFill>
            </a:endParaRPr>
          </a:p>
          <a:p>
            <a:pPr marL="0" lvl="0" indent="0" rtl="1" eaLnBrk="1" hangingPunct="1">
              <a:spcBef>
                <a:spcPct val="0"/>
              </a:spcBef>
            </a:pPr>
            <a:endParaRPr lang="ar-SA" sz="2800" b="1" dirty="0" smtClean="0">
              <a:solidFill>
                <a:prstClr val="black"/>
              </a:solidFill>
              <a:latin typeface="Arial" charset="0"/>
              <a:cs typeface="Arabic Transparent" pitchFamily="2" charset="0"/>
            </a:endParaRPr>
          </a:p>
          <a:p>
            <a:pPr marL="0" lvl="0" indent="0" rtl="1" eaLnBrk="1" hangingPunct="1">
              <a:spcBef>
                <a:spcPct val="0"/>
              </a:spcBef>
            </a:pPr>
            <a:endParaRPr lang="ar-SA" sz="2800" b="1" dirty="0">
              <a:solidFill>
                <a:srgbClr val="7030A0"/>
              </a:solidFill>
              <a:latin typeface="Arial" charset="0"/>
              <a:cs typeface="Arabic Transparent" pitchFamily="2" charset="0"/>
            </a:endParaRPr>
          </a:p>
          <a:p>
            <a:pPr marL="457200" lvl="0" indent="-457200" rtl="1" eaLnBrk="1" hangingPunct="1"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ar-SA" sz="2800" b="1" dirty="0" smtClean="0">
                <a:solidFill>
                  <a:srgbClr val="7030A0"/>
                </a:solidFill>
                <a:latin typeface="Arial" charset="0"/>
                <a:cs typeface="Arabic Transparent" pitchFamily="2" charset="0"/>
              </a:rPr>
              <a:t>أسواق </a:t>
            </a:r>
            <a:r>
              <a:rPr lang="ar-SA" sz="2800" b="1" dirty="0">
                <a:solidFill>
                  <a:srgbClr val="7030A0"/>
                </a:solidFill>
                <a:latin typeface="Arial" charset="0"/>
                <a:cs typeface="Arabic Transparent" pitchFamily="2" charset="0"/>
              </a:rPr>
              <a:t>الصرف</a:t>
            </a:r>
          </a:p>
          <a:p>
            <a:pPr marL="457200" lvl="0" indent="-457200" rtl="1" eaLnBrk="1" hangingPunct="1"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ar-SA" sz="2800" b="1" dirty="0" smtClean="0">
                <a:solidFill>
                  <a:srgbClr val="7030A0"/>
                </a:solidFill>
                <a:latin typeface="Arial" charset="0"/>
                <a:cs typeface="Arabic Transparent" pitchFamily="2" charset="0"/>
              </a:rPr>
              <a:t>آليات </a:t>
            </a:r>
            <a:r>
              <a:rPr lang="ar-SA" sz="2800" b="1" dirty="0">
                <a:solidFill>
                  <a:srgbClr val="7030A0"/>
                </a:solidFill>
                <a:latin typeface="Arial" charset="0"/>
                <a:cs typeface="Arabic Transparent" pitchFamily="2" charset="0"/>
              </a:rPr>
              <a:t>تحديد سعر الصرف</a:t>
            </a:r>
          </a:p>
          <a:p>
            <a:pPr marL="457200" lvl="0" indent="-457200" rtl="1" eaLnBrk="1" hangingPunct="1"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ar-SA" sz="2800" b="1" dirty="0" smtClean="0">
                <a:solidFill>
                  <a:srgbClr val="7030A0"/>
                </a:solidFill>
                <a:latin typeface="Arial" charset="0"/>
                <a:cs typeface="Arabic Transparent" pitchFamily="2" charset="0"/>
              </a:rPr>
              <a:t>دور </a:t>
            </a:r>
            <a:r>
              <a:rPr lang="ar-SA" sz="2800" b="1" dirty="0">
                <a:solidFill>
                  <a:srgbClr val="7030A0"/>
                </a:solidFill>
                <a:latin typeface="Arial" charset="0"/>
                <a:cs typeface="Arabic Transparent" pitchFamily="2" charset="0"/>
              </a:rPr>
              <a:t>البنوك الدولية في التجارة العالمية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8915400" cy="1143000"/>
          </a:xfrm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pPr algn="ctr">
              <a:defRPr/>
            </a:pPr>
            <a:r>
              <a:rPr lang="ar-SA" sz="3200" b="1" dirty="0" smtClean="0">
                <a:solidFill>
                  <a:srgbClr val="FF0000"/>
                </a:solidFill>
              </a:rPr>
              <a:t>المحاضرة </a:t>
            </a:r>
            <a:r>
              <a:rPr lang="ar-SA" sz="3200" b="1" dirty="0" err="1" smtClean="0">
                <a:solidFill>
                  <a:srgbClr val="FF0000"/>
                </a:solidFill>
              </a:rPr>
              <a:t>الثالثةعشر</a:t>
            </a:r>
            <a:r>
              <a:rPr lang="ar-SA" sz="3200" b="1" dirty="0" smtClean="0">
                <a:solidFill>
                  <a:srgbClr val="FF0000"/>
                </a:solidFill>
              </a:rPr>
              <a:t/>
            </a:r>
            <a:br>
              <a:rPr lang="ar-SA" sz="3200" b="1" dirty="0" smtClean="0">
                <a:solidFill>
                  <a:srgbClr val="FF0000"/>
                </a:solidFill>
              </a:rPr>
            </a:br>
            <a:r>
              <a:rPr lang="ar-SA" sz="3200" b="1" dirty="0" smtClean="0">
                <a:solidFill>
                  <a:srgbClr val="FF0000"/>
                </a:solidFill>
              </a:rPr>
              <a:t>الفصل </a:t>
            </a:r>
            <a:r>
              <a:rPr lang="ar-SA" sz="3200" b="1" dirty="0" smtClean="0">
                <a:solidFill>
                  <a:srgbClr val="FF0000"/>
                </a:solidFill>
              </a:rPr>
              <a:t>الثالث عشر : النقود والبنوك الدولية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6801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4301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0" y="621032"/>
            <a:ext cx="2786063" cy="2706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2" name="Freeform 6"/>
          <p:cNvSpPr>
            <a:spLocks noEditPoints="1"/>
          </p:cNvSpPr>
          <p:nvPr/>
        </p:nvSpPr>
        <p:spPr bwMode="auto">
          <a:xfrm>
            <a:off x="3626584" y="763871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13" name="Rectangle 8"/>
          <p:cNvSpPr>
            <a:spLocks noChangeArrowheads="1"/>
          </p:cNvSpPr>
          <p:nvPr/>
        </p:nvSpPr>
        <p:spPr bwMode="auto">
          <a:xfrm>
            <a:off x="859809" y="2011848"/>
            <a:ext cx="8305800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</a:t>
            </a:r>
            <a:r>
              <a:rPr lang="ar-EG" sz="7200" dirty="0" smtClean="0">
                <a:solidFill>
                  <a:schemeClr val="bg1"/>
                </a:solidFill>
                <a:latin typeface="Calibri" pitchFamily="34" charset="0"/>
              </a:rPr>
              <a:t>الله</a:t>
            </a:r>
            <a:endParaRPr lang="ar-SA" sz="7200" dirty="0" smtClean="0">
              <a:solidFill>
                <a:schemeClr val="bg1"/>
              </a:solidFill>
              <a:latin typeface="Calibri" pitchFamily="34" charset="0"/>
            </a:endParaRPr>
          </a:p>
          <a:p>
            <a:pPr algn="ctr"/>
            <a:endParaRPr lang="ar-SA" sz="6000" dirty="0" smtClean="0">
              <a:solidFill>
                <a:schemeClr val="bg1"/>
              </a:solidFill>
              <a:latin typeface="Arabic Typesetting" panose="03020402040406030203" pitchFamily="66" charset="-78"/>
              <a:cs typeface="DecoType Naskh Swashes" panose="02010400000000000000" pitchFamily="2" charset="-78"/>
            </a:endParaRPr>
          </a:p>
          <a:p>
            <a:pPr algn="ctr"/>
            <a:r>
              <a:rPr lang="ar-SA" sz="6000" dirty="0" smtClean="0">
                <a:solidFill>
                  <a:schemeClr val="bg1"/>
                </a:solidFill>
                <a:latin typeface="Arabic Typesetting" panose="03020402040406030203" pitchFamily="66" charset="-78"/>
                <a:cs typeface="DecoType Naskh Swashes" panose="02010400000000000000" pitchFamily="2" charset="-78"/>
              </a:rPr>
              <a:t>مع تمنياتي لكم بالتوفيق و النجاح </a:t>
            </a:r>
          </a:p>
          <a:p>
            <a:pPr algn="ctr"/>
            <a:r>
              <a:rPr lang="ar-SA" sz="6000" dirty="0" smtClean="0">
                <a:solidFill>
                  <a:schemeClr val="bg1"/>
                </a:solidFill>
                <a:latin typeface="Arabic Typesetting" panose="03020402040406030203" pitchFamily="66" charset="-78"/>
                <a:cs typeface="DecoType Naskh Swashes" panose="02010400000000000000" pitchFamily="2" charset="-78"/>
              </a:rPr>
              <a:t>وكل عام وأنتم بخير</a:t>
            </a:r>
            <a:endParaRPr lang="en-US" sz="6000" dirty="0">
              <a:solidFill>
                <a:schemeClr val="bg1"/>
              </a:solidFill>
              <a:latin typeface="Arabic Typesetting" panose="03020402040406030203" pitchFamily="66" charset="-78"/>
              <a:cs typeface="DecoType Naskh Swashes" panose="02010400000000000000" pitchFamily="2" charset="-78"/>
            </a:endParaRPr>
          </a:p>
        </p:txBody>
      </p:sp>
      <p:pic>
        <p:nvPicPr>
          <p:cNvPr id="43014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700407"/>
            <a:ext cx="2279650" cy="2547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2998</TotalTime>
  <Words>1533</Words>
  <Application>Microsoft Office PowerPoint</Application>
  <PresentationFormat>A4 Paper (210x297 mm)</PresentationFormat>
  <Paragraphs>151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3" baseType="lpstr">
      <vt:lpstr>Arabic Transparent</vt:lpstr>
      <vt:lpstr>Arabic Typesetting</vt:lpstr>
      <vt:lpstr>Arial</vt:lpstr>
      <vt:lpstr>Calibri</vt:lpstr>
      <vt:lpstr>Courier New</vt:lpstr>
      <vt:lpstr>DecoType Naskh Swashes</vt:lpstr>
      <vt:lpstr>Times New Roman</vt:lpstr>
      <vt:lpstr>Wingdings</vt:lpstr>
      <vt:lpstr>Office Theme</vt:lpstr>
      <vt:lpstr>PowerPoint Presentation</vt:lpstr>
      <vt:lpstr>المحاضرة الرابعة عشر:   مراجعة عامة</vt:lpstr>
      <vt:lpstr>المحاضرة الأولى  الفصل الأول: نشأة البنوك وتطورها</vt:lpstr>
      <vt:lpstr>المحاضرة الأولى  الفصل الأول: نشأة البنوك وتطورها</vt:lpstr>
      <vt:lpstr>المحاضرة الأولى  الفصل الأول: نشأة البنوك وتطورها</vt:lpstr>
      <vt:lpstr>المحاضرة الثانية  الفصل الثاني: النظم النقدية</vt:lpstr>
      <vt:lpstr>المحاضرة الثالثة  الفصل الثامن: البنوك التجارية التقليدية</vt:lpstr>
      <vt:lpstr>المحاضرة الثالثة  الفصل الثامن: البنوك التجارية التقليدية</vt:lpstr>
      <vt:lpstr>المحاضرة الرابعة  الفصل التاسع: إدارة ربحية و سيولة البنوك</vt:lpstr>
      <vt:lpstr>المحاضرة الخامسة  الفصل العاشر: البنوك التجارية الأسلامية</vt:lpstr>
      <vt:lpstr>المحاضرة الخامسة  الفصل العاشر: البنوك التجارية الأسلامية</vt:lpstr>
      <vt:lpstr>المحاضرة الخامسة  الفصل العاشر: البنوك التجارية الأسلامية</vt:lpstr>
      <vt:lpstr>المحاضرة السادسة  الفصل الحادي عشر: البنوك المركزية</vt:lpstr>
      <vt:lpstr>المحاضرة السادسة  الفصل الحادي عشر: البنوك المركزية</vt:lpstr>
      <vt:lpstr>المحاضرة السابعة  الفصل الثاني عشر: السياسة النقدية</vt:lpstr>
      <vt:lpstr>المحاضرة السابعة  الفصل الثاني عشر: السياسة النقدية</vt:lpstr>
      <vt:lpstr>المحاضرة الثامنة  الفصل الثالث : نظريات الطلب على النقود</vt:lpstr>
      <vt:lpstr>المحاضرة التاسعة  تابع الفصل الثالث : نظريات الطلب على النقود</vt:lpstr>
      <vt:lpstr>المحاضرة العاشرة  الفصل السادس : التوازن الاقتصادي الكلي</vt:lpstr>
      <vt:lpstr>المحاضرة العاشرة  الفصل السادس : التوازن الاقتصادي الكلي</vt:lpstr>
      <vt:lpstr>المحاضرة الحاديةعشر الفصل السابع : نظريات التضخم</vt:lpstr>
      <vt:lpstr>المحاضرة الثانيةعشر تابع الفصل السابع : نظريات التضخم</vt:lpstr>
      <vt:lpstr>المحاضرة الثالثةعشر الفصل الثالث عشر : النقود والبنوك الدولية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Bassim Ali Yoseif Alsabbgh</cp:lastModifiedBy>
  <cp:revision>191</cp:revision>
  <dcterms:created xsi:type="dcterms:W3CDTF">2009-10-14T19:14:34Z</dcterms:created>
  <dcterms:modified xsi:type="dcterms:W3CDTF">2013-11-14T09:40:47Z</dcterms:modified>
</cp:coreProperties>
</file>