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402" r:id="rId3"/>
    <p:sldId id="403" r:id="rId4"/>
    <p:sldId id="257" r:id="rId5"/>
    <p:sldId id="366" r:id="rId6"/>
    <p:sldId id="404" r:id="rId7"/>
    <p:sldId id="405" r:id="rId8"/>
    <p:sldId id="301" r:id="rId9"/>
    <p:sldId id="302" r:id="rId10"/>
    <p:sldId id="397" r:id="rId11"/>
    <p:sldId id="367" r:id="rId12"/>
    <p:sldId id="369" r:id="rId13"/>
    <p:sldId id="399" r:id="rId14"/>
    <p:sldId id="370" r:id="rId15"/>
    <p:sldId id="400" r:id="rId16"/>
    <p:sldId id="401" r:id="rId17"/>
    <p:sldId id="371" r:id="rId18"/>
    <p:sldId id="373" r:id="rId19"/>
    <p:sldId id="376" r:id="rId20"/>
    <p:sldId id="375" r:id="rId21"/>
    <p:sldId id="374" r:id="rId22"/>
    <p:sldId id="398" r:id="rId23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91" d="100"/>
          <a:sy n="91" d="100"/>
        </p:scale>
        <p:origin x="74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F6AD68-7412-45B1-869F-E3EFF366BAAD}" type="datetimeFigureOut">
              <a:rPr lang="en-US"/>
              <a:pPr>
                <a:defRPr/>
              </a:pPr>
              <a:t>10/8/2013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82A6729-FA79-49EF-8B6B-1D1C4348AF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51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6D6FE-687C-4CAA-A0C1-117D7D7BB0D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01E1A-6F47-45B6-9B3A-FB1C6FBF119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D5DB-94F0-4599-B604-FDE5AB5115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B3852-CB3C-4B65-8358-DA83DF0239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BAEA9-D005-4D2E-9167-FBFE958C3FF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781800" y="6519863"/>
            <a:ext cx="1928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7050088" y="6291263"/>
            <a:ext cx="14081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جامعة الملك فيصل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914400" y="6581775"/>
            <a:ext cx="31162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182688" y="6291263"/>
            <a:ext cx="27479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عمادة التعليم الإكتروني والتعلم عن بعد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FBE96C-9DE0-4EC0-B7F6-33F30274A533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1066800"/>
            <a:ext cx="6091238" cy="1828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lnSpc>
                <a:spcPct val="80000"/>
              </a:lnSpc>
              <a:defRPr/>
            </a:pPr>
            <a:r>
              <a:rPr lang="ar-SA" sz="2800" b="1" dirty="0">
                <a:solidFill>
                  <a:schemeClr val="tx1"/>
                </a:solidFill>
                <a:cs typeface="Times New Roman" pitchFamily="18" charset="0"/>
              </a:rPr>
              <a:t>إ</a:t>
            </a:r>
            <a:r>
              <a:rPr lang="ar-EG" sz="2800" b="1" dirty="0">
                <a:solidFill>
                  <a:schemeClr val="tx1"/>
                </a:solidFill>
                <a:cs typeface="Times New Roman" pitchFamily="18" charset="0"/>
              </a:rPr>
              <a:t>سم المقرر</a:t>
            </a:r>
            <a:endParaRPr lang="ar-SA" sz="28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>
              <a:lnSpc>
                <a:spcPct val="80000"/>
              </a:lnSpc>
              <a:defRPr/>
            </a:pPr>
            <a:endParaRPr lang="ar-SA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ctr" rtl="1">
              <a:lnSpc>
                <a:spcPct val="80000"/>
              </a:lnSpc>
              <a:defRPr/>
            </a:pPr>
            <a:r>
              <a:rPr lang="ar-SA" sz="4400" b="1" dirty="0" smtClean="0">
                <a:solidFill>
                  <a:srgbClr val="000099"/>
                </a:solidFill>
                <a:cs typeface="Times New Roman" pitchFamily="18" charset="0"/>
              </a:rPr>
              <a:t>النقود والبنوك</a:t>
            </a:r>
            <a:endParaRPr lang="ar-SA" sz="4400" b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13322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02F6136-4DC1-400F-A2BC-B5C9D14338C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23" name="Title 1"/>
          <p:cNvSpPr txBox="1">
            <a:spLocks/>
          </p:cNvSpPr>
          <p:nvPr/>
        </p:nvSpPr>
        <p:spPr bwMode="auto">
          <a:xfrm>
            <a:off x="0" y="3429000"/>
            <a:ext cx="533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lnSpc>
                <a:spcPct val="80000"/>
              </a:lnSpc>
            </a:pPr>
            <a:endParaRPr lang="ar-SA" sz="6000" b="1">
              <a:solidFill>
                <a:srgbClr val="000099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4" name="مستطيل 13"/>
          <p:cNvSpPr>
            <a:spLocks noChangeArrowheads="1"/>
          </p:cNvSpPr>
          <p:nvPr/>
        </p:nvSpPr>
        <p:spPr bwMode="auto">
          <a:xfrm>
            <a:off x="73581" y="4800600"/>
            <a:ext cx="6660670" cy="17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>
              <a:lnSpc>
                <a:spcPct val="80000"/>
              </a:lnSpc>
            </a:pPr>
            <a:r>
              <a:rPr lang="ar-SA" sz="4400" b="1" dirty="0" smtClean="0">
                <a:latin typeface="Calibri" pitchFamily="34" charset="0"/>
                <a:cs typeface="Times New Roman" pitchFamily="18" charset="0"/>
              </a:rPr>
              <a:t>       أ</a:t>
            </a:r>
            <a:r>
              <a:rPr lang="ar-SA" sz="4400" b="1" dirty="0" smtClean="0">
                <a:latin typeface="Calibri" pitchFamily="34" charset="0"/>
                <a:cs typeface="Times New Roman" pitchFamily="18" charset="0"/>
              </a:rPr>
              <a:t>. عبداللطيف صالح </a:t>
            </a:r>
            <a:r>
              <a:rPr lang="ar-SA" sz="4400" b="1" dirty="0" err="1" smtClean="0">
                <a:latin typeface="Calibri" pitchFamily="34" charset="0"/>
                <a:cs typeface="Times New Roman" pitchFamily="18" charset="0"/>
              </a:rPr>
              <a:t>السماعيل</a:t>
            </a:r>
            <a:endParaRPr lang="ar-SA" sz="4400" b="1" dirty="0" smtClean="0">
              <a:latin typeface="Calibri" pitchFamily="34" charset="0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en-US" sz="44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4400" b="1" dirty="0" smtClean="0">
                <a:latin typeface="Calibri" pitchFamily="34" charset="0"/>
                <a:cs typeface="Times New Roman" pitchFamily="18" charset="0"/>
              </a:rPr>
              <a:t>  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aalismail@kfu.edu.sa</a:t>
            </a:r>
          </a:p>
          <a:p>
            <a:pPr rtl="1">
              <a:lnSpc>
                <a:spcPct val="80000"/>
              </a:lnSpc>
            </a:pPr>
            <a:endParaRPr lang="ar-SA" sz="4400" b="1" dirty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المحاضرة الأولى: الفصل الأول</a:t>
            </a:r>
          </a:p>
          <a:p>
            <a:pPr rtl="1"/>
            <a:r>
              <a:rPr lang="ar-SA" dirty="0" smtClean="0"/>
              <a:t>المحاضرة الثانية: الفصل الثاني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المحاضرة الثالثة: الفصل الثامن</a:t>
            </a:r>
          </a:p>
          <a:p>
            <a:pPr rtl="1"/>
            <a:r>
              <a:rPr lang="ar-SA" dirty="0" smtClean="0"/>
              <a:t>المحاضرة الرابعة: الفصل التاسع</a:t>
            </a:r>
          </a:p>
          <a:p>
            <a:pPr rtl="1"/>
            <a:r>
              <a:rPr lang="ar-SA" dirty="0" smtClean="0"/>
              <a:t>المحاضرة الخامسة: الفصل العاشر</a:t>
            </a:r>
          </a:p>
          <a:p>
            <a:pPr rtl="1"/>
            <a:r>
              <a:rPr lang="ar-SA" dirty="0" smtClean="0"/>
              <a:t>المحاضرة السادسة: الفصل الحادي عشر</a:t>
            </a:r>
          </a:p>
          <a:p>
            <a:pPr rtl="1"/>
            <a:r>
              <a:rPr lang="ar-SA" dirty="0" smtClean="0"/>
              <a:t>المحاضرة السابعة: الفصل الثاني عشر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16903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المحاضرة الثامنة: الفصل الثالث عشر</a:t>
            </a:r>
          </a:p>
          <a:p>
            <a:pPr rtl="1"/>
            <a:r>
              <a:rPr lang="ar-SA" dirty="0" smtClean="0"/>
              <a:t>المحاضرة التاسعة: الفصل الثالث</a:t>
            </a:r>
          </a:p>
          <a:p>
            <a:pPr rtl="1"/>
            <a:r>
              <a:rPr lang="ar-SA" dirty="0" smtClean="0"/>
              <a:t>المحاضرة العاشرة: الفصل الرابع</a:t>
            </a:r>
          </a:p>
          <a:p>
            <a:pPr rtl="1"/>
            <a:r>
              <a:rPr lang="ar-SA" dirty="0" smtClean="0"/>
              <a:t>المحاضرة الحادية عشر: الفصل الخامس</a:t>
            </a:r>
          </a:p>
          <a:p>
            <a:pPr rtl="1"/>
            <a:r>
              <a:rPr lang="ar-SA" dirty="0" smtClean="0"/>
              <a:t>المحاضرة الثانية عشر: الفصل السادس</a:t>
            </a:r>
          </a:p>
          <a:p>
            <a:pPr rtl="1"/>
            <a:r>
              <a:rPr lang="ar-SA" dirty="0" smtClean="0"/>
              <a:t>المحاضرة الثالثة عشر: الفصل السابع</a:t>
            </a:r>
          </a:p>
          <a:p>
            <a:pPr rtl="1"/>
            <a:r>
              <a:rPr lang="ar-SA" dirty="0" smtClean="0"/>
              <a:t>المحاضرة الرابعة عشر: محاضرة عامة (مراجعة)</a:t>
            </a:r>
          </a:p>
          <a:p>
            <a:pPr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91645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A1AA1AF-4161-4D83-B98D-13C4734414DB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990600" y="2286000"/>
            <a:ext cx="8420100" cy="2003425"/>
          </a:xfrm>
        </p:spPr>
        <p:txBody>
          <a:bodyPr/>
          <a:lstStyle/>
          <a:p>
            <a:pPr rtl="1"/>
            <a:r>
              <a:rPr lang="ar-SA" sz="4000" b="1" u="sng" dirty="0" smtClean="0">
                <a:solidFill>
                  <a:schemeClr val="tx1"/>
                </a:solidFill>
                <a:cs typeface="Arabic Transparent" pitchFamily="2" charset="0"/>
              </a:rPr>
              <a:t>المحاضرة الأولى:</a:t>
            </a:r>
            <a: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  <a:t/>
            </a:r>
            <a:b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</a:br>
            <a: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  <a:t/>
            </a:r>
            <a:b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</a:br>
            <a:r>
              <a:rPr lang="ar-SA" sz="4800" b="1" dirty="0" smtClean="0">
                <a:solidFill>
                  <a:srgbClr val="000099"/>
                </a:solidFill>
                <a:cs typeface="Arabic Transparent" pitchFamily="2" charset="0"/>
              </a:rPr>
              <a:t> </a:t>
            </a:r>
            <a:r>
              <a:rPr lang="ar-SA" sz="4800" b="1" dirty="0" smtClean="0">
                <a:solidFill>
                  <a:schemeClr val="tx1"/>
                </a:solidFill>
                <a:cs typeface="Arabic Transparent" pitchFamily="2" charset="0"/>
              </a:rPr>
              <a:t>نشأة النقود و تطورها</a:t>
            </a:r>
            <a:endParaRPr lang="ar-SA" sz="4000" b="1" dirty="0" smtClean="0">
              <a:solidFill>
                <a:schemeClr val="tx1"/>
              </a:solidFill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مستطيل 3"/>
          <p:cNvSpPr>
            <a:spLocks noChangeArrowheads="1"/>
          </p:cNvSpPr>
          <p:nvPr/>
        </p:nvSpPr>
        <p:spPr bwMode="auto">
          <a:xfrm>
            <a:off x="914400" y="1600200"/>
            <a:ext cx="7924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ar-SA" sz="2800" b="1" dirty="0">
                <a:latin typeface="Times New Roman" pitchFamily="18" charset="0"/>
                <a:cs typeface="Arabic Transparent" pitchFamily="2" charset="0"/>
              </a:rPr>
              <a:t>الفصل الأول: </a:t>
            </a:r>
            <a:r>
              <a:rPr lang="ar-SA" sz="2800" b="1" dirty="0" smtClean="0">
                <a:latin typeface="Times New Roman" pitchFamily="18" charset="0"/>
                <a:cs typeface="Arabic Transparent" pitchFamily="2" charset="0"/>
              </a:rPr>
              <a:t>نشأة البنوك وتطورها</a:t>
            </a:r>
            <a:endParaRPr lang="ar-SA" sz="2800" b="1" dirty="0">
              <a:cs typeface="Arabic Transparent" pitchFamily="2" charset="0"/>
            </a:endParaRPr>
          </a:p>
          <a:p>
            <a:pPr algn="r" rtl="1"/>
            <a:r>
              <a:rPr lang="ar-SA" sz="2800" b="1" dirty="0">
                <a:cs typeface="Arabic Transparent" pitchFamily="2" charset="0"/>
              </a:rPr>
              <a:t>مقدمة</a:t>
            </a:r>
          </a:p>
          <a:p>
            <a:pPr algn="r" rtl="1"/>
            <a:r>
              <a:rPr lang="ar-SA" sz="2800" b="1" dirty="0">
                <a:cs typeface="Arabic Transparent" pitchFamily="2" charset="0"/>
              </a:rPr>
              <a:t>أولا: </a:t>
            </a:r>
            <a:r>
              <a:rPr lang="ar-SA" sz="2800" b="1" dirty="0" smtClean="0">
                <a:cs typeface="Arabic Transparent" pitchFamily="2" charset="0"/>
              </a:rPr>
              <a:t>نشأة وتطور النقود.</a:t>
            </a:r>
            <a:endParaRPr lang="ar-SA" sz="2800" b="1" dirty="0">
              <a:cs typeface="Arabic Transparent" pitchFamily="2" charset="0"/>
            </a:endParaRPr>
          </a:p>
          <a:p>
            <a:pPr algn="r" rtl="1"/>
            <a:r>
              <a:rPr lang="ar-SA" sz="2800" b="1" dirty="0">
                <a:cs typeface="Arabic Transparent" pitchFamily="2" charset="0"/>
              </a:rPr>
              <a:t>ثانيا: </a:t>
            </a:r>
            <a:r>
              <a:rPr lang="ar-SA" sz="2800" b="1" dirty="0" smtClean="0">
                <a:cs typeface="Arabic Transparent" pitchFamily="2" charset="0"/>
              </a:rPr>
              <a:t>وظائف النقود.</a:t>
            </a:r>
            <a:endParaRPr lang="en-US" sz="2800" b="1" dirty="0">
              <a:cs typeface="Arabic Transparent" pitchFamily="2" charset="0"/>
            </a:endParaRPr>
          </a:p>
          <a:p>
            <a:pPr algn="r" rtl="1"/>
            <a:r>
              <a:rPr lang="ar-SA" sz="2800" b="1" dirty="0">
                <a:cs typeface="Arabic Transparent" pitchFamily="2" charset="0"/>
              </a:rPr>
              <a:t>ثالثا: </a:t>
            </a:r>
            <a:r>
              <a:rPr lang="ar-SA" sz="2800" b="1" dirty="0" smtClean="0">
                <a:cs typeface="Arabic Transparent" pitchFamily="2" charset="0"/>
              </a:rPr>
              <a:t>تعريف النقود.</a:t>
            </a:r>
          </a:p>
          <a:p>
            <a:pPr algn="r" rtl="1"/>
            <a:r>
              <a:rPr lang="ar-SA" sz="2800" b="1" dirty="0" smtClean="0">
                <a:cs typeface="Arabic Transparent" pitchFamily="2" charset="0"/>
              </a:rPr>
              <a:t>رابعاً: خصائص النقود و أنواعها.</a:t>
            </a:r>
            <a:endParaRPr lang="ar-SA" sz="2800" b="1" dirty="0">
              <a:cs typeface="Arabic Transparent" pitchFamily="2" charset="0"/>
            </a:endParaRPr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محتويات الفصل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A1AA1AF-4161-4D83-B98D-13C4734414DB}" type="slidenum">
              <a:rPr lang="ar-SA" smtClean="0">
                <a:solidFill>
                  <a:prstClr val="white"/>
                </a:solidFill>
              </a:rPr>
              <a:pPr/>
              <a:t>6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990600" y="2286000"/>
            <a:ext cx="8420100" cy="2003425"/>
          </a:xfrm>
        </p:spPr>
        <p:txBody>
          <a:bodyPr/>
          <a:lstStyle/>
          <a:p>
            <a:pPr rtl="1"/>
            <a:r>
              <a:rPr lang="ar-SA" sz="4000" b="1" u="sng" dirty="0" smtClean="0">
                <a:solidFill>
                  <a:schemeClr val="tx1"/>
                </a:solidFill>
                <a:cs typeface="Arabic Transparent" pitchFamily="2" charset="0"/>
              </a:rPr>
              <a:t>المحاضرة الثانية:</a:t>
            </a:r>
            <a: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  <a:t/>
            </a:r>
            <a:b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</a:br>
            <a: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  <a:t/>
            </a:r>
            <a:b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</a:br>
            <a:r>
              <a:rPr lang="ar-SA" sz="4800" b="1" dirty="0" smtClean="0">
                <a:solidFill>
                  <a:srgbClr val="000099"/>
                </a:solidFill>
                <a:cs typeface="Arabic Transparent" pitchFamily="2" charset="0"/>
              </a:rPr>
              <a:t> </a:t>
            </a:r>
            <a:r>
              <a:rPr lang="ar-SA" sz="4800" b="1" dirty="0" smtClean="0">
                <a:solidFill>
                  <a:schemeClr val="tx1"/>
                </a:solidFill>
                <a:cs typeface="Arabic Transparent" pitchFamily="2" charset="0"/>
              </a:rPr>
              <a:t>النظم النقدية</a:t>
            </a:r>
            <a:endParaRPr lang="ar-SA" sz="4000" b="1" dirty="0" smtClean="0">
              <a:solidFill>
                <a:schemeClr val="tx1"/>
              </a:solidFill>
              <a:cs typeface="Arabic Transpare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81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مستطيل 3"/>
          <p:cNvSpPr>
            <a:spLocks noChangeArrowheads="1"/>
          </p:cNvSpPr>
          <p:nvPr/>
        </p:nvSpPr>
        <p:spPr bwMode="auto">
          <a:xfrm>
            <a:off x="304800" y="1600200"/>
            <a:ext cx="853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ar-SA" sz="2800" b="1" dirty="0">
                <a:solidFill>
                  <a:prstClr val="black"/>
                </a:solidFill>
                <a:latin typeface="Times New Roman" pitchFamily="18" charset="0"/>
                <a:cs typeface="Arabic Transparent" pitchFamily="2" charset="0"/>
              </a:rPr>
              <a:t>الفصل </a:t>
            </a:r>
            <a:r>
              <a:rPr lang="ar-SA" sz="2800" b="1" dirty="0" smtClean="0">
                <a:solidFill>
                  <a:prstClr val="black"/>
                </a:solidFill>
                <a:latin typeface="Times New Roman" pitchFamily="18" charset="0"/>
                <a:cs typeface="Arabic Transparent" pitchFamily="2" charset="0"/>
              </a:rPr>
              <a:t>الثاني: النظم النقدية</a:t>
            </a:r>
            <a:endParaRPr lang="ar-SA" sz="2800" b="1" dirty="0">
              <a:solidFill>
                <a:prstClr val="black"/>
              </a:solidFill>
              <a:cs typeface="Arabic Transparent" pitchFamily="2" charset="0"/>
            </a:endParaRPr>
          </a:p>
          <a:p>
            <a:pPr algn="r" rtl="1"/>
            <a:r>
              <a:rPr lang="ar-SA" sz="2800" b="1" dirty="0" smtClean="0">
                <a:solidFill>
                  <a:prstClr val="black"/>
                </a:solidFill>
                <a:cs typeface="Arabic Transparent" pitchFamily="2" charset="0"/>
              </a:rPr>
              <a:t>مقدمة</a:t>
            </a:r>
          </a:p>
          <a:p>
            <a:pPr algn="r" rtl="1"/>
            <a:endParaRPr lang="ar-SA" sz="2800" b="1" dirty="0">
              <a:solidFill>
                <a:prstClr val="black"/>
              </a:solidFill>
              <a:cs typeface="Arabic Transparent" pitchFamily="2" charset="0"/>
            </a:endParaRPr>
          </a:p>
          <a:p>
            <a:pPr algn="r" rtl="1"/>
            <a:r>
              <a:rPr lang="ar-SA" sz="2800" b="1" dirty="0">
                <a:solidFill>
                  <a:prstClr val="black"/>
                </a:solidFill>
                <a:cs typeface="Arabic Transparent" pitchFamily="2" charset="0"/>
              </a:rPr>
              <a:t>أولا: </a:t>
            </a:r>
            <a:r>
              <a:rPr lang="ar-SA" sz="2800" b="1" dirty="0" smtClean="0">
                <a:solidFill>
                  <a:prstClr val="black"/>
                </a:solidFill>
                <a:cs typeface="Arabic Transparent" pitchFamily="2" charset="0"/>
              </a:rPr>
              <a:t>النظم النقدية</a:t>
            </a:r>
            <a:endParaRPr lang="ar-SA" sz="2800" b="1" dirty="0">
              <a:solidFill>
                <a:prstClr val="black"/>
              </a:solidFill>
              <a:cs typeface="Arabic Transparent" pitchFamily="2" charset="0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ar-SA" sz="2800" b="1" dirty="0" smtClean="0">
                <a:solidFill>
                  <a:prstClr val="black"/>
                </a:solidFill>
                <a:cs typeface="Arabic Transparent" pitchFamily="2" charset="0"/>
              </a:rPr>
              <a:t>النظام السلعي </a:t>
            </a:r>
          </a:p>
          <a:p>
            <a:pPr algn="r" rtl="1"/>
            <a:r>
              <a:rPr lang="ar-SA" sz="2800" b="1" dirty="0" smtClean="0">
                <a:solidFill>
                  <a:prstClr val="black"/>
                </a:solidFill>
                <a:cs typeface="Arabic Transparent" pitchFamily="2" charset="0"/>
              </a:rPr>
              <a:t>2. النظام النقدي القانوني (الورقي)</a:t>
            </a:r>
          </a:p>
          <a:p>
            <a:pPr marL="457200" indent="-457200" algn="r" rtl="1">
              <a:buFont typeface="Wingdings" pitchFamily="2" charset="2"/>
              <a:buChar char="§"/>
            </a:pPr>
            <a:endParaRPr lang="en-US" sz="2800" b="1" dirty="0">
              <a:solidFill>
                <a:prstClr val="black"/>
              </a:solidFill>
              <a:cs typeface="Arabic Transparent" pitchFamily="2" charset="0"/>
            </a:endParaRPr>
          </a:p>
          <a:p>
            <a:pPr algn="r" rtl="1"/>
            <a:r>
              <a:rPr lang="ar-SA" sz="2800" b="1" dirty="0" smtClean="0">
                <a:solidFill>
                  <a:prstClr val="black"/>
                </a:solidFill>
                <a:cs typeface="Arabic Transparent" pitchFamily="2" charset="0"/>
              </a:rPr>
              <a:t>ثانيا: قاعدة الذهب والنظام النقدي والورقي معا</a:t>
            </a:r>
          </a:p>
          <a:p>
            <a:pPr algn="r" rtl="1"/>
            <a:endParaRPr lang="ar-SA" sz="2800" b="1" dirty="0">
              <a:solidFill>
                <a:prstClr val="black"/>
              </a:solidFill>
              <a:cs typeface="Arabic Transparent" pitchFamily="2" charset="0"/>
            </a:endParaRPr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محتويات الفصل</a:t>
            </a:r>
          </a:p>
        </p:txBody>
      </p:sp>
    </p:spTree>
    <p:extLst>
      <p:ext uri="{BB962C8B-B14F-4D97-AF65-F5344CB8AC3E}">
        <p14:creationId xmlns:p14="http://schemas.microsoft.com/office/powerpoint/2010/main" val="451331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27EB908-EFB0-43F0-82D0-EFBCB0901F4C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17411" name="مربع نص 5"/>
          <p:cNvSpPr txBox="1">
            <a:spLocks noChangeArrowheads="1"/>
          </p:cNvSpPr>
          <p:nvPr/>
        </p:nvSpPr>
        <p:spPr bwMode="auto">
          <a:xfrm>
            <a:off x="0" y="1447800"/>
            <a:ext cx="97536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66928" indent="-457200" algn="r" rtl="1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3200" b="1" dirty="0"/>
              <a:t>تعتبر النقود </a:t>
            </a:r>
            <a:r>
              <a:rPr lang="ar-BH" sz="3200" b="1" dirty="0"/>
              <a:t>الوسيط الذي تتم عبره عمليات تحول ملكية شتى مكونات الثروة  سواء كانت سلع استهلاكية أو أصول مادية ومالية استثمارية. </a:t>
            </a:r>
            <a:endParaRPr lang="en-US" sz="3200" b="1" dirty="0"/>
          </a:p>
          <a:p>
            <a:pPr marL="566928" indent="-457200" algn="r" rtl="1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BH" sz="3200" b="1" dirty="0"/>
              <a:t>وسع</a:t>
            </a:r>
            <a:r>
              <a:rPr lang="ar-SA" sz="3200" b="1" dirty="0"/>
              <a:t>ت</a:t>
            </a:r>
            <a:r>
              <a:rPr lang="ar-BH" sz="3200" b="1" dirty="0"/>
              <a:t> حركة التجارة وتسارع نموها محلياً </a:t>
            </a:r>
            <a:r>
              <a:rPr lang="ar-BH" sz="3200" b="1" dirty="0" smtClean="0"/>
              <a:t>وعالمياً</a:t>
            </a:r>
            <a:endParaRPr lang="ar-SA" sz="3200" b="1" dirty="0"/>
          </a:p>
          <a:p>
            <a:pPr marL="566928" indent="-457200" algn="r" rtl="1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BH" sz="3200" b="1" dirty="0"/>
              <a:t>رفع</a:t>
            </a:r>
            <a:r>
              <a:rPr lang="ar-SA" sz="3200" b="1" dirty="0"/>
              <a:t>ت</a:t>
            </a:r>
            <a:r>
              <a:rPr lang="ar-BH" sz="3200" b="1" dirty="0"/>
              <a:t> كفاءة التبادل، التي تمثلت في انخفاض تكاليف المبادلات وسرعة إنجازها</a:t>
            </a:r>
            <a:r>
              <a:rPr lang="ar-SA" sz="3200" b="1" dirty="0"/>
              <a:t>.</a:t>
            </a:r>
            <a:endParaRPr lang="en-US" sz="3200" b="1" dirty="0"/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6324600" y="381000"/>
            <a:ext cx="3124200" cy="990600"/>
          </a:xfrm>
          <a:prstGeom prst="flowChartOnlineStorag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b="1" dirty="0">
                <a:solidFill>
                  <a:srgbClr val="006666"/>
                </a:solidFill>
                <a:cs typeface="Arabic Transparent" pitchFamily="2" charset="-78"/>
              </a:rPr>
              <a:t>مقدمة</a:t>
            </a:r>
            <a:endParaRPr lang="en-US" sz="3600" b="1" dirty="0">
              <a:solidFill>
                <a:srgbClr val="006666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B08C00B-57B0-49C9-9535-7C73FCF4C73B}" type="slidenum">
              <a:rPr lang="ar-SA" smtClean="0"/>
              <a:pPr/>
              <a:t>9</a:t>
            </a:fld>
            <a:endParaRPr lang="en-US" smtClean="0"/>
          </a:p>
        </p:txBody>
      </p:sp>
      <p:sp>
        <p:nvSpPr>
          <p:cNvPr id="18435" name="مربع نص 4"/>
          <p:cNvSpPr txBox="1">
            <a:spLocks noChangeArrowheads="1"/>
          </p:cNvSpPr>
          <p:nvPr/>
        </p:nvSpPr>
        <p:spPr bwMode="auto">
          <a:xfrm>
            <a:off x="0" y="1371601"/>
            <a:ext cx="9677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66738" indent="-457200" algn="just" rt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3200" b="1" dirty="0">
                <a:cs typeface="Arabic Transparent" pitchFamily="2" charset="0"/>
              </a:rPr>
              <a:t> </a:t>
            </a:r>
            <a:r>
              <a:rPr lang="ar-SA" sz="3200" b="1" dirty="0"/>
              <a:t>السياسات و الإجراءات النقدية ساهمت وتساهم في حل </a:t>
            </a:r>
            <a:r>
              <a:rPr lang="ar-BH" sz="3200" b="1" dirty="0"/>
              <a:t>معظم المشكلات التي تعاني منها الاقتصاديات المعاصرة، وفي مقدمتها مشكلتي التضخم النقدي وعدم الاستقرار الاقتصادي.</a:t>
            </a:r>
            <a:endParaRPr lang="ar-SA" sz="3200" b="1" dirty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buFont typeface="Brush Script MT" pitchFamily="66" charset="0"/>
              <a:buNone/>
              <a:defRPr/>
            </a:pPr>
            <a:endParaRPr lang="ar-SA" sz="3200" b="1" dirty="0"/>
          </a:p>
          <a:p>
            <a:pPr marL="566738" indent="-457200" algn="just" rt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BH" sz="3200" b="1" dirty="0"/>
              <a:t>كمية النقود المتاحة للاقتصاد </a:t>
            </a:r>
            <a:r>
              <a:rPr lang="ar-SA" sz="3200" b="1" dirty="0"/>
              <a:t>تلعب </a:t>
            </a:r>
            <a:r>
              <a:rPr lang="ar-BH" sz="3200" b="1" dirty="0"/>
              <a:t>دوراً مهماً في تحديد المستوى العام لأسعار السلع والخدمات.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 </a:t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BH" b="1" dirty="0" smtClean="0">
                <a:solidFill>
                  <a:srgbClr val="FF0000"/>
                </a:solidFill>
              </a:rPr>
              <a:t>نشأة وتطور النقود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109538" indent="0" algn="just" rtl="1" eaLnBrk="1" hangingPunct="1">
              <a:lnSpc>
                <a:spcPct val="150000"/>
              </a:lnSpc>
            </a:pPr>
            <a:r>
              <a:rPr lang="ar-BH" b="1" dirty="0" smtClean="0"/>
              <a:t>بعد</a:t>
            </a:r>
            <a:r>
              <a:rPr lang="ar-SA" b="1" dirty="0" smtClean="0"/>
              <a:t> </a:t>
            </a:r>
            <a:r>
              <a:rPr lang="ar-BH" b="1" dirty="0" smtClean="0"/>
              <a:t>نمو</a:t>
            </a:r>
            <a:r>
              <a:rPr lang="ar-SA" b="1" dirty="0" smtClean="0"/>
              <a:t> </a:t>
            </a:r>
            <a:r>
              <a:rPr lang="ar-BH" b="1" dirty="0" smtClean="0"/>
              <a:t>الكفاءة الإنتاجية في المجتمعات البدائي</a:t>
            </a:r>
            <a:r>
              <a:rPr lang="ar-SA" b="1" dirty="0" smtClean="0"/>
              <a:t>ة </a:t>
            </a:r>
            <a:r>
              <a:rPr lang="ar-BH" b="1" dirty="0" smtClean="0"/>
              <a:t>وزيادة درجة التخصص وتطور وسائل المواصلات والاتصالات، انتقلت تلك المجتمعات من مرحلة الإنتاج المحدود لغرض الاكتفاء الذاتي، إلى التخصص وتقسيم العمل والإنتاج بهدف تسويق الفائض عن حاجة الاستهلاك المحلي</a:t>
            </a:r>
            <a:r>
              <a:rPr lang="ar-SA" b="1" dirty="0" smtClean="0"/>
              <a:t> و</a:t>
            </a:r>
            <a:r>
              <a:rPr lang="ar-BH" b="1" dirty="0" smtClean="0"/>
              <a:t> مبادلته مع المجتمعات الأخرى عبر التجارة الخارجية. </a:t>
            </a:r>
            <a:endParaRPr lang="en-US" b="1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"/>
            <a:ext cx="8915400" cy="5973763"/>
          </a:xfrm>
        </p:spPr>
        <p:txBody>
          <a:bodyPr/>
          <a:lstStyle/>
          <a:p>
            <a:pPr marL="109538" indent="0" algn="just" rtl="1" eaLnBrk="1" hangingPunct="1">
              <a:lnSpc>
                <a:spcPct val="150000"/>
              </a:lnSpc>
            </a:pPr>
            <a:r>
              <a:rPr lang="ar-SA" b="1" u="sng" dirty="0" smtClean="0">
                <a:solidFill>
                  <a:srgbClr val="FF0000"/>
                </a:solidFill>
              </a:rPr>
              <a:t>نظام المقايضة:</a:t>
            </a:r>
          </a:p>
          <a:p>
            <a:pPr marL="109538" indent="0" algn="just" rtl="1" eaLnBrk="1" hangingPunct="1">
              <a:lnSpc>
                <a:spcPct val="150000"/>
              </a:lnSpc>
            </a:pPr>
            <a:endParaRPr lang="ar-SA" b="1" dirty="0" smtClean="0"/>
          </a:p>
          <a:p>
            <a:pPr marL="109538" indent="0" algn="just" rtl="1" eaLnBrk="1" hangingPunct="1">
              <a:lnSpc>
                <a:spcPct val="150000"/>
              </a:lnSpc>
            </a:pPr>
            <a:r>
              <a:rPr lang="ar-BH" b="1" dirty="0" smtClean="0"/>
              <a:t>يقصد بنظام المقايضة التبادل العيني للسلع بين المجتمعات البدائية. ويطلق عل</a:t>
            </a:r>
            <a:r>
              <a:rPr lang="ar-SA" b="1" dirty="0" smtClean="0"/>
              <a:t>يه</a:t>
            </a:r>
            <a:r>
              <a:rPr lang="ar-BH" b="1" dirty="0" smtClean="0"/>
              <a:t> </a:t>
            </a:r>
            <a:r>
              <a:rPr lang="ar-SA" b="1" dirty="0" smtClean="0"/>
              <a:t>(</a:t>
            </a:r>
            <a:r>
              <a:rPr lang="ar-BH" b="1" dirty="0" smtClean="0"/>
              <a:t>نظام التبادل المباشر</a:t>
            </a:r>
            <a:r>
              <a:rPr lang="ar-SA" b="1" dirty="0" smtClean="0"/>
              <a:t>)</a:t>
            </a:r>
          </a:p>
          <a:p>
            <a:pPr marL="109538" indent="0" algn="just" rtl="1" eaLnBrk="1" hangingPunct="1">
              <a:lnSpc>
                <a:spcPct val="150000"/>
              </a:lnSpc>
            </a:pPr>
            <a:r>
              <a:rPr lang="ar-SA" b="1" dirty="0" smtClean="0"/>
              <a:t>التحول من الاكتفاء الذاتي إلى التخصص جاء استجابة لاكتشاف هذه المجتمعات لما تتمتع به من ميزات نسبية في الإنتاج </a:t>
            </a:r>
            <a:r>
              <a:rPr lang="en-US" b="1" dirty="0" smtClean="0"/>
              <a:t> &lt;&lt;</a:t>
            </a:r>
            <a:r>
              <a:rPr lang="ar-SA" b="1" dirty="0" smtClean="0"/>
              <a:t>الكفاءة في استغلال مواردها والتحسن في رفاهية أفرادها</a:t>
            </a:r>
            <a:endParaRPr lang="en-US" b="1" dirty="0" smtClean="0"/>
          </a:p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906000" cy="5334000"/>
          </a:xfrm>
        </p:spPr>
        <p:txBody>
          <a:bodyPr/>
          <a:lstStyle/>
          <a:p>
            <a:pPr marL="109538" indent="0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rgbClr val="FF0000"/>
                </a:solidFill>
              </a:rPr>
              <a:t>    </a:t>
            </a:r>
            <a:r>
              <a:rPr lang="ar-BH" b="1" dirty="0" smtClean="0">
                <a:solidFill>
                  <a:srgbClr val="FF0000"/>
                </a:solidFill>
              </a:rPr>
              <a:t>مساوئ نظام المقايضة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endParaRPr lang="ar-SA" b="1" dirty="0" smtClean="0">
              <a:solidFill>
                <a:srgbClr val="FF0000"/>
              </a:solidFill>
            </a:endParaRP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ar-SA" sz="2800" b="1" dirty="0" smtClean="0">
              <a:solidFill>
                <a:srgbClr val="0070C0"/>
              </a:solidFill>
            </a:endParaRP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rgbClr val="0070C0"/>
                </a:solidFill>
              </a:rPr>
              <a:t>اولا:</a:t>
            </a:r>
            <a:r>
              <a:rPr lang="ar-BH" sz="2800" b="1" dirty="0" smtClean="0">
                <a:solidFill>
                  <a:srgbClr val="0070C0"/>
                </a:solidFill>
              </a:rPr>
              <a:t>عدم توافق الرغبات</a:t>
            </a:r>
            <a:r>
              <a:rPr lang="ar-SA" sz="2800" b="1" dirty="0" smtClean="0">
                <a:solidFill>
                  <a:srgbClr val="0070C0"/>
                </a:solidFill>
              </a:rPr>
              <a:t>:</a:t>
            </a: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rgbClr val="0070C0"/>
                </a:solidFill>
              </a:rPr>
              <a:t>ثانيا:عدم وجود وحدة لقياس القيمة:</a:t>
            </a: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rgbClr val="0070C0"/>
                </a:solidFill>
              </a:rPr>
              <a:t>ثالثا: تدني كفاءة التبادل:</a:t>
            </a:r>
          </a:p>
          <a:p>
            <a:pPr marL="109538" indent="0" rtl="1" eaLnBrk="1" hangingPunct="1">
              <a:lnSpc>
                <a:spcPct val="150000"/>
              </a:lnSpc>
            </a:pPr>
            <a:r>
              <a:rPr lang="ar-SA" sz="2800" b="1" dirty="0" smtClean="0">
                <a:solidFill>
                  <a:srgbClr val="0070C0"/>
                </a:solidFill>
              </a:rPr>
              <a:t>رابعا:</a:t>
            </a:r>
            <a:r>
              <a:rPr lang="ar-BH" sz="2800" b="1" dirty="0" smtClean="0">
                <a:solidFill>
                  <a:srgbClr val="0070C0"/>
                </a:solidFill>
              </a:rPr>
              <a:t> تعدد الأسعار النسبية للسلع</a:t>
            </a:r>
            <a:r>
              <a:rPr lang="ar-SA" sz="2800" b="1" dirty="0" smtClean="0">
                <a:solidFill>
                  <a:srgbClr val="0070C0"/>
                </a:solidFill>
              </a:rPr>
              <a:t>: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ar-SA" b="1" dirty="0" smtClean="0">
              <a:solidFill>
                <a:srgbClr val="0000FF"/>
              </a:solidFill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 </a:t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FF0000"/>
                </a:solidFill>
              </a:rPr>
              <a:t>وظائف </a:t>
            </a:r>
            <a:r>
              <a:rPr lang="ar-BH" b="1" dirty="0" smtClean="0">
                <a:solidFill>
                  <a:srgbClr val="FF0000"/>
                </a:solidFill>
              </a:rPr>
              <a:t>النقود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9525000" cy="4525963"/>
          </a:xfrm>
        </p:spPr>
        <p:txBody>
          <a:bodyPr/>
          <a:lstStyle/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>
                <a:solidFill>
                  <a:srgbClr val="0000FF"/>
                </a:solidFill>
              </a:rPr>
              <a:t>وسيط للتبادل</a:t>
            </a:r>
            <a:r>
              <a:rPr lang="ar-SA" b="1" dirty="0" smtClean="0">
                <a:solidFill>
                  <a:srgbClr val="0000FF"/>
                </a:solidFill>
              </a:rPr>
              <a:t>: </a:t>
            </a:r>
            <a:r>
              <a:rPr lang="ar-BH" b="1" dirty="0" smtClean="0"/>
              <a:t>تم التغلب على مشكلة عدم توافق الرغبات. كما تم خفض تكاليف التبادل</a:t>
            </a:r>
            <a:r>
              <a:rPr lang="ar-SA" b="1" dirty="0" smtClean="0"/>
              <a:t>.</a:t>
            </a: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rgbClr val="0000FF"/>
                </a:solidFill>
              </a:rPr>
              <a:t>2) مخزن للقيمة: </a:t>
            </a:r>
            <a:r>
              <a:rPr lang="ar-SA" b="1" dirty="0" smtClean="0"/>
              <a:t>لا بد أن تحتفظ النقود بقيمتها النسبية أو قوتها الشرائية خلال فترات طويلة نسبياً. (التضخم يتسبب في انخفاض قيمة النقود، أي انخفاض قوتها الشرائية)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753600" cy="4525963"/>
          </a:xfrm>
        </p:spPr>
        <p:txBody>
          <a:bodyPr/>
          <a:lstStyle/>
          <a:p>
            <a:pPr marL="109538" indent="0" algn="just" rtl="1" eaLnBrk="1" hangingPunct="1">
              <a:lnSpc>
                <a:spcPct val="150000"/>
              </a:lnSpc>
            </a:pPr>
            <a:r>
              <a:rPr lang="ar-BH" sz="2800" b="1" dirty="0" smtClean="0">
                <a:solidFill>
                  <a:srgbClr val="0000FF"/>
                </a:solidFill>
              </a:rPr>
              <a:t>وحدة لقياس القيمة</a:t>
            </a:r>
            <a:r>
              <a:rPr lang="ar-SA" sz="2800" b="1" dirty="0" smtClean="0">
                <a:solidFill>
                  <a:srgbClr val="0000FF"/>
                </a:solidFill>
              </a:rPr>
              <a:t>:</a:t>
            </a:r>
            <a:r>
              <a:rPr lang="en-US" sz="2800" b="1" dirty="0" smtClean="0"/>
              <a:t> </a:t>
            </a:r>
            <a:r>
              <a:rPr lang="ar-BH" sz="2800" b="1" dirty="0" smtClean="0"/>
              <a:t>يمكن</a:t>
            </a:r>
            <a:r>
              <a:rPr lang="ar-SA" sz="2800" b="1" dirty="0" smtClean="0"/>
              <a:t> </a:t>
            </a:r>
            <a:r>
              <a:rPr lang="ar-BH" sz="2800" b="1" dirty="0" smtClean="0"/>
              <a:t>استخدام الوحدة النقدية لقياس قيمة السلع والخدمات بالنسبة للسلع والخدمات الأخرى. </a:t>
            </a:r>
            <a:r>
              <a:rPr lang="ar-SA" sz="2800" b="1" dirty="0" smtClean="0"/>
              <a:t>كما </a:t>
            </a:r>
            <a:r>
              <a:rPr lang="ar-BH" sz="2800" b="1" dirty="0" smtClean="0"/>
              <a:t>تستخدم الوحدة النقدية في حسابات الشركات، وتكاليف عوامل الإنتاج، والحسابات القومية لمعرفة</a:t>
            </a:r>
            <a:r>
              <a:rPr lang="ar-SA" sz="2800" b="1" dirty="0" smtClean="0"/>
              <a:t> </a:t>
            </a:r>
            <a:r>
              <a:rPr lang="ar-BH" sz="2800" b="1" dirty="0" smtClean="0"/>
              <a:t>الناتج المحلي الإجمالي.</a:t>
            </a:r>
            <a:endParaRPr lang="ar-SA" sz="2800" b="1" dirty="0" smtClean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sz="2800" b="1" dirty="0" smtClean="0">
                <a:solidFill>
                  <a:srgbClr val="0000FF"/>
                </a:solidFill>
              </a:rPr>
              <a:t>معيار للمدفوعات الآجلة</a:t>
            </a:r>
            <a:r>
              <a:rPr lang="ar-SA" sz="2800" b="1" dirty="0" smtClean="0">
                <a:solidFill>
                  <a:srgbClr val="0000FF"/>
                </a:solidFill>
              </a:rPr>
              <a:t>: </a:t>
            </a:r>
            <a:r>
              <a:rPr lang="ar-BH" sz="2800" b="1" dirty="0" smtClean="0"/>
              <a:t>إبرام العقود لتسويق السلع على أساس التعاقدات الآجلة، </a:t>
            </a:r>
            <a:r>
              <a:rPr lang="ar-SA" sz="2800" b="1" dirty="0" smtClean="0"/>
              <a:t>يقتضي </a:t>
            </a:r>
            <a:r>
              <a:rPr lang="ar-BH" sz="2800" b="1" dirty="0" smtClean="0"/>
              <a:t>وجود معيار يتم على أساسه احتساب القيم الآجلة للسلع. وقد أصبح ذلك ممكناً باستخدام النقود كمعيار للمدفوعات الآجلة</a:t>
            </a:r>
            <a:r>
              <a:rPr lang="ar-SA" sz="2800" b="1" dirty="0" smtClean="0"/>
              <a:t>.</a:t>
            </a:r>
            <a:endParaRPr lang="en-US" sz="2800" b="1" dirty="0" smtClean="0"/>
          </a:p>
          <a:p>
            <a:pPr marL="109538" indent="0" algn="just" rtl="1" eaLnBrk="1" hangingPunct="1">
              <a:lnSpc>
                <a:spcPct val="150000"/>
              </a:lnSpc>
            </a:pPr>
            <a:endParaRPr lang="en-US" sz="2800" b="1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 </a:t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FF0000"/>
                </a:solidFill>
              </a:rPr>
              <a:t>تعريف </a:t>
            </a:r>
            <a:r>
              <a:rPr lang="ar-BH" b="1" dirty="0" smtClean="0">
                <a:solidFill>
                  <a:srgbClr val="FF0000"/>
                </a:solidFill>
              </a:rPr>
              <a:t>النقود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9525000" cy="4525963"/>
          </a:xfrm>
        </p:spPr>
        <p:txBody>
          <a:bodyPr/>
          <a:lstStyle/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/>
              <a:t>التعريف الوصفي  للنقود عملياً غير مناسب إلا في حالة التعريف بفئة جديدة من عملة معينة مطروحة للتداول في مكان وزمان محددين.</a:t>
            </a:r>
            <a:endParaRPr lang="ar-SA" b="1" dirty="0" smtClean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ar-SA" b="1" dirty="0" smtClean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/>
              <a:t>التعريف الوظيفي </a:t>
            </a:r>
            <a:r>
              <a:rPr lang="ar-SA" b="1" dirty="0" smtClean="0"/>
              <a:t>ل</a:t>
            </a:r>
            <a:r>
              <a:rPr lang="ar-BH" b="1" dirty="0" smtClean="0"/>
              <a:t>لنقود بأنها </a:t>
            </a:r>
            <a:r>
              <a:rPr lang="ar-BH" b="1" dirty="0" smtClean="0">
                <a:solidFill>
                  <a:srgbClr val="0070C0"/>
                </a:solidFill>
              </a:rPr>
              <a:t>أي شيء يمكن أن </a:t>
            </a:r>
            <a:r>
              <a:rPr lang="ar-SA" b="1" dirty="0" smtClean="0">
                <a:solidFill>
                  <a:srgbClr val="0070C0"/>
                </a:solidFill>
              </a:rPr>
              <a:t>يؤدي وظائف النقود،</a:t>
            </a:r>
            <a:r>
              <a:rPr lang="ar-BH" b="1" dirty="0" smtClean="0">
                <a:solidFill>
                  <a:srgbClr val="0070C0"/>
                </a:solidFill>
              </a:rPr>
              <a:t> شريطة أن يلقى قبولاً عاماًَ في التبادل بين أفراد المجتمع.</a:t>
            </a:r>
            <a:endParaRPr lang="en-US" b="1" dirty="0" smtClean="0">
              <a:solidFill>
                <a:srgbClr val="0070C0"/>
              </a:solidFill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 </a:t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FF0000"/>
                </a:solidFill>
              </a:rPr>
              <a:t>خصائص النقود وأنواعها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601200" cy="4525963"/>
          </a:xfrm>
        </p:spPr>
        <p:txBody>
          <a:bodyPr/>
          <a:lstStyle/>
          <a:p>
            <a:pPr marL="109538" indent="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u="sng" dirty="0" smtClean="0">
                <a:solidFill>
                  <a:srgbClr val="FF0000"/>
                </a:solidFill>
              </a:rPr>
              <a:t>خصائص النقود الجيدة:</a:t>
            </a:r>
          </a:p>
          <a:p>
            <a:pPr marL="109538" indent="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/>
              <a:t>1) </a:t>
            </a:r>
            <a:r>
              <a:rPr lang="ar-BH" b="1" dirty="0" smtClean="0"/>
              <a:t>سهلة الحمل</a:t>
            </a:r>
            <a:r>
              <a:rPr lang="ar-SA" b="1" dirty="0" smtClean="0"/>
              <a:t>                      2) غير سريعة التلف</a:t>
            </a:r>
          </a:p>
          <a:p>
            <a:pPr marL="109538" indent="0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/>
              <a:t>3) قابلة للتجزئة                    4) ذات مواصفات موحدة </a:t>
            </a:r>
          </a:p>
          <a:p>
            <a:pPr marL="109538" indent="0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/>
              <a:t>5) سهلة التمييز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9220200" cy="5668963"/>
          </a:xfrm>
        </p:spPr>
        <p:txBody>
          <a:bodyPr/>
          <a:lstStyle/>
          <a:p>
            <a:pPr marL="10972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u="sng" dirty="0" smtClean="0">
                <a:solidFill>
                  <a:srgbClr val="FF0000"/>
                </a:solidFill>
              </a:rPr>
              <a:t>أنواع النقود</a:t>
            </a:r>
            <a:r>
              <a:rPr lang="ar-BH" b="1" u="sng" dirty="0" smtClean="0">
                <a:solidFill>
                  <a:srgbClr val="FF0000"/>
                </a:solidFill>
              </a:rPr>
              <a:t>:</a:t>
            </a:r>
            <a:endParaRPr lang="ar-SA" b="1" u="sng" dirty="0" smtClean="0">
              <a:solidFill>
                <a:srgbClr val="FF0000"/>
              </a:solidFill>
            </a:endParaRPr>
          </a:p>
          <a:p>
            <a:pPr marL="10972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>
                <a:solidFill>
                  <a:srgbClr val="FF0000"/>
                </a:solidFill>
              </a:rPr>
              <a:t>أولاً :</a:t>
            </a:r>
            <a:r>
              <a:rPr lang="ar-BH" b="1" dirty="0" smtClean="0"/>
              <a:t> تصنيف النقود حسب طبيعة المادة التي تصنع منها إلى نقود سلعية ونقود رمزية. </a:t>
            </a:r>
            <a:endParaRPr lang="en-US" b="1" dirty="0" smtClean="0"/>
          </a:p>
          <a:p>
            <a:pPr marL="10972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>
                <a:solidFill>
                  <a:srgbClr val="FF0000"/>
                </a:solidFill>
              </a:rPr>
              <a:t>ثانياً :</a:t>
            </a:r>
            <a:r>
              <a:rPr lang="ar-BH" b="1" dirty="0" smtClean="0"/>
              <a:t> يمكن تقسيم النقود حسب الجهة التي تقوم بإصدارها سواء كان البنك المركزي أو البنوك التجارية. </a:t>
            </a:r>
            <a:endParaRPr lang="en-US" b="1" dirty="0" smtClean="0"/>
          </a:p>
          <a:p>
            <a:pPr marL="10972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>
                <a:solidFill>
                  <a:srgbClr val="FF0000"/>
                </a:solidFill>
              </a:rPr>
              <a:t>ثالثاً :</a:t>
            </a:r>
            <a:r>
              <a:rPr lang="ar-BH" b="1" dirty="0" smtClean="0"/>
              <a:t> يمكن تقسيم النقود على أساس العلاقة بين قيمة النقود كنقد وقيمة النقود كسلعة</a:t>
            </a:r>
            <a:r>
              <a:rPr lang="ar-SA" b="1" dirty="0" smtClean="0"/>
              <a:t>.</a:t>
            </a:r>
            <a:endParaRPr lang="en-US" b="1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rgbClr val="C00000"/>
                </a:solidFill>
              </a:rPr>
              <a:t>اولا:النقود السلعية:</a:t>
            </a: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/>
              <a:t>هي النقود التي تتعادل قيمتها السوقية مع قيمتها كنقود، مثل القمح، العاج والذهب والفضة، والجلود وغيرها.</a:t>
            </a:r>
            <a:endParaRPr lang="ar-SA" b="1" dirty="0" smtClean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ar-SA" b="1" dirty="0" smtClean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/>
              <a:t>الأنواع الأساسية للنقود السلعية في النظم النقدية الحديثة هي المسكوكات التي كانت </a:t>
            </a:r>
            <a:r>
              <a:rPr lang="ar-SA" b="1" dirty="0" smtClean="0"/>
              <a:t>فيما مضى </a:t>
            </a:r>
            <a:r>
              <a:rPr lang="ar-BH" b="1" dirty="0" smtClean="0"/>
              <a:t>من المعادن النفيسة</a:t>
            </a:r>
            <a:r>
              <a:rPr lang="ar-SA" b="1" dirty="0" smtClean="0"/>
              <a:t> (</a:t>
            </a:r>
            <a:r>
              <a:rPr lang="ar-BH" b="1" dirty="0" smtClean="0"/>
              <a:t>قاعدة الذهب أو قاعدة الفضة، أو قاعدة المعدنين</a:t>
            </a:r>
            <a:r>
              <a:rPr lang="ar-SA" b="1" dirty="0" smtClean="0"/>
              <a:t>.</a:t>
            </a:r>
            <a:endParaRPr lang="en-US" b="1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9182100" cy="5592763"/>
          </a:xfrm>
        </p:spPr>
        <p:txBody>
          <a:bodyPr/>
          <a:lstStyle/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rgbClr val="C00000"/>
                </a:solidFill>
              </a:rPr>
              <a:t>ثانيا: النقود الرمزية:</a:t>
            </a: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/>
              <a:t>*النوع الاول منها هو</a:t>
            </a:r>
            <a:r>
              <a:rPr lang="ar-BH" b="1" dirty="0" smtClean="0"/>
              <a:t> </a:t>
            </a:r>
            <a:r>
              <a:rPr lang="ar-BH" b="1" dirty="0" smtClean="0">
                <a:solidFill>
                  <a:schemeClr val="accent3">
                    <a:lumMod val="75000"/>
                  </a:schemeClr>
                </a:solidFill>
              </a:rPr>
              <a:t>النقود الورقية</a:t>
            </a:r>
            <a:r>
              <a:rPr lang="ar-BH" b="1" dirty="0" smtClean="0"/>
              <a:t>،</a:t>
            </a:r>
            <a:r>
              <a:rPr lang="ar-SA" b="1" dirty="0" smtClean="0"/>
              <a:t> و</a:t>
            </a:r>
            <a:r>
              <a:rPr lang="ar-BH" b="1" dirty="0" smtClean="0"/>
              <a:t>لا تكون للمادة المصنوعة منها قيمة ذاتية، وإنما تعزى قيمة العملة في هذه الحالة إلى براءة قانون إصدارها الذي يجعل الجمهور يقبلها كوسيط</a:t>
            </a:r>
            <a:r>
              <a:rPr lang="ar-SA" b="1" dirty="0" smtClean="0"/>
              <a:t> للتبادل</a:t>
            </a:r>
            <a:r>
              <a:rPr lang="ar-BH" b="1" dirty="0" smtClean="0"/>
              <a:t>. </a:t>
            </a:r>
            <a:endParaRPr lang="ar-SA" b="1" dirty="0" smtClean="0"/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/>
              <a:t>*أما </a:t>
            </a:r>
            <a:r>
              <a:rPr lang="ar-BH" b="1" dirty="0" smtClean="0"/>
              <a:t>النوع الآخر </a:t>
            </a:r>
            <a:r>
              <a:rPr lang="ar-SA" b="1" dirty="0" smtClean="0"/>
              <a:t>فهو</a:t>
            </a:r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BH" b="1" dirty="0" smtClean="0">
                <a:solidFill>
                  <a:schemeClr val="accent3">
                    <a:lumMod val="75000"/>
                  </a:schemeClr>
                </a:solidFill>
              </a:rPr>
              <a:t>النقود المعدنية</a:t>
            </a:r>
            <a:r>
              <a:rPr lang="ar-BH" b="1" dirty="0" smtClean="0"/>
              <a:t>، </a:t>
            </a:r>
            <a:r>
              <a:rPr lang="ar-SA" b="1" dirty="0" smtClean="0"/>
              <a:t>و</a:t>
            </a:r>
            <a:r>
              <a:rPr lang="ar-BH" b="1" dirty="0" smtClean="0"/>
              <a:t>تكون قيمتها أضعاف قيمتها الذاتية عند صهرها وبيع المعدن المصنوعة منه.</a:t>
            </a:r>
            <a:endParaRPr lang="en-US" b="1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915400" cy="4525963"/>
          </a:xfrm>
        </p:spPr>
        <p:txBody>
          <a:bodyPr/>
          <a:lstStyle/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rgbClr val="C00000"/>
                </a:solidFill>
              </a:rPr>
              <a:t>ثالثاً: </a:t>
            </a:r>
            <a:r>
              <a:rPr lang="ar-BH" b="1" dirty="0" smtClean="0">
                <a:solidFill>
                  <a:srgbClr val="C00000"/>
                </a:solidFill>
              </a:rPr>
              <a:t>النقود الائتمانية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  <a:r>
              <a:rPr lang="ar-BH" b="1" dirty="0" smtClean="0">
                <a:solidFill>
                  <a:srgbClr val="C00000"/>
                </a:solidFill>
              </a:rPr>
              <a:t> 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109538" indent="0" algn="just" rt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ar-BH" b="1" dirty="0" smtClean="0"/>
              <a:t>تنقسم الودائع في البنوك إلى ودائع أولية وودائع مشتقة، أما الودائع الأولية، فهي ناتجة عن إيداع نقدي أو إيداع بشيك مسحوب على بنك آخر. وأما الودائع المشتقة، فهي ودائع ناتجة</a:t>
            </a:r>
            <a:r>
              <a:rPr lang="ar-BH" sz="4400" b="1" dirty="0" smtClean="0"/>
              <a:t> </a:t>
            </a:r>
            <a:r>
              <a:rPr lang="ar-BH" b="1" dirty="0" smtClean="0"/>
              <a:t>من نشاط البنك في تقديم </a:t>
            </a:r>
            <a:r>
              <a:rPr lang="ar-SA" b="1" dirty="0" smtClean="0"/>
              <a:t>(</a:t>
            </a:r>
            <a:r>
              <a:rPr lang="ar-BH" b="1" dirty="0" smtClean="0"/>
              <a:t>خلق الائتمان</a:t>
            </a:r>
            <a:r>
              <a:rPr lang="ar-SA" b="1" dirty="0" smtClean="0"/>
              <a:t>) .</a:t>
            </a:r>
            <a:r>
              <a:rPr lang="ar-BH" b="1" dirty="0" smtClean="0"/>
              <a:t> </a:t>
            </a:r>
            <a:endParaRPr lang="en-US" b="1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1-أهمية الأعمال الدولية</a:t>
            </a:r>
            <a:r>
              <a:rPr lang="ar-SA" smtClean="0">
                <a:solidFill>
                  <a:srgbClr val="000000"/>
                </a:solidFill>
              </a:rPr>
              <a:t>:</a:t>
            </a:r>
          </a:p>
          <a:p>
            <a:pPr rtl="1">
              <a:buFont typeface="Arial" charset="0"/>
              <a:buNone/>
            </a:pPr>
            <a:r>
              <a:rPr lang="ar-SA" smtClean="0">
                <a:solidFill>
                  <a:srgbClr val="000000"/>
                </a:solidFill>
              </a:rPr>
              <a:t>وتبرزها الأرقام المذهلة لتطور الأعمال الدولية وبشكل تطورت معه الحاجة إلى إدارة الأعمال الدولية التي على حداثتها أصبحت لها مكانتها البارزة في حقل المعرفة الإدارية.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12738"/>
            <a:ext cx="8967788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828800"/>
            <a:ext cx="2786063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301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9350" y="1828800"/>
            <a:ext cx="227965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831</Words>
  <Application>Microsoft Office PowerPoint</Application>
  <PresentationFormat>A4 Paper (210x297 mm)</PresentationFormat>
  <Paragraphs>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Arabic Transparent</vt:lpstr>
      <vt:lpstr>Arial</vt:lpstr>
      <vt:lpstr>Brush Script MT</vt:lpstr>
      <vt:lpstr>Calibri</vt:lpstr>
      <vt:lpstr>PT Bold Heading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المحاضرة الأولى:   نشأة النقود و تطورها</vt:lpstr>
      <vt:lpstr>محتويات الفصل</vt:lpstr>
      <vt:lpstr>المحاضرة الثانية:   النظم النقدية</vt:lpstr>
      <vt:lpstr>محتويات الفصل</vt:lpstr>
      <vt:lpstr>PowerPoint Presentation</vt:lpstr>
      <vt:lpstr>PowerPoint Presentation</vt:lpstr>
      <vt:lpstr>  نشأة وتطور النقود </vt:lpstr>
      <vt:lpstr>PowerPoint Presentation</vt:lpstr>
      <vt:lpstr>PowerPoint Presentation</vt:lpstr>
      <vt:lpstr>  وظائف النقود </vt:lpstr>
      <vt:lpstr>PowerPoint Presentation</vt:lpstr>
      <vt:lpstr>  تعريف النقود </vt:lpstr>
      <vt:lpstr>  خصائص النقود وأنواعها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Omar Abdulitef Osman Alduhlin</cp:lastModifiedBy>
  <cp:revision>160</cp:revision>
  <dcterms:created xsi:type="dcterms:W3CDTF">2009-10-14T19:14:34Z</dcterms:created>
  <dcterms:modified xsi:type="dcterms:W3CDTF">2013-10-08T15:35:40Z</dcterms:modified>
</cp:coreProperties>
</file>