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403" r:id="rId3"/>
    <p:sldId id="402" r:id="rId4"/>
    <p:sldId id="257" r:id="rId5"/>
    <p:sldId id="366" r:id="rId6"/>
    <p:sldId id="301" r:id="rId7"/>
    <p:sldId id="302" r:id="rId8"/>
    <p:sldId id="397" r:id="rId9"/>
    <p:sldId id="367" r:id="rId10"/>
    <p:sldId id="369" r:id="rId11"/>
    <p:sldId id="404" r:id="rId12"/>
    <p:sldId id="405" r:id="rId13"/>
    <p:sldId id="407" r:id="rId14"/>
    <p:sldId id="408" r:id="rId15"/>
    <p:sldId id="409" r:id="rId16"/>
    <p:sldId id="410" r:id="rId17"/>
    <p:sldId id="400" r:id="rId18"/>
    <p:sldId id="411" r:id="rId19"/>
    <p:sldId id="401" r:id="rId20"/>
    <p:sldId id="412" r:id="rId21"/>
    <p:sldId id="398" r:id="rId22"/>
  </p:sldIdLst>
  <p:sldSz cx="9906000" cy="6858000" type="A4"/>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64" autoAdjust="0"/>
  </p:normalViewPr>
  <p:slideViewPr>
    <p:cSldViewPr>
      <p:cViewPr>
        <p:scale>
          <a:sx n="70" d="100"/>
          <a:sy n="70" d="100"/>
        </p:scale>
        <p:origin x="-2622" y="-97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FDF6AD68-7412-45B1-869F-E3EFF366BAAD}" type="datetimeFigureOut">
              <a:rPr lang="en-US"/>
              <a:pPr>
                <a:defRPr/>
              </a:pPr>
              <a:t>10/8/2013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0">
              <a:defRPr sz="1200">
                <a:latin typeface="Calibri" pitchFamily="34" charset="0"/>
                <a:cs typeface="Arial" charset="0"/>
              </a:defRPr>
            </a:lvl1pPr>
          </a:lstStyle>
          <a:p>
            <a:pPr>
              <a:defRPr/>
            </a:pPr>
            <a:fld id="{A82A6729-FA79-49EF-8B6B-1D1C4348AF09}" type="slidenum">
              <a:rPr lang="ar-SA"/>
              <a:pPr>
                <a:defRPr/>
              </a:pPr>
              <a:t>‹#›</a:t>
            </a:fld>
            <a:endParaRPr lang="en-US"/>
          </a:p>
        </p:txBody>
      </p:sp>
    </p:spTree>
    <p:extLst>
      <p:ext uri="{BB962C8B-B14F-4D97-AF65-F5344CB8AC3E}">
        <p14:creationId xmlns:p14="http://schemas.microsoft.com/office/powerpoint/2010/main" val="17553159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6CD6D6FE-687C-4CAA-A0C1-117D7D7BB0D4}"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23"/>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23"/>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78B01E1A-6F47-45B6-9B3A-FB1C6FBF1196}"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1BDD5DB-94F0-4599-B604-FDE5AB51157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19BB3852-CB3C-4B65-8358-DA83DF023945}"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BCBAEA9-D005-4D2E-9167-FBFE958C3FFB}"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pPr>
              <a:defRPr/>
            </a:pPr>
            <a:endParaRPr lang="en-US"/>
          </a:p>
        </p:txBody>
      </p:sp>
      <p:sp>
        <p:nvSpPr>
          <p:cNvPr id="1031" name="Rectangle 15"/>
          <p:cNvSpPr>
            <a:spLocks noChangeArrowheads="1"/>
          </p:cNvSpPr>
          <p:nvPr userDrawn="1"/>
        </p:nvSpPr>
        <p:spPr bwMode="auto">
          <a:xfrm>
            <a:off x="6781800" y="6519863"/>
            <a:ext cx="1928813"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King Faisal University</a:t>
            </a:r>
          </a:p>
        </p:txBody>
      </p:sp>
      <p:sp>
        <p:nvSpPr>
          <p:cNvPr id="1032" name="Rectangle 16"/>
          <p:cNvSpPr>
            <a:spLocks noChangeArrowheads="1"/>
          </p:cNvSpPr>
          <p:nvPr userDrawn="1"/>
        </p:nvSpPr>
        <p:spPr bwMode="auto">
          <a:xfrm>
            <a:off x="7050088" y="6291263"/>
            <a:ext cx="1408112" cy="338137"/>
          </a:xfrm>
          <a:prstGeom prst="rect">
            <a:avLst/>
          </a:prstGeom>
          <a:noFill/>
          <a:ln w="9525">
            <a:noFill/>
            <a:miter lim="800000"/>
            <a:headEnd/>
            <a:tailEnd/>
          </a:ln>
        </p:spPr>
        <p:txBody>
          <a:bodyPr wrap="none">
            <a:spAutoFit/>
          </a:bodyPr>
          <a:lstStyle/>
          <a:p>
            <a:r>
              <a:rPr lang="ar-SA" sz="1600" b="1">
                <a:solidFill>
                  <a:schemeClr val="bg1"/>
                </a:solidFill>
                <a:latin typeface="Calibri" pitchFamily="34" charset="0"/>
              </a:rPr>
              <a:t>جامعة الملك فيصل</a:t>
            </a:r>
            <a:endParaRPr lang="en-US" sz="1600" b="1">
              <a:solidFill>
                <a:schemeClr val="bg1"/>
              </a:solidFill>
              <a:latin typeface="Calibri" pitchFamily="34" charset="0"/>
            </a:endParaRPr>
          </a:p>
        </p:txBody>
      </p:sp>
      <p:pic>
        <p:nvPicPr>
          <p:cNvPr id="1033" name="Picture 17" descr="logo EDE.png"/>
          <p:cNvPicPr>
            <a:picLocks noChangeAspect="1"/>
          </p:cNvPicPr>
          <p:nvPr userDrawn="1"/>
        </p:nvPicPr>
        <p:blipFill>
          <a:blip r:embed="rId14"/>
          <a:srcRect/>
          <a:stretch>
            <a:fillRect/>
          </a:stretch>
        </p:blipFill>
        <p:spPr bwMode="auto">
          <a:xfrm>
            <a:off x="304800" y="5791200"/>
            <a:ext cx="838200" cy="938213"/>
          </a:xfrm>
          <a:prstGeom prst="rect">
            <a:avLst/>
          </a:prstGeom>
          <a:noFill/>
          <a:ln w="9525">
            <a:noFill/>
            <a:miter lim="800000"/>
            <a:headEnd/>
            <a:tailEnd/>
          </a:ln>
        </p:spPr>
      </p:pic>
      <p:sp>
        <p:nvSpPr>
          <p:cNvPr id="1034" name="Rectangle 18"/>
          <p:cNvSpPr>
            <a:spLocks noChangeArrowheads="1"/>
          </p:cNvSpPr>
          <p:nvPr userDrawn="1"/>
        </p:nvSpPr>
        <p:spPr bwMode="auto">
          <a:xfrm>
            <a:off x="914400" y="6581775"/>
            <a:ext cx="3116263" cy="276225"/>
          </a:xfrm>
          <a:prstGeom prst="rect">
            <a:avLst/>
          </a:prstGeom>
          <a:noFill/>
          <a:ln w="9525">
            <a:noFill/>
            <a:miter lim="800000"/>
            <a:headEnd/>
            <a:tailEnd/>
          </a:ln>
        </p:spPr>
        <p:txBody>
          <a:bodyPr wrap="none">
            <a:spAutoFit/>
          </a:bodyPr>
          <a:lstStyle/>
          <a:p>
            <a:r>
              <a:rPr lang="en-US" sz="1200">
                <a:solidFill>
                  <a:schemeClr val="bg1"/>
                </a:solidFill>
                <a:latin typeface="Calibri" pitchFamily="34" charset="0"/>
              </a:rPr>
              <a:t>Deanship of E-Learning and Distance Education</a:t>
            </a:r>
          </a:p>
        </p:txBody>
      </p:sp>
      <p:sp>
        <p:nvSpPr>
          <p:cNvPr id="1035" name="Rectangle 19"/>
          <p:cNvSpPr>
            <a:spLocks noChangeArrowheads="1"/>
          </p:cNvSpPr>
          <p:nvPr userDrawn="1"/>
        </p:nvSpPr>
        <p:spPr bwMode="auto">
          <a:xfrm>
            <a:off x="1182688" y="6291263"/>
            <a:ext cx="2747962" cy="338137"/>
          </a:xfrm>
          <a:prstGeom prst="rect">
            <a:avLst/>
          </a:prstGeom>
          <a:noFill/>
          <a:ln w="9525">
            <a:noFill/>
            <a:miter lim="800000"/>
            <a:headEnd/>
            <a:tailEnd/>
          </a:ln>
        </p:spPr>
        <p:txBody>
          <a:bodyPr wrap="none">
            <a:spAutoFit/>
          </a:bodyPr>
          <a:lstStyle/>
          <a:p>
            <a:r>
              <a:rPr lang="ar-SA" sz="1600" b="1">
                <a:solidFill>
                  <a:schemeClr val="bg1"/>
                </a:solidFill>
                <a:latin typeface="Calibri" pitchFamily="34" charset="0"/>
              </a:rPr>
              <a:t>عمادة التعليم الإكتروني والتعلم عن بعد</a:t>
            </a:r>
            <a:endParaRPr lang="en-US" sz="1600" b="1">
              <a:solidFill>
                <a:schemeClr val="bg1"/>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aalismail@kfu.edu.s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66FBE96C-9DE0-4EC0-B7F6-33F30274A533}"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a:spcBef>
                <a:spcPct val="20000"/>
              </a:spcBef>
              <a:buFont typeface="Arial" pitchFamily="34" charset="0"/>
              <a:buNone/>
              <a:defRPr/>
            </a:pPr>
            <a:r>
              <a:rPr lang="ar-SA" sz="2400" b="1" dirty="0">
                <a:solidFill>
                  <a:schemeClr val="tx2">
                    <a:lumMod val="75000"/>
                  </a:schemeClr>
                </a:solidFill>
                <a:latin typeface="Calibri" pitchFamily="34" charset="0"/>
                <a:cs typeface="Arial" pitchFamily="34" charset="0"/>
              </a:rPr>
              <a:t>جامعة الملك فيصل</a:t>
            </a:r>
          </a:p>
          <a:p>
            <a:pPr algn="ctr">
              <a:spcBef>
                <a:spcPct val="20000"/>
              </a:spcBef>
              <a:buFont typeface="Arial" pitchFamily="34" charset="0"/>
              <a:buNone/>
              <a:defRPr/>
            </a:pPr>
            <a:r>
              <a:rPr lang="ar-SA" sz="2400" b="1" dirty="0">
                <a:solidFill>
                  <a:schemeClr val="tx2">
                    <a:lumMod val="75000"/>
                  </a:schemeClr>
                </a:solidFill>
                <a:latin typeface="Calibri" pitchFamily="34" charset="0"/>
                <a:cs typeface="Arial" pitchFamily="34" charset="0"/>
              </a:rPr>
              <a:t>عمادة التعلم الإلكتروني والتعليم عن بعد</a:t>
            </a:r>
            <a:endParaRPr lang="en-US" sz="2400" b="1" dirty="0">
              <a:solidFill>
                <a:schemeClr val="tx2">
                  <a:lumMod val="75000"/>
                </a:schemeClr>
              </a:solidFill>
              <a:latin typeface="Calibri" pitchFamily="34" charset="0"/>
              <a:cs typeface="Arial" pitchFamily="34" charset="0"/>
            </a:endParaRPr>
          </a:p>
          <a:p>
            <a:pPr algn="ctr">
              <a:spcBef>
                <a:spcPct val="20000"/>
              </a:spcBef>
              <a:buFont typeface="Arial" pitchFamily="34" charset="0"/>
              <a:buNone/>
              <a:defRPr/>
            </a:pPr>
            <a:r>
              <a:rPr lang="ar-SA" sz="2400" dirty="0">
                <a:solidFill>
                  <a:schemeClr val="tx2">
                    <a:lumMod val="75000"/>
                  </a:schemeClr>
                </a:solidFill>
                <a:latin typeface="Calibri" pitchFamily="34" charset="0"/>
                <a:cs typeface="Arial" pitchFamily="34" charset="0"/>
              </a:rPr>
              <a:t>	</a:t>
            </a:r>
            <a:endParaRPr lang="en-US" sz="2400" dirty="0">
              <a:solidFill>
                <a:schemeClr val="tx2">
                  <a:lumMod val="75000"/>
                </a:schemeClr>
              </a:solidFill>
              <a:latin typeface="Calibri" pitchFamily="34" charset="0"/>
              <a:cs typeface="Arial"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26"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1066800"/>
            <a:ext cx="6091238" cy="1828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80000"/>
              </a:lnSpc>
              <a:defRPr/>
            </a:pPr>
            <a:r>
              <a:rPr lang="ar-SA" sz="2800" b="1" dirty="0">
                <a:solidFill>
                  <a:schemeClr val="tx1"/>
                </a:solidFill>
                <a:cs typeface="Times New Roman" pitchFamily="18" charset="0"/>
              </a:rPr>
              <a:t>إ</a:t>
            </a:r>
            <a:r>
              <a:rPr lang="ar-EG" sz="2800" b="1" dirty="0">
                <a:solidFill>
                  <a:schemeClr val="tx1"/>
                </a:solidFill>
                <a:cs typeface="Times New Roman" pitchFamily="18" charset="0"/>
              </a:rPr>
              <a:t>سم المقرر</a:t>
            </a:r>
            <a:endParaRPr lang="ar-SA" sz="2800" b="1" dirty="0">
              <a:solidFill>
                <a:schemeClr val="tx1"/>
              </a:solidFill>
              <a:cs typeface="Times New Roman" pitchFamily="18" charset="0"/>
            </a:endParaRPr>
          </a:p>
          <a:p>
            <a:pPr algn="r" rtl="1">
              <a:lnSpc>
                <a:spcPct val="80000"/>
              </a:lnSpc>
              <a:defRPr/>
            </a:pPr>
            <a:endParaRPr lang="ar-SA" b="1" dirty="0">
              <a:solidFill>
                <a:schemeClr val="tx1"/>
              </a:solidFill>
              <a:cs typeface="Times New Roman" pitchFamily="18" charset="0"/>
            </a:endParaRPr>
          </a:p>
          <a:p>
            <a:pPr algn="ctr" rtl="1">
              <a:lnSpc>
                <a:spcPct val="80000"/>
              </a:lnSpc>
              <a:defRPr/>
            </a:pPr>
            <a:r>
              <a:rPr lang="ar-SA" sz="4400" b="1" dirty="0" smtClean="0">
                <a:solidFill>
                  <a:srgbClr val="000099"/>
                </a:solidFill>
                <a:cs typeface="Times New Roman" pitchFamily="18" charset="0"/>
              </a:rPr>
              <a:t>النقود والبنوك</a:t>
            </a:r>
            <a:endParaRPr lang="ar-SA" sz="4400" b="1" dirty="0">
              <a:solidFill>
                <a:srgbClr val="000099"/>
              </a:solidFill>
              <a:cs typeface="Times New Roman" pitchFamily="18" charset="0"/>
            </a:endParaRPr>
          </a:p>
        </p:txBody>
      </p:sp>
      <p:sp>
        <p:nvSpPr>
          <p:cNvPr id="13322"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algn="r"/>
            <a:fld id="{D02F6136-4DC1-400F-A2BC-B5C9D14338C5}"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
        <p:nvSpPr>
          <p:cNvPr id="13323" name="Title 1"/>
          <p:cNvSpPr txBox="1">
            <a:spLocks/>
          </p:cNvSpPr>
          <p:nvPr/>
        </p:nvSpPr>
        <p:spPr bwMode="auto">
          <a:xfrm>
            <a:off x="0" y="3429000"/>
            <a:ext cx="5334000" cy="2133600"/>
          </a:xfrm>
          <a:prstGeom prst="rect">
            <a:avLst/>
          </a:prstGeom>
          <a:noFill/>
          <a:ln w="9525">
            <a:noFill/>
            <a:miter lim="800000"/>
            <a:headEnd/>
            <a:tailEnd/>
          </a:ln>
        </p:spPr>
        <p:txBody>
          <a:bodyPr anchor="ctr"/>
          <a:lstStyle/>
          <a:p>
            <a:pPr algn="ctr" rtl="1">
              <a:lnSpc>
                <a:spcPct val="80000"/>
              </a:lnSpc>
            </a:pPr>
            <a:endParaRPr lang="ar-SA" sz="6000" b="1">
              <a:solidFill>
                <a:srgbClr val="000099"/>
              </a:solidFill>
              <a:latin typeface="Calibri" pitchFamily="34" charset="0"/>
              <a:cs typeface="Times New Roman" pitchFamily="18" charset="0"/>
            </a:endParaRPr>
          </a:p>
        </p:txBody>
      </p:sp>
      <p:sp>
        <p:nvSpPr>
          <p:cNvPr id="13324" name="مستطيل 13"/>
          <p:cNvSpPr>
            <a:spLocks noChangeArrowheads="1"/>
          </p:cNvSpPr>
          <p:nvPr/>
        </p:nvSpPr>
        <p:spPr bwMode="auto">
          <a:xfrm>
            <a:off x="172839" y="4800600"/>
            <a:ext cx="6253635" cy="643959"/>
          </a:xfrm>
          <a:prstGeom prst="rect">
            <a:avLst/>
          </a:prstGeom>
          <a:noFill/>
          <a:ln w="9525">
            <a:noFill/>
            <a:miter lim="800000"/>
            <a:headEnd/>
            <a:tailEnd/>
          </a:ln>
        </p:spPr>
        <p:txBody>
          <a:bodyPr wrap="none">
            <a:spAutoFit/>
          </a:bodyPr>
          <a:lstStyle/>
          <a:p>
            <a:pPr algn="r" rtl="1">
              <a:lnSpc>
                <a:spcPct val="80000"/>
              </a:lnSpc>
            </a:pPr>
            <a:r>
              <a:rPr lang="en-US" sz="4400" b="1" dirty="0" smtClean="0">
                <a:latin typeface="Calibri" pitchFamily="34" charset="0"/>
                <a:cs typeface="Times New Roman" pitchFamily="18" charset="0"/>
              </a:rPr>
              <a:t>      </a:t>
            </a:r>
            <a:r>
              <a:rPr lang="ar-SA" sz="4400" b="1" dirty="0" smtClean="0">
                <a:latin typeface="Calibri" pitchFamily="34" charset="0"/>
                <a:cs typeface="Times New Roman" pitchFamily="18" charset="0"/>
              </a:rPr>
              <a:t>أ. عبداللطيف صالح السماعيل</a:t>
            </a:r>
            <a:endParaRPr lang="ar-SA" sz="4400" b="1" dirty="0">
              <a:latin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135562"/>
          </a:xfrm>
        </p:spPr>
        <p:txBody>
          <a:bodyPr/>
          <a:lstStyle/>
          <a:p>
            <a:pPr algn="ctr" rtl="1"/>
            <a:r>
              <a:rPr lang="ar-SA" dirty="0" smtClean="0"/>
              <a:t/>
            </a:r>
            <a:br>
              <a:rPr lang="ar-SA" dirty="0" smtClean="0"/>
            </a:br>
            <a:r>
              <a:rPr lang="ar-SA" dirty="0" smtClean="0"/>
              <a:t>الكتاب </a:t>
            </a:r>
            <a:r>
              <a:rPr lang="ar-SA" dirty="0"/>
              <a:t>المقرر:</a:t>
            </a:r>
            <a:br>
              <a:rPr lang="ar-SA" dirty="0"/>
            </a:br>
            <a:r>
              <a:rPr lang="ar-SA" dirty="0" smtClean="0"/>
              <a:t/>
            </a:r>
            <a:br>
              <a:rPr lang="ar-SA" dirty="0" smtClean="0"/>
            </a:br>
            <a:r>
              <a:rPr lang="ar-SA" b="1" dirty="0" smtClean="0"/>
              <a:t>اقتصاديات </a:t>
            </a:r>
            <a:r>
              <a:rPr lang="ar-SA" b="1" dirty="0"/>
              <a:t>النقود </a:t>
            </a:r>
            <a:r>
              <a:rPr lang="ar-SA" b="1" dirty="0" smtClean="0"/>
              <a:t>والبنوك</a:t>
            </a:r>
            <a:br>
              <a:rPr lang="ar-SA" b="1" dirty="0" smtClean="0"/>
            </a:br>
            <a:r>
              <a:rPr lang="ar-SA" dirty="0"/>
              <a:t/>
            </a:r>
            <a:br>
              <a:rPr lang="ar-SA" dirty="0"/>
            </a:br>
            <a:r>
              <a:rPr lang="ar-SA" dirty="0" err="1" smtClean="0"/>
              <a:t>أ.د</a:t>
            </a:r>
            <a:r>
              <a:rPr lang="ar-SA" dirty="0" smtClean="0"/>
              <a:t>. فريد </a:t>
            </a:r>
            <a:r>
              <a:rPr lang="ar-SA" dirty="0"/>
              <a:t>بشير </a:t>
            </a:r>
            <a:r>
              <a:rPr lang="ar-SA" dirty="0" smtClean="0"/>
              <a:t>و </a:t>
            </a:r>
            <a:r>
              <a:rPr lang="ar-SA" dirty="0" err="1" smtClean="0"/>
              <a:t>أ.د</a:t>
            </a:r>
            <a:r>
              <a:rPr lang="ar-SA" dirty="0" smtClean="0"/>
              <a:t>. عبدالوهاب </a:t>
            </a:r>
            <a:r>
              <a:rPr lang="ar-SA" dirty="0"/>
              <a:t>الأمين</a:t>
            </a:r>
            <a:endParaRPr lang="en-US" dirty="0"/>
          </a:p>
        </p:txBody>
      </p:sp>
    </p:spTree>
    <p:extLst>
      <p:ext uri="{BB962C8B-B14F-4D97-AF65-F5344CB8AC3E}">
        <p14:creationId xmlns:p14="http://schemas.microsoft.com/office/powerpoint/2010/main" val="2769046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381000" y="1676400"/>
            <a:ext cx="8915400" cy="3810000"/>
          </a:xfrm>
        </p:spPr>
        <p:txBody>
          <a:bodyPr/>
          <a:lstStyle/>
          <a:p>
            <a:pPr algn="ctr"/>
            <a:r>
              <a:rPr lang="ar-SA" u="sng" dirty="0" err="1" smtClean="0">
                <a:solidFill>
                  <a:srgbClr val="FF0000"/>
                </a:solidFill>
                <a:hlinkClick r:id="rId2"/>
              </a:rPr>
              <a:t>الايميل</a:t>
            </a:r>
            <a:r>
              <a:rPr lang="ar-SA" u="sng" dirty="0" smtClean="0">
                <a:solidFill>
                  <a:srgbClr val="FF0000"/>
                </a:solidFill>
                <a:hlinkClick r:id="rId2"/>
              </a:rPr>
              <a:t> للتواصل</a:t>
            </a:r>
            <a:br>
              <a:rPr lang="ar-SA" u="sng" dirty="0" smtClean="0">
                <a:solidFill>
                  <a:srgbClr val="FF0000"/>
                </a:solidFill>
                <a:hlinkClick r:id="rId2"/>
              </a:rPr>
            </a:br>
            <a:r>
              <a:rPr lang="ar-SA" dirty="0">
                <a:hlinkClick r:id="rId2"/>
              </a:rPr>
              <a:t/>
            </a:r>
            <a:br>
              <a:rPr lang="ar-SA" dirty="0">
                <a:hlinkClick r:id="rId2"/>
              </a:rPr>
            </a:br>
            <a:r>
              <a:rPr lang="en-US" dirty="0" smtClean="0">
                <a:hlinkClick r:id="rId2"/>
              </a:rPr>
              <a:t>aalismail@kfu.edu.sa</a:t>
            </a:r>
            <a:r>
              <a:rPr lang="ar-SA" dirty="0" smtClean="0"/>
              <a:t/>
            </a:r>
            <a:br>
              <a:rPr lang="ar-SA" dirty="0" smtClean="0"/>
            </a:br>
            <a:endParaRPr lang="en-US" dirty="0"/>
          </a:p>
        </p:txBody>
      </p:sp>
    </p:spTree>
    <p:extLst>
      <p:ext uri="{BB962C8B-B14F-4D97-AF65-F5344CB8AC3E}">
        <p14:creationId xmlns:p14="http://schemas.microsoft.com/office/powerpoint/2010/main" val="2606138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A1AA1AF-4161-4D83-B98D-13C4734414DB}" type="slidenum">
              <a:rPr lang="ar-SA" smtClean="0"/>
              <a:pPr/>
              <a:t>4</a:t>
            </a:fld>
            <a:endParaRPr lang="en-US" smtClean="0"/>
          </a:p>
        </p:txBody>
      </p:sp>
      <p:sp>
        <p:nvSpPr>
          <p:cNvPr id="14339" name="Title 4"/>
          <p:cNvSpPr>
            <a:spLocks noGrp="1"/>
          </p:cNvSpPr>
          <p:nvPr>
            <p:ph type="ctrTitle"/>
          </p:nvPr>
        </p:nvSpPr>
        <p:spPr>
          <a:xfrm>
            <a:off x="990600" y="2286000"/>
            <a:ext cx="8420100" cy="2003425"/>
          </a:xfrm>
        </p:spPr>
        <p:txBody>
          <a:bodyPr/>
          <a:lstStyle/>
          <a:p>
            <a:pPr rtl="1"/>
            <a:r>
              <a:rPr lang="ar-SA" sz="4000" b="1" u="sng" dirty="0" smtClean="0">
                <a:solidFill>
                  <a:schemeClr val="tx1"/>
                </a:solidFill>
                <a:cs typeface="Arabic Transparent" pitchFamily="2" charset="0"/>
              </a:rPr>
              <a:t>المحاضرة الثانية:</a:t>
            </a:r>
            <a:r>
              <a:rPr lang="ar-SA" sz="4000" b="1" dirty="0" smtClean="0">
                <a:solidFill>
                  <a:srgbClr val="000099"/>
                </a:solidFill>
                <a:cs typeface="Arabic Transparent" pitchFamily="2" charset="0"/>
              </a:rPr>
              <a:t/>
            </a:r>
            <a:br>
              <a:rPr lang="ar-SA" sz="4000" b="1" dirty="0" smtClean="0">
                <a:solidFill>
                  <a:srgbClr val="000099"/>
                </a:solidFill>
                <a:cs typeface="Arabic Transparent" pitchFamily="2" charset="0"/>
              </a:rPr>
            </a:br>
            <a:r>
              <a:rPr lang="ar-SA" sz="4000" b="1" dirty="0" smtClean="0">
                <a:solidFill>
                  <a:srgbClr val="000099"/>
                </a:solidFill>
                <a:cs typeface="Arabic Transparent" pitchFamily="2" charset="0"/>
              </a:rPr>
              <a:t/>
            </a:r>
            <a:br>
              <a:rPr lang="ar-SA" sz="4000" b="1" dirty="0" smtClean="0">
                <a:solidFill>
                  <a:srgbClr val="000099"/>
                </a:solidFill>
                <a:cs typeface="Arabic Transparent" pitchFamily="2" charset="0"/>
              </a:rPr>
            </a:br>
            <a:r>
              <a:rPr lang="ar-SA" sz="4800" b="1" dirty="0" smtClean="0">
                <a:solidFill>
                  <a:srgbClr val="000099"/>
                </a:solidFill>
                <a:cs typeface="Arabic Transparent" pitchFamily="2" charset="0"/>
              </a:rPr>
              <a:t> </a:t>
            </a:r>
            <a:r>
              <a:rPr lang="ar-SA" sz="4800" b="1" dirty="0" smtClean="0">
                <a:solidFill>
                  <a:schemeClr val="tx1"/>
                </a:solidFill>
                <a:cs typeface="Arabic Transparent" pitchFamily="2" charset="0"/>
              </a:rPr>
              <a:t>النظم النقدية</a:t>
            </a:r>
            <a:endParaRPr lang="ar-SA" sz="4000" b="1" dirty="0" smtClean="0">
              <a:solidFill>
                <a:schemeClr val="tx1"/>
              </a:solidFill>
              <a:cs typeface="Arabic Transparent" pitchFamily="2"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مستطيل 3"/>
          <p:cNvSpPr>
            <a:spLocks noChangeArrowheads="1"/>
          </p:cNvSpPr>
          <p:nvPr/>
        </p:nvSpPr>
        <p:spPr bwMode="auto">
          <a:xfrm>
            <a:off x="304800" y="1600200"/>
            <a:ext cx="8534400" cy="3970318"/>
          </a:xfrm>
          <a:prstGeom prst="rect">
            <a:avLst/>
          </a:prstGeom>
          <a:noFill/>
          <a:ln w="9525">
            <a:noFill/>
            <a:miter lim="800000"/>
            <a:headEnd/>
            <a:tailEnd/>
          </a:ln>
        </p:spPr>
        <p:txBody>
          <a:bodyPr wrap="square">
            <a:spAutoFit/>
          </a:bodyPr>
          <a:lstStyle/>
          <a:p>
            <a:pPr algn="ctr" rtl="1"/>
            <a:r>
              <a:rPr lang="ar-SA" sz="2800" b="1" dirty="0">
                <a:latin typeface="Times New Roman" pitchFamily="18" charset="0"/>
                <a:cs typeface="Arabic Transparent" pitchFamily="2" charset="0"/>
              </a:rPr>
              <a:t>الفصل </a:t>
            </a:r>
            <a:r>
              <a:rPr lang="ar-SA" sz="2800" b="1" dirty="0" smtClean="0">
                <a:latin typeface="Times New Roman" pitchFamily="18" charset="0"/>
                <a:cs typeface="Arabic Transparent" pitchFamily="2" charset="0"/>
              </a:rPr>
              <a:t>الثاني: النظم النقدية</a:t>
            </a:r>
            <a:endParaRPr lang="ar-SA" sz="2800" b="1" dirty="0">
              <a:cs typeface="Arabic Transparent" pitchFamily="2" charset="0"/>
            </a:endParaRPr>
          </a:p>
          <a:p>
            <a:pPr algn="r" rtl="1"/>
            <a:r>
              <a:rPr lang="ar-SA" sz="2800" b="1" dirty="0" smtClean="0">
                <a:cs typeface="Arabic Transparent" pitchFamily="2" charset="0"/>
              </a:rPr>
              <a:t>مقدمة</a:t>
            </a:r>
          </a:p>
          <a:p>
            <a:pPr algn="r" rtl="1"/>
            <a:endParaRPr lang="ar-SA" sz="2800" b="1" dirty="0">
              <a:cs typeface="Arabic Transparent" pitchFamily="2" charset="0"/>
            </a:endParaRPr>
          </a:p>
          <a:p>
            <a:pPr algn="r" rtl="1"/>
            <a:r>
              <a:rPr lang="ar-SA" sz="2800" b="1" dirty="0">
                <a:cs typeface="Arabic Transparent" pitchFamily="2" charset="0"/>
              </a:rPr>
              <a:t>أولا: </a:t>
            </a:r>
            <a:r>
              <a:rPr lang="ar-SA" sz="2800" b="1" dirty="0" smtClean="0">
                <a:cs typeface="Arabic Transparent" pitchFamily="2" charset="0"/>
              </a:rPr>
              <a:t>النظم النقدية</a:t>
            </a:r>
            <a:endParaRPr lang="ar-SA" sz="2800" b="1" dirty="0">
              <a:cs typeface="Arabic Transparent" pitchFamily="2" charset="0"/>
            </a:endParaRPr>
          </a:p>
          <a:p>
            <a:pPr marL="514350" indent="-514350" algn="r" rtl="1">
              <a:buFont typeface="+mj-lt"/>
              <a:buAutoNum type="arabicPeriod"/>
            </a:pPr>
            <a:r>
              <a:rPr lang="ar-SA" sz="2800" b="1" dirty="0" smtClean="0">
                <a:cs typeface="Arabic Transparent" pitchFamily="2" charset="0"/>
              </a:rPr>
              <a:t>النظام السلعي </a:t>
            </a:r>
          </a:p>
          <a:p>
            <a:pPr algn="r" rtl="1"/>
            <a:r>
              <a:rPr lang="ar-SA" sz="2800" b="1" dirty="0" smtClean="0">
                <a:cs typeface="Arabic Transparent" pitchFamily="2" charset="0"/>
              </a:rPr>
              <a:t>2. النظام النقدي القانوني (الورقي)</a:t>
            </a:r>
          </a:p>
          <a:p>
            <a:pPr marL="457200" indent="-457200" algn="r" rtl="1">
              <a:buFont typeface="Wingdings" pitchFamily="2" charset="2"/>
              <a:buChar char="§"/>
            </a:pPr>
            <a:endParaRPr lang="en-US" sz="2800" b="1" dirty="0">
              <a:cs typeface="Arabic Transparent" pitchFamily="2" charset="0"/>
            </a:endParaRPr>
          </a:p>
          <a:p>
            <a:pPr algn="r" rtl="1"/>
            <a:r>
              <a:rPr lang="ar-SA" sz="2800" b="1" dirty="0" smtClean="0">
                <a:cs typeface="Arabic Transparent" pitchFamily="2" charset="0"/>
              </a:rPr>
              <a:t>ثانيا: قاعدة الذهب والنظام النقدي والورقي معا</a:t>
            </a:r>
          </a:p>
          <a:p>
            <a:pPr algn="r" rtl="1"/>
            <a:endParaRPr lang="ar-SA" sz="2800" b="1" dirty="0">
              <a:cs typeface="Arabic Transparent" pitchFamily="2" charset="0"/>
            </a:endParaRPr>
          </a:p>
        </p:txBody>
      </p:sp>
      <p:sp>
        <p:nvSpPr>
          <p:cNvPr id="6" name="عنوان 1"/>
          <p:cNvSpPr>
            <a:spLocks noGrp="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محتويات الفصل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4294967295"/>
          </p:nvPr>
        </p:nvSpPr>
        <p:spPr bwMode="auto">
          <a:xfrm>
            <a:off x="2105025" y="6376988"/>
            <a:ext cx="571500" cy="365125"/>
          </a:xfrm>
          <a:noFill/>
          <a:ln>
            <a:miter lim="800000"/>
            <a:headEnd/>
            <a:tailEnd/>
          </a:ln>
        </p:spPr>
        <p:txBody>
          <a:bodyPr/>
          <a:lstStyle/>
          <a:p>
            <a:fld id="{D27EB908-EFB0-43F0-82D0-EFBCB0901F4C}" type="slidenum">
              <a:rPr lang="ar-SA" smtClean="0"/>
              <a:pPr/>
              <a:t>6</a:t>
            </a:fld>
            <a:endParaRPr lang="en-US" smtClean="0"/>
          </a:p>
        </p:txBody>
      </p:sp>
      <p:sp>
        <p:nvSpPr>
          <p:cNvPr id="17411" name="مربع نص 5"/>
          <p:cNvSpPr txBox="1">
            <a:spLocks noChangeArrowheads="1"/>
          </p:cNvSpPr>
          <p:nvPr/>
        </p:nvSpPr>
        <p:spPr bwMode="auto">
          <a:xfrm>
            <a:off x="0" y="1447800"/>
            <a:ext cx="9753600" cy="3325077"/>
          </a:xfrm>
          <a:prstGeom prst="rect">
            <a:avLst/>
          </a:prstGeom>
          <a:noFill/>
          <a:ln w="9525">
            <a:noFill/>
            <a:miter lim="800000"/>
            <a:headEnd/>
            <a:tailEnd/>
          </a:ln>
        </p:spPr>
        <p:txBody>
          <a:bodyPr wrap="square">
            <a:spAutoFit/>
          </a:bodyPr>
          <a:lstStyle/>
          <a:p>
            <a:pPr marL="566928" indent="-457200" algn="r" rtl="1" eaLnBrk="1" fontAlgn="auto" hangingPunct="1">
              <a:lnSpc>
                <a:spcPct val="170000"/>
              </a:lnSpc>
              <a:spcAft>
                <a:spcPts val="0"/>
              </a:spcAft>
              <a:buFont typeface="Wingdings" pitchFamily="2" charset="2"/>
              <a:buChar char="§"/>
              <a:defRPr/>
            </a:pPr>
            <a:r>
              <a:rPr lang="ar-SA" sz="3200" b="1" dirty="0"/>
              <a:t>يشتمل النظام النقدي على جميع أنواع النقود المتداولة في قطر معين، والمؤسسات والقوانين والإجراءات المنظمة لعملية إصدار النقود من قبل السلطة النقدية، وكذلك البنوك التجارية التي تحتفظ بودائع الأفراد والمؤسسات وتقوم بدورها في تقديم القروض ضمن ضوابط معينة.</a:t>
            </a:r>
          </a:p>
        </p:txBody>
      </p:sp>
      <p:sp>
        <p:nvSpPr>
          <p:cNvPr id="5" name="مخطط انسيابي: بيانات مخزّنة 4"/>
          <p:cNvSpPr/>
          <p:nvPr/>
        </p:nvSpPr>
        <p:spPr>
          <a:xfrm>
            <a:off x="6324600" y="381000"/>
            <a:ext cx="3124200" cy="9906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3600" b="1" dirty="0">
                <a:solidFill>
                  <a:srgbClr val="006666"/>
                </a:solidFill>
                <a:cs typeface="Arabic Transparent" pitchFamily="2" charset="-78"/>
              </a:rPr>
              <a:t>مقدمة</a:t>
            </a:r>
            <a:endParaRPr lang="en-US" sz="3600" b="1" dirty="0">
              <a:solidFill>
                <a:srgbClr val="006666"/>
              </a:solidFill>
              <a:cs typeface="Arabic Transparent"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105025" y="6376988"/>
            <a:ext cx="571500" cy="365125"/>
          </a:xfrm>
          <a:noFill/>
          <a:ln>
            <a:miter lim="800000"/>
            <a:headEnd/>
            <a:tailEnd/>
          </a:ln>
        </p:spPr>
        <p:txBody>
          <a:bodyPr/>
          <a:lstStyle/>
          <a:p>
            <a:fld id="{DB08C00B-57B0-49C9-9535-7C73FCF4C73B}" type="slidenum">
              <a:rPr lang="ar-SA" smtClean="0"/>
              <a:pPr/>
              <a:t>7</a:t>
            </a:fld>
            <a:endParaRPr lang="en-US" smtClean="0"/>
          </a:p>
        </p:txBody>
      </p:sp>
      <p:sp>
        <p:nvSpPr>
          <p:cNvPr id="18435" name="مربع نص 4"/>
          <p:cNvSpPr txBox="1">
            <a:spLocks noChangeArrowheads="1"/>
          </p:cNvSpPr>
          <p:nvPr/>
        </p:nvSpPr>
        <p:spPr bwMode="auto">
          <a:xfrm>
            <a:off x="0" y="1371601"/>
            <a:ext cx="9677400" cy="4524315"/>
          </a:xfrm>
          <a:prstGeom prst="rect">
            <a:avLst/>
          </a:prstGeom>
          <a:noFill/>
          <a:ln w="9525">
            <a:noFill/>
            <a:miter lim="800000"/>
            <a:headEnd/>
            <a:tailEnd/>
          </a:ln>
        </p:spPr>
        <p:txBody>
          <a:bodyPr wrap="square">
            <a:spAutoFit/>
          </a:bodyPr>
          <a:lstStyle/>
          <a:p>
            <a:pPr marL="566738" indent="-457200" algn="just" rtl="1" eaLnBrk="1" fontAlgn="auto" hangingPunct="1">
              <a:lnSpc>
                <a:spcPct val="150000"/>
              </a:lnSpc>
              <a:spcAft>
                <a:spcPts val="0"/>
              </a:spcAft>
              <a:buFont typeface="Wingdings" pitchFamily="2" charset="2"/>
              <a:buChar char="§"/>
              <a:defRPr/>
            </a:pPr>
            <a:r>
              <a:rPr lang="ar-SA" sz="3200" b="1" dirty="0">
                <a:cs typeface="Arabic Transparent" pitchFamily="2" charset="0"/>
              </a:rPr>
              <a:t>ويتركز اهتمام السلطة النقدية على إدارة عرض النقود بما يضمن خفض معدل البطالة والإسراع بالنمو الاقتصادي، واستقرار مستوى الأسعار.</a:t>
            </a:r>
          </a:p>
          <a:p>
            <a:pPr marL="566738" indent="-457200" algn="just" rtl="1" eaLnBrk="1" fontAlgn="auto" hangingPunct="1">
              <a:lnSpc>
                <a:spcPct val="150000"/>
              </a:lnSpc>
              <a:spcAft>
                <a:spcPts val="0"/>
              </a:spcAft>
              <a:buFont typeface="Wingdings" pitchFamily="2" charset="2"/>
              <a:buChar char="§"/>
              <a:defRPr/>
            </a:pPr>
            <a:endParaRPr lang="ar-SA" sz="3200" b="1" dirty="0">
              <a:cs typeface="Arabic Transparent" pitchFamily="2" charset="0"/>
            </a:endParaRPr>
          </a:p>
          <a:p>
            <a:pPr marL="566738" indent="-457200" algn="just" rtl="1" eaLnBrk="1" fontAlgn="auto" hangingPunct="1">
              <a:lnSpc>
                <a:spcPct val="150000"/>
              </a:lnSpc>
              <a:spcAft>
                <a:spcPts val="0"/>
              </a:spcAft>
              <a:buFont typeface="Wingdings" pitchFamily="2" charset="2"/>
              <a:buChar char="§"/>
              <a:defRPr/>
            </a:pPr>
            <a:r>
              <a:rPr lang="ar-SA" sz="3200" b="1" dirty="0">
                <a:cs typeface="Arabic Transparent" pitchFamily="2" charset="0"/>
              </a:rPr>
              <a:t>ويمكن التمييز بين نظامين أساسيين من النظم النقدية هما : النظام السلعي (الذهب والفضة)، والنظام القانوني أو الورقي.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 </a:t>
            </a:r>
            <a:br>
              <a:rPr lang="ar-SA" dirty="0" smtClean="0">
                <a:solidFill>
                  <a:srgbClr val="FF0000"/>
                </a:solidFill>
              </a:rPr>
            </a:br>
            <a:r>
              <a:rPr lang="ar-SA" b="1" dirty="0" smtClean="0">
                <a:solidFill>
                  <a:srgbClr val="FF0000"/>
                </a:solidFill>
              </a:rPr>
              <a:t>قاعدة الذهب</a:t>
            </a:r>
            <a:r>
              <a:rPr lang="en-US" b="1" u="sng" dirty="0" smtClean="0">
                <a:solidFill>
                  <a:srgbClr val="FF0000"/>
                </a:solidFill>
              </a:rPr>
              <a:t/>
            </a:r>
            <a:br>
              <a:rPr lang="en-US" b="1" u="sng"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1524000"/>
            <a:ext cx="8915400" cy="4525963"/>
          </a:xfrm>
        </p:spPr>
        <p:txBody>
          <a:bodyPr/>
          <a:lstStyle/>
          <a:p>
            <a:pPr marL="109538" indent="0" algn="just" rtl="1" eaLnBrk="1" hangingPunct="1">
              <a:lnSpc>
                <a:spcPct val="150000"/>
              </a:lnSpc>
            </a:pPr>
            <a:r>
              <a:rPr lang="ar-BH" b="1" dirty="0"/>
              <a:t>تحدد قيمة العملة الوطنية ويتم ضمانها على أساس وزن ثابت من الذهب، بحيث يمكن تحويلها الى ذهب في أي لحظة من البنك المركزي والذي يحتفظ باحتياطي من الذهب يكون مساوياً تقريباً لقيمة العملة المتداولة، كما لا تفرض الدولة اية قيود على بيع وشراء الذهب.</a:t>
            </a:r>
          </a:p>
          <a:p>
            <a:pP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9525000" cy="5105400"/>
          </a:xfrm>
        </p:spPr>
        <p:txBody>
          <a:bodyPr/>
          <a:lstStyle/>
          <a:p>
            <a:pPr marL="109538" indent="0" algn="just" rtl="1" eaLnBrk="1" hangingPunct="1">
              <a:lnSpc>
                <a:spcPct val="150000"/>
              </a:lnSpc>
            </a:pPr>
            <a:endParaRPr lang="ar-SA" b="1" dirty="0" smtClean="0"/>
          </a:p>
          <a:p>
            <a:pPr marL="109538" indent="0" algn="just" rtl="1" eaLnBrk="1" hangingPunct="1">
              <a:lnSpc>
                <a:spcPct val="150000"/>
              </a:lnSpc>
            </a:pPr>
            <a:r>
              <a:rPr lang="ar-BH" b="1" dirty="0" smtClean="0"/>
              <a:t>كانت </a:t>
            </a:r>
            <a:r>
              <a:rPr lang="ar-BH" b="1" dirty="0"/>
              <a:t>قاعدة الذهب هي النظام السائد في جميع أقطار العالم حتى أوائل الثلاثينات من القرن الماضي عندما قررت بريطانيا التخلي عن قاعدة الذهب في سنة 1931، وتبعتها الولايات المتحدة الأمريكية في سنة 1933. كما أن حدوث الكساد الكبير في أوروبا والولايات  المتحدة، خلال الفترة 929-1933قد دفع معظم الأقطار للتخلي عن قاعدة الذهب. </a:t>
            </a:r>
          </a:p>
          <a:p>
            <a:pPr>
              <a:defRPr/>
            </a:pPr>
            <a:endParaRPr lang="en-US" dirty="0">
              <a:solidFill>
                <a:prstClr val="black"/>
              </a:solidFill>
            </a:endParaRPr>
          </a:p>
          <a:p>
            <a:pP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906000" cy="5334000"/>
          </a:xfrm>
        </p:spPr>
        <p:txBody>
          <a:bodyPr/>
          <a:lstStyle/>
          <a:p>
            <a:pPr marL="109538" indent="0" rtl="1" eaLnBrk="1" fontAlgn="auto" hangingPunct="1">
              <a:lnSpc>
                <a:spcPct val="150000"/>
              </a:lnSpc>
              <a:spcAft>
                <a:spcPts val="0"/>
              </a:spcAft>
              <a:defRPr/>
            </a:pPr>
            <a:r>
              <a:rPr lang="ar-SA" b="1" dirty="0" smtClean="0">
                <a:solidFill>
                  <a:srgbClr val="FF0000"/>
                </a:solidFill>
              </a:rPr>
              <a:t>    </a:t>
            </a:r>
            <a:r>
              <a:rPr lang="ar-BH" b="1" dirty="0">
                <a:solidFill>
                  <a:srgbClr val="FF0000"/>
                </a:solidFill>
              </a:rPr>
              <a:t>مزايا قاعدة الذهب:</a:t>
            </a:r>
          </a:p>
          <a:p>
            <a:pPr marL="109538" indent="0" rtl="1" eaLnBrk="1" fontAlgn="auto" hangingPunct="1">
              <a:lnSpc>
                <a:spcPct val="150000"/>
              </a:lnSpc>
              <a:spcAft>
                <a:spcPts val="0"/>
              </a:spcAft>
              <a:defRPr/>
            </a:pPr>
            <a:r>
              <a:rPr lang="ar-SA" b="1" dirty="0">
                <a:solidFill>
                  <a:srgbClr val="FF0000"/>
                </a:solidFill>
              </a:rPr>
              <a:t>أولاً: ميزة الأمان: </a:t>
            </a:r>
            <a:r>
              <a:rPr lang="ar-SA" b="1" dirty="0" smtClean="0"/>
              <a:t>غير </a:t>
            </a:r>
            <a:r>
              <a:rPr lang="ar-SA" b="1" dirty="0"/>
              <a:t>أن محدودية الكميات المنتجة من الذهب، والتوسع الكبير الذي طرأ على حجم التجارة العالمية جعل كمية النقود التي تصدرها الدول والقابلة للتحويل للذهب تفوق كثيراً كمية الذهب الموجودة للاستبدال، مما أدى إلى وقف العمل بهذا الالتزام، خاصة في أوقات الحروب والأزمات الاقتصادية، حتى لا يشكل مخزون الذهب قيداً على التوسع في التجارة العالمية </a:t>
            </a:r>
            <a:r>
              <a:rPr lang="ar-SA" b="1" dirty="0" smtClean="0"/>
              <a:t>والالتزامات </a:t>
            </a:r>
            <a:r>
              <a:rPr lang="ar-SA" b="1" dirty="0"/>
              <a:t>المالية الخارجية.</a:t>
            </a:r>
          </a:p>
          <a:p>
            <a:pPr marL="109538" indent="0" algn="just" rtl="1" eaLnBrk="1" fontAlgn="auto" hangingPunct="1">
              <a:lnSpc>
                <a:spcPct val="150000"/>
              </a:lnSpc>
              <a:spcAft>
                <a:spcPts val="0"/>
              </a:spcAft>
              <a:defRPr/>
            </a:pPr>
            <a:endParaRPr lang="ar-SA" b="1" dirty="0" smtClean="0">
              <a:solidFill>
                <a:srgbClr val="0000FF"/>
              </a:solidFill>
            </a:endParaRPr>
          </a:p>
          <a:p>
            <a:pP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a:solidFill>
                  <a:srgbClr val="FF0000"/>
                </a:solidFill>
              </a:rPr>
              <a:t>ثانياً: استقرار أسعار </a:t>
            </a:r>
            <a:r>
              <a:rPr lang="ar-SA" dirty="0" smtClean="0">
                <a:solidFill>
                  <a:srgbClr val="FF0000"/>
                </a:solidFill>
              </a:rPr>
              <a:t>الصرف:</a:t>
            </a:r>
            <a:r>
              <a:rPr lang="en-US" dirty="0" smtClean="0">
                <a:solidFill>
                  <a:srgbClr val="FF0000"/>
                </a:solidFill>
              </a:rPr>
              <a:t> </a:t>
            </a:r>
            <a:r>
              <a:rPr lang="ar-SA" dirty="0" smtClean="0"/>
              <a:t>عندما </a:t>
            </a:r>
            <a:r>
              <a:rPr lang="ar-SA" dirty="0"/>
              <a:t>تكون دولة معينة على قاعدة الذهب فمعنى ذلك، أنها تكون ملزمة بشراء وبيع الذهب إلى الجمهور مقابل النقود الورقية عند معدل ثابت، وكذلك السماح باستيراد وتصدير الذهب دون أي قيود. لذلك لا يتغير سعر الصرف تحت هذه الظروف إلا في حدود ضيقة جداً. </a:t>
            </a:r>
            <a:endParaRPr lang="en-US" dirty="0"/>
          </a:p>
        </p:txBody>
      </p:sp>
    </p:spTree>
    <p:extLst>
      <p:ext uri="{BB962C8B-B14F-4D97-AF65-F5344CB8AC3E}">
        <p14:creationId xmlns:p14="http://schemas.microsoft.com/office/powerpoint/2010/main" val="3804264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r>
              <a:rPr lang="ar-SA" dirty="0"/>
              <a:t>مثال: في أمريكا وبريطانيا(1925-1931)</a:t>
            </a:r>
          </a:p>
          <a:p>
            <a:pPr algn="ctr"/>
            <a:r>
              <a:rPr lang="ar-SA" dirty="0"/>
              <a:t>جرام الذهب = 20.6 دولار = 4.25 جنيه استرليني</a:t>
            </a:r>
          </a:p>
          <a:p>
            <a:pPr algn="ctr"/>
            <a:r>
              <a:rPr lang="ar-SA" dirty="0"/>
              <a:t>جرام الذهب =  </a:t>
            </a:r>
            <a:r>
              <a:rPr lang="ar-SA" dirty="0" smtClean="0"/>
              <a:t>حبة 480</a:t>
            </a:r>
            <a:endParaRPr lang="ar-SA" dirty="0"/>
          </a:p>
          <a:p>
            <a:pPr algn="ctr"/>
            <a:endParaRPr lang="ar-SA" dirty="0"/>
          </a:p>
          <a:p>
            <a:pPr algn="ctr"/>
            <a:r>
              <a:rPr lang="ar-SA" dirty="0"/>
              <a:t>20.6 دولار = 4.25 جنيه </a:t>
            </a:r>
          </a:p>
          <a:p>
            <a:pPr algn="ctr"/>
            <a:r>
              <a:rPr lang="ar-SA" dirty="0"/>
              <a:t>1جنيه = 4.85 دولار، أو 113 حبة من الذهب.</a:t>
            </a:r>
          </a:p>
          <a:p>
            <a:endParaRPr lang="en-US" dirty="0"/>
          </a:p>
        </p:txBody>
      </p:sp>
      <p:sp>
        <p:nvSpPr>
          <p:cNvPr id="4" name="سهم للأسفل 3"/>
          <p:cNvSpPr/>
          <p:nvPr/>
        </p:nvSpPr>
        <p:spPr>
          <a:xfrm>
            <a:off x="4648200" y="3499513"/>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011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600200"/>
            <a:ext cx="9448800" cy="4525963"/>
          </a:xfrm>
        </p:spPr>
        <p:txBody>
          <a:bodyPr/>
          <a:lstStyle/>
          <a:p>
            <a:pPr rtl="1"/>
            <a:r>
              <a:rPr lang="ar-SA" dirty="0">
                <a:solidFill>
                  <a:srgbClr val="FF0000"/>
                </a:solidFill>
              </a:rPr>
              <a:t>ثالثاً: إدارة النظام النقدي بصورة آلية:</a:t>
            </a:r>
            <a:r>
              <a:rPr lang="ar-SA" dirty="0"/>
              <a:t> </a:t>
            </a:r>
            <a:r>
              <a:rPr lang="ar-SA" dirty="0" smtClean="0"/>
              <a:t>تتم </a:t>
            </a:r>
            <a:r>
              <a:rPr lang="ar-SA" dirty="0"/>
              <a:t>عملية إدارة عرض النقود في ظل قاعدة الذهب بصورة آلية. فالتوسع والانكماش يحدثان آلياً وذلك لارتباطهما بحجم الاحتياطي من الذهب، الذي يحدده البنك المركزي. فإذا زاد هذا الاحتياطي، زاد عرض النقود والودائع لدى البنوك التجارية. </a:t>
            </a:r>
            <a:r>
              <a:rPr lang="ar-SA" dirty="0" smtClean="0"/>
              <a:t>أما </a:t>
            </a:r>
            <a:r>
              <a:rPr lang="ar-SA" dirty="0"/>
              <a:t>في حالة انخفاض الاحتياطي من الذهب، انخفض عرض </a:t>
            </a:r>
            <a:r>
              <a:rPr lang="ar-SA" dirty="0" smtClean="0"/>
              <a:t>النقود </a:t>
            </a:r>
            <a:r>
              <a:rPr lang="ar-SA" dirty="0"/>
              <a:t>والودائع لدى البنوك </a:t>
            </a:r>
            <a:r>
              <a:rPr lang="ar-SA" dirty="0" smtClean="0"/>
              <a:t>التجارية.</a:t>
            </a:r>
            <a:endParaRPr lang="ar-SA" dirty="0"/>
          </a:p>
          <a:p>
            <a:pPr rtl="1"/>
            <a:r>
              <a:rPr lang="ar-SA" dirty="0" smtClean="0"/>
              <a:t>   إلا </a:t>
            </a:r>
            <a:r>
              <a:rPr lang="ar-SA" dirty="0"/>
              <a:t>أن التغير في إنتاج الذهب يستغرق وقتاً طويلاً، فيكون من المتعذر معالجة التضخم أو الانكماش، بطريقة تلقائية خلال فترة زمنية قصيرة.</a:t>
            </a:r>
          </a:p>
          <a:p>
            <a:endParaRPr lang="en-US" dirty="0"/>
          </a:p>
        </p:txBody>
      </p:sp>
    </p:spTree>
    <p:extLst>
      <p:ext uri="{BB962C8B-B14F-4D97-AF65-F5344CB8AC3E}">
        <p14:creationId xmlns:p14="http://schemas.microsoft.com/office/powerpoint/2010/main" val="3130911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447800"/>
            <a:ext cx="9906000" cy="4678363"/>
          </a:xfrm>
        </p:spPr>
        <p:txBody>
          <a:bodyPr/>
          <a:lstStyle/>
          <a:p>
            <a:pPr rtl="1"/>
            <a:r>
              <a:rPr lang="ar-SA" sz="2800" dirty="0">
                <a:solidFill>
                  <a:srgbClr val="FF0000"/>
                </a:solidFill>
              </a:rPr>
              <a:t>رابعاً: استقرار مستوى </a:t>
            </a:r>
            <a:r>
              <a:rPr lang="ar-SA" sz="2800" dirty="0" smtClean="0">
                <a:solidFill>
                  <a:srgbClr val="FF0000"/>
                </a:solidFill>
              </a:rPr>
              <a:t>الأسعار: </a:t>
            </a:r>
            <a:r>
              <a:rPr lang="ar-SA" sz="2800" dirty="0" smtClean="0"/>
              <a:t>تتسم </a:t>
            </a:r>
            <a:r>
              <a:rPr lang="ar-SA" sz="2800" dirty="0"/>
              <a:t>كمية الذهب الموجودة في العالم بالاستقرار النسبي، وذلك لأن الزيادة السنوية في عرض الذهب تعتمد على الزيادة في كمية الذهب المستخرج، والتي تعتبر غير مرنة بحكم محدودية مناجم الذهب وكذلك ارتفاع تكاليف الإنتاج.</a:t>
            </a:r>
          </a:p>
          <a:p>
            <a:pPr rtl="1"/>
            <a:r>
              <a:rPr lang="ar-SA" sz="2800" dirty="0" smtClean="0"/>
              <a:t>   فارتفاع الأسعار </a:t>
            </a:r>
            <a:r>
              <a:rPr lang="ar-SA" sz="2800" dirty="0"/>
              <a:t>يؤدي إلى زيادة تكاليف الإنتاج وبالتالي انخفاض </a:t>
            </a:r>
            <a:r>
              <a:rPr lang="ar-SA" sz="2800" dirty="0" smtClean="0"/>
              <a:t>إنتاج الذهب الذي </a:t>
            </a:r>
            <a:r>
              <a:rPr lang="ar-SA" sz="2800" dirty="0"/>
              <a:t>يؤدي </a:t>
            </a:r>
            <a:r>
              <a:rPr lang="ar-SA" sz="2800" dirty="0" smtClean="0"/>
              <a:t>إلى </a:t>
            </a:r>
            <a:r>
              <a:rPr lang="ar-SA" sz="2800" dirty="0"/>
              <a:t>انخفاض احتياطي الذهب، ومن ثم انخفاض عرض النقود، </a:t>
            </a:r>
            <a:r>
              <a:rPr lang="ar-SA" sz="2800" dirty="0" smtClean="0"/>
              <a:t>مما يحد من ارتفاع </a:t>
            </a:r>
            <a:r>
              <a:rPr lang="ar-SA" sz="2800" dirty="0"/>
              <a:t>الأسعار. بينما يؤدي </a:t>
            </a:r>
            <a:r>
              <a:rPr lang="ar-SA" sz="2800" dirty="0" smtClean="0"/>
              <a:t>انخفاض </a:t>
            </a:r>
            <a:r>
              <a:rPr lang="ar-SA" sz="2800" dirty="0"/>
              <a:t>الأسعار إلى انخفاض التكاليف، الذي يشجع على زيادة استخراج الذهب، </a:t>
            </a:r>
            <a:r>
              <a:rPr lang="ar-SA" sz="2800" dirty="0" smtClean="0"/>
              <a:t>فيزداد احتياطي الذهب </a:t>
            </a:r>
            <a:r>
              <a:rPr lang="ar-SA" sz="2800" dirty="0"/>
              <a:t>ومن ثم  </a:t>
            </a:r>
            <a:r>
              <a:rPr lang="ar-SA" sz="2800" dirty="0" smtClean="0"/>
              <a:t>يزداد </a:t>
            </a:r>
            <a:r>
              <a:rPr lang="ar-SA" sz="2800" dirty="0"/>
              <a:t>عرض </a:t>
            </a:r>
            <a:r>
              <a:rPr lang="ar-SA" sz="2800" dirty="0" smtClean="0"/>
              <a:t>النقود </a:t>
            </a:r>
            <a:r>
              <a:rPr lang="ar-SA" sz="2800" dirty="0"/>
              <a:t>مما يحد </a:t>
            </a:r>
            <a:r>
              <a:rPr lang="ar-SA" sz="2800" dirty="0" smtClean="0"/>
              <a:t>من </a:t>
            </a:r>
            <a:r>
              <a:rPr lang="ar-SA" sz="2800" dirty="0" err="1"/>
              <a:t>إنخفاض</a:t>
            </a:r>
            <a:r>
              <a:rPr lang="ar-SA" sz="2800" dirty="0"/>
              <a:t> </a:t>
            </a:r>
            <a:r>
              <a:rPr lang="ar-SA" sz="2800" dirty="0" smtClean="0"/>
              <a:t>الأسعار</a:t>
            </a:r>
            <a:endParaRPr lang="ar-SA" sz="2800" dirty="0"/>
          </a:p>
          <a:p>
            <a:endParaRPr lang="en-US" dirty="0"/>
          </a:p>
        </p:txBody>
      </p:sp>
    </p:spTree>
    <p:extLst>
      <p:ext uri="{BB962C8B-B14F-4D97-AF65-F5344CB8AC3E}">
        <p14:creationId xmlns:p14="http://schemas.microsoft.com/office/powerpoint/2010/main" val="3824538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1143000"/>
          </a:xfrm>
        </p:spPr>
        <p:txBody>
          <a:bodyPr/>
          <a:lstStyle/>
          <a:p>
            <a:r>
              <a:rPr lang="ar-SA" dirty="0">
                <a:solidFill>
                  <a:srgbClr val="FF0000"/>
                </a:solidFill>
              </a:rPr>
              <a:t>أشكال قاعدة الذهب:</a:t>
            </a:r>
            <a:br>
              <a:rPr lang="ar-SA" dirty="0">
                <a:solidFill>
                  <a:srgbClr val="FF0000"/>
                </a:solidFill>
              </a:rPr>
            </a:br>
            <a:endParaRPr lang="en-US" dirty="0">
              <a:solidFill>
                <a:srgbClr val="FF0000"/>
              </a:solidFill>
            </a:endParaRPr>
          </a:p>
        </p:txBody>
      </p:sp>
      <p:sp>
        <p:nvSpPr>
          <p:cNvPr id="3" name="عنصر نائب للمحتوى 2"/>
          <p:cNvSpPr>
            <a:spLocks noGrp="1"/>
          </p:cNvSpPr>
          <p:nvPr>
            <p:ph idx="1"/>
          </p:nvPr>
        </p:nvSpPr>
        <p:spPr>
          <a:xfrm>
            <a:off x="76200" y="1600200"/>
            <a:ext cx="9753600" cy="4525963"/>
          </a:xfrm>
        </p:spPr>
        <p:txBody>
          <a:bodyPr/>
          <a:lstStyle/>
          <a:p>
            <a:r>
              <a:rPr lang="ar-SA" dirty="0" smtClean="0">
                <a:solidFill>
                  <a:srgbClr val="FF0000"/>
                </a:solidFill>
              </a:rPr>
              <a:t>أولاً</a:t>
            </a:r>
            <a:r>
              <a:rPr lang="ar-SA" dirty="0">
                <a:solidFill>
                  <a:srgbClr val="FF0000"/>
                </a:solidFill>
              </a:rPr>
              <a:t>: قاعدة المسكوكات الذهبية: </a:t>
            </a:r>
          </a:p>
          <a:p>
            <a:r>
              <a:rPr lang="ar-SA" dirty="0"/>
              <a:t>من أقدم النظم الذهبية المعروفة. وقد كانت تستخدم في النشاطات </a:t>
            </a:r>
            <a:endParaRPr lang="ar-SA" dirty="0" smtClean="0"/>
          </a:p>
          <a:p>
            <a:r>
              <a:rPr lang="ar-SA" dirty="0" smtClean="0"/>
              <a:t>الاقتصادية </a:t>
            </a:r>
            <a:r>
              <a:rPr lang="ar-SA" dirty="0"/>
              <a:t>الداخلية في القطر.</a:t>
            </a:r>
          </a:p>
          <a:p>
            <a:r>
              <a:rPr lang="ar-SA" dirty="0">
                <a:solidFill>
                  <a:srgbClr val="FF0000"/>
                </a:solidFill>
              </a:rPr>
              <a:t>ثانياً: قاعدة السبائك الذهبية: </a:t>
            </a:r>
          </a:p>
          <a:p>
            <a:r>
              <a:rPr lang="ar-SA" dirty="0"/>
              <a:t>تتحدد قيمة العملة الوطنية حسب قاعدة السبائك الذهبية على أساس وزن ثابت من الذهب، ويحتفظ بالذهب في هذه الحالة على شكل سبائك ذات وزن معين. و يقتصر استخدامها على تسوية مدفوعات المبادلات الدولية. </a:t>
            </a:r>
          </a:p>
          <a:p>
            <a:endParaRPr lang="en-US" dirty="0"/>
          </a:p>
        </p:txBody>
      </p:sp>
    </p:spTree>
    <p:extLst>
      <p:ext uri="{BB962C8B-B14F-4D97-AF65-F5344CB8AC3E}">
        <p14:creationId xmlns:p14="http://schemas.microsoft.com/office/powerpoint/2010/main" val="2509743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a:solidFill>
                  <a:srgbClr val="FF0000"/>
                </a:solidFill>
              </a:rPr>
              <a:t>ثالثاً: نظام الصرف بالذهب: </a:t>
            </a:r>
          </a:p>
          <a:p>
            <a:r>
              <a:rPr lang="ar-SA" dirty="0"/>
              <a:t>طبقاً لنظام الصرف بالذهب تلتزم السلطة النقدية للدولة (البنك المركزي) بتحديد وزن معين من الذهب يمثل محتوى عملتها الوطنية على أن يتم ربط العملة الوطنية بعملة أخرى أجنبية قابلة للتحويل إلى الذهب. وبعبارة أخرى، إتباع قاعدة الذهب بصورة غير مباشرة من خلال تحديد سعر صرف العملة الوطنية مقابل العملات الأخرى القابلة للتحويل إلى الذهب.</a:t>
            </a:r>
          </a:p>
          <a:p>
            <a:endParaRPr lang="en-US" dirty="0"/>
          </a:p>
        </p:txBody>
      </p:sp>
    </p:spTree>
    <p:extLst>
      <p:ext uri="{BB962C8B-B14F-4D97-AF65-F5344CB8AC3E}">
        <p14:creationId xmlns:p14="http://schemas.microsoft.com/office/powerpoint/2010/main" val="34740301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 </a:t>
            </a:r>
            <a:br>
              <a:rPr lang="ar-SA" dirty="0" smtClean="0">
                <a:solidFill>
                  <a:srgbClr val="FF0000"/>
                </a:solidFill>
              </a:rPr>
            </a:br>
            <a:r>
              <a:rPr lang="ar-SA" b="1" dirty="0">
                <a:solidFill>
                  <a:srgbClr val="FF0000"/>
                </a:solidFill>
              </a:rPr>
              <a:t/>
            </a:r>
            <a:br>
              <a:rPr lang="ar-SA" b="1" dirty="0">
                <a:solidFill>
                  <a:srgbClr val="FF0000"/>
                </a:solidFill>
              </a:rPr>
            </a:br>
            <a:r>
              <a:rPr lang="ar-SA" b="1" dirty="0" smtClean="0">
                <a:solidFill>
                  <a:srgbClr val="FF0000"/>
                </a:solidFill>
              </a:rPr>
              <a:t>قاعدة </a:t>
            </a:r>
            <a:r>
              <a:rPr lang="ar-SA" b="1" dirty="0">
                <a:solidFill>
                  <a:srgbClr val="FF0000"/>
                </a:solidFill>
              </a:rPr>
              <a:t>المعدنين:</a:t>
            </a:r>
            <a:br>
              <a:rPr lang="ar-SA" b="1" dirty="0">
                <a:solidFill>
                  <a:srgbClr val="FF0000"/>
                </a:solidFill>
              </a:rPr>
            </a:br>
            <a:r>
              <a:rPr lang="en-US" b="1" u="sng" dirty="0" smtClean="0">
                <a:solidFill>
                  <a:srgbClr val="FF0000"/>
                </a:solidFill>
              </a:rPr>
              <a:t/>
            </a:r>
            <a:br>
              <a:rPr lang="en-US" b="1" u="sng"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228600" y="1524000"/>
            <a:ext cx="9525000" cy="4525963"/>
          </a:xfrm>
        </p:spPr>
        <p:txBody>
          <a:bodyPr/>
          <a:lstStyle/>
          <a:p>
            <a:pPr marL="109538" indent="0" algn="just" rtl="1" eaLnBrk="1" fontAlgn="auto" hangingPunct="1">
              <a:lnSpc>
                <a:spcPct val="150000"/>
              </a:lnSpc>
              <a:spcAft>
                <a:spcPts val="0"/>
              </a:spcAft>
              <a:defRPr/>
            </a:pPr>
            <a:r>
              <a:rPr lang="ar-BH" b="1" dirty="0" smtClean="0"/>
              <a:t>تتحدد </a:t>
            </a:r>
            <a:r>
              <a:rPr lang="ar-BH" b="1" dirty="0"/>
              <a:t>قيمة العملة الوطنية على أساس وزن ثابت من معدنين هما : الذهب والفضة وبالتالي، فإن الوحدة النقدية تكون قابلة للتحويل إلى أي من المعدنين. وقد اتبع هذا النظام للاعتقاد بأن النقود يجب أن تكون نقوداً سلعية. بالإضافة إلى احتمال عدم توفر الكميات الكافية من الذهب أو الفضة للقيام بعمل النقود.</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a:t>وكان العمل بنظام المعدنين قبل نظام الذهب، إلا أن نتائج استعمال قاعدة المعدنين لم تكن مرضية، وذلك بسبب أنه عندما تختلف القيمة السوقية لأي من المعدنين في التداول عن قيمتها القانونية، فإن المعدن الذي تكون قيمته السوقية منخفضة سيصبح وسيلة التداول الرئيسية، بينما يكتنز المعدن الذي تكون قيمته السوقية أعلى من قيمته النقدية، أو يصهر أو يصدر إلى الخارج، وبالتالي سيختفي من التداول. أي أن النقود الرخيصة تطرد النقود الثمينة من التداول. </a:t>
            </a:r>
          </a:p>
          <a:p>
            <a:endParaRPr lang="en-US" dirty="0"/>
          </a:p>
        </p:txBody>
      </p:sp>
    </p:spTree>
    <p:extLst>
      <p:ext uri="{BB962C8B-B14F-4D97-AF65-F5344CB8AC3E}">
        <p14:creationId xmlns:p14="http://schemas.microsoft.com/office/powerpoint/2010/main" val="22082459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 </a:t>
            </a:r>
            <a:br>
              <a:rPr lang="ar-SA" dirty="0" smtClean="0">
                <a:solidFill>
                  <a:srgbClr val="FF0000"/>
                </a:solidFill>
              </a:rPr>
            </a:br>
            <a:r>
              <a:rPr lang="ar-SA" b="1" dirty="0">
                <a:solidFill>
                  <a:srgbClr val="FF0000"/>
                </a:solidFill>
              </a:rPr>
              <a:t/>
            </a:r>
            <a:br>
              <a:rPr lang="ar-SA" b="1" dirty="0">
                <a:solidFill>
                  <a:srgbClr val="FF0000"/>
                </a:solidFill>
              </a:rPr>
            </a:br>
            <a:r>
              <a:rPr lang="ar-SA" b="1" dirty="0" smtClean="0">
                <a:solidFill>
                  <a:srgbClr val="FF0000"/>
                </a:solidFill>
              </a:rPr>
              <a:t>النظام </a:t>
            </a:r>
            <a:r>
              <a:rPr lang="ar-SA" b="1" dirty="0">
                <a:solidFill>
                  <a:srgbClr val="FF0000"/>
                </a:solidFill>
              </a:rPr>
              <a:t>النقدي القانوني (الورقي):</a:t>
            </a:r>
            <a:br>
              <a:rPr lang="ar-SA" b="1" dirty="0">
                <a:solidFill>
                  <a:srgbClr val="FF0000"/>
                </a:solidFill>
              </a:rPr>
            </a:br>
            <a:r>
              <a:rPr lang="en-US" b="1" u="sng" dirty="0" smtClean="0">
                <a:solidFill>
                  <a:srgbClr val="FF0000"/>
                </a:solidFill>
              </a:rPr>
              <a:t/>
            </a:r>
            <a:br>
              <a:rPr lang="en-US" b="1" u="sng"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152400" y="1524000"/>
            <a:ext cx="9601200" cy="4525963"/>
          </a:xfrm>
        </p:spPr>
        <p:txBody>
          <a:bodyPr/>
          <a:lstStyle/>
          <a:p>
            <a:pPr marL="109538" indent="0" eaLnBrk="1" fontAlgn="auto" hangingPunct="1">
              <a:lnSpc>
                <a:spcPct val="150000"/>
              </a:lnSpc>
              <a:spcAft>
                <a:spcPts val="0"/>
              </a:spcAft>
              <a:defRPr/>
            </a:pPr>
            <a:r>
              <a:rPr lang="ar-SA" dirty="0"/>
              <a:t>في هذا النظام لا تكون للنقود قيمة سلعية أو مرتبطة بالذهب أو بأي سلعة أخرى، وإنما تستمد النقود قوتها من القانون الذي يلزم جميع الأفراد التعامل بها، وتعرف بالنقود الإلزامية وهي غير قابلة للتحويل إلى ذهب أو أي سلعة أخرى، وتتم إدارة النظام النقدي من قبل البنك المركزي، الذي يحدد كمية الإصدار من النقود دون التقيد في ذلك بما يتوفر لديه من ذهب، بل حسب الأهداف الاقتصادية التي تسعى الدولة لتحقيقها.</a:t>
            </a:r>
          </a:p>
          <a:p>
            <a:pPr>
              <a:defRPr/>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 </a:t>
            </a:r>
            <a:br>
              <a:rPr lang="ar-SA" dirty="0" smtClean="0">
                <a:solidFill>
                  <a:srgbClr val="FF0000"/>
                </a:solidFill>
              </a:rPr>
            </a:br>
            <a:r>
              <a:rPr lang="ar-SA" b="1" dirty="0">
                <a:solidFill>
                  <a:srgbClr val="FF0000"/>
                </a:solidFill>
              </a:rPr>
              <a:t/>
            </a:r>
            <a:br>
              <a:rPr lang="ar-SA" b="1" dirty="0">
                <a:solidFill>
                  <a:srgbClr val="FF0000"/>
                </a:solidFill>
              </a:rPr>
            </a:br>
            <a:r>
              <a:rPr lang="ar-SA" b="1" dirty="0">
                <a:solidFill>
                  <a:srgbClr val="FF0000"/>
                </a:solidFill>
              </a:rPr>
              <a:t>قاعدة الذهب والنظام النقدي الورقي معاً :</a:t>
            </a:r>
            <a:br>
              <a:rPr lang="ar-SA" b="1" dirty="0">
                <a:solidFill>
                  <a:srgbClr val="FF0000"/>
                </a:solidFill>
              </a:rPr>
            </a:br>
            <a:r>
              <a:rPr lang="en-US" b="1" u="sng" dirty="0" smtClean="0">
                <a:solidFill>
                  <a:srgbClr val="FF0000"/>
                </a:solidFill>
              </a:rPr>
              <a:t/>
            </a:r>
            <a:br>
              <a:rPr lang="en-US" b="1" u="sng"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152400" y="1524000"/>
            <a:ext cx="9601200" cy="4525963"/>
          </a:xfrm>
        </p:spPr>
        <p:txBody>
          <a:bodyPr/>
          <a:lstStyle/>
          <a:p>
            <a:pPr marL="109538" indent="0" eaLnBrk="1" fontAlgn="auto" hangingPunct="1">
              <a:lnSpc>
                <a:spcPct val="150000"/>
              </a:lnSpc>
              <a:spcAft>
                <a:spcPts val="0"/>
              </a:spcAft>
              <a:defRPr/>
            </a:pPr>
            <a:r>
              <a:rPr lang="ar-SA" dirty="0"/>
              <a:t>لقد أثبتت التجربة العملية أن النظام النقدي الورقي أفضل كثيراً من قاعدة الذهب وذلك لأنه يوفر للسلطة النقدية مرونة أكبر في إدارة عرض النقد داخل الدولة، كما أنها لا تكون بحاجة إلى تحديد كمية النقود المتداولة على أساس كمية الاحتياطي الذهبي. </a:t>
            </a:r>
            <a:r>
              <a:rPr lang="ar-SA"/>
              <a:t>إلا أن عدم الاستقرار في أسعار الصرف قد مهدت الطريق للمطالبة بإصلاح النظام النقدي العالمي والانتقال إلى ما يطلق عليه قاعدة الذهب والنظام النقدي الورقي معاً.</a:t>
            </a:r>
          </a:p>
          <a:p>
            <a:pPr>
              <a:defRPr/>
            </a:pPr>
            <a:endParaRPr lang="en-US" dirty="0"/>
          </a:p>
        </p:txBody>
      </p:sp>
    </p:spTree>
    <p:extLst>
      <p:ext uri="{BB962C8B-B14F-4D97-AF65-F5344CB8AC3E}">
        <p14:creationId xmlns:p14="http://schemas.microsoft.com/office/powerpoint/2010/main" val="7987573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pic>
        <p:nvPicPr>
          <p:cNvPr id="43011" name="Picture 2"/>
          <p:cNvPicPr>
            <a:picLocks noChangeAspect="1" noChangeArrowheads="1"/>
          </p:cNvPicPr>
          <p:nvPr/>
        </p:nvPicPr>
        <p:blipFill>
          <a:blip r:embed="rId2"/>
          <a:srcRect/>
          <a:stretch>
            <a:fillRect/>
          </a:stretch>
        </p:blipFill>
        <p:spPr bwMode="auto">
          <a:xfrm>
            <a:off x="6096000" y="1828800"/>
            <a:ext cx="2786063" cy="2706688"/>
          </a:xfrm>
          <a:prstGeom prst="rect">
            <a:avLst/>
          </a:prstGeom>
          <a:noFill/>
          <a:ln w="9525">
            <a:noFill/>
            <a:miter lim="800000"/>
            <a:headEnd/>
            <a:tailEnd/>
          </a:ln>
        </p:spPr>
      </p:pic>
      <p:sp>
        <p:nvSpPr>
          <p:cNvPr id="43012"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
        <p:nvSpPr>
          <p:cNvPr id="430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pic>
        <p:nvPicPr>
          <p:cNvPr id="43014" name="Picture 3"/>
          <p:cNvPicPr>
            <a:picLocks noChangeAspect="1" noChangeArrowheads="1"/>
          </p:cNvPicPr>
          <p:nvPr/>
        </p:nvPicPr>
        <p:blipFill>
          <a:blip r:embed="rId3"/>
          <a:srcRect/>
          <a:stretch>
            <a:fillRect/>
          </a:stretch>
        </p:blipFill>
        <p:spPr bwMode="auto">
          <a:xfrm>
            <a:off x="1149350" y="1828800"/>
            <a:ext cx="2279650" cy="2547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2163</TotalTime>
  <Words>1023</Words>
  <Application>Microsoft Office PowerPoint</Application>
  <PresentationFormat>A4 Paper (210x297 mm)</PresentationFormat>
  <Paragraphs>62</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Office Theme</vt:lpstr>
      <vt:lpstr>عرض تقديمي في PowerPoint</vt:lpstr>
      <vt:lpstr> الكتاب المقرر:  اقتصاديات النقود والبنوك  أ.د. فريد بشير و أ.د. عبدالوهاب الأمين</vt:lpstr>
      <vt:lpstr>الايميل للتواصل  aalismail@kfu.edu.sa </vt:lpstr>
      <vt:lpstr>المحاضرة الثانية:   النظم النقدية</vt:lpstr>
      <vt:lpstr>محتويات الفصل</vt:lpstr>
      <vt:lpstr>عرض تقديمي في PowerPoint</vt:lpstr>
      <vt:lpstr>عرض تقديمي في PowerPoint</vt:lpstr>
      <vt:lpstr>  قاعدة الذهب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أشكال قاعدة الذهب: </vt:lpstr>
      <vt:lpstr>عرض تقديمي في PowerPoint</vt:lpstr>
      <vt:lpstr>   قاعدة المعدنين:  </vt:lpstr>
      <vt:lpstr>عرض تقديمي في PowerPoint</vt:lpstr>
      <vt:lpstr>   النظام النقدي القانوني (الورقي):  </vt:lpstr>
      <vt:lpstr>   قاعدة الذهب والنظام النقدي الورقي معاً :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Abdulateef Saleh AL-Ismail</cp:lastModifiedBy>
  <cp:revision>166</cp:revision>
  <dcterms:created xsi:type="dcterms:W3CDTF">2009-10-14T19:14:34Z</dcterms:created>
  <dcterms:modified xsi:type="dcterms:W3CDTF">2013-10-08T11:02:38Z</dcterms:modified>
</cp:coreProperties>
</file>