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366" r:id="rId4"/>
    <p:sldId id="397" r:id="rId5"/>
    <p:sldId id="369" r:id="rId6"/>
    <p:sldId id="413" r:id="rId7"/>
    <p:sldId id="414" r:id="rId8"/>
    <p:sldId id="404" r:id="rId9"/>
    <p:sldId id="405" r:id="rId10"/>
    <p:sldId id="407" r:id="rId11"/>
    <p:sldId id="408" r:id="rId12"/>
    <p:sldId id="409" r:id="rId13"/>
    <p:sldId id="410" r:id="rId14"/>
    <p:sldId id="400" r:id="rId15"/>
    <p:sldId id="411" r:id="rId16"/>
    <p:sldId id="401" r:id="rId17"/>
    <p:sldId id="415" r:id="rId18"/>
    <p:sldId id="416" r:id="rId19"/>
    <p:sldId id="417" r:id="rId20"/>
    <p:sldId id="422" r:id="rId21"/>
    <p:sldId id="418" r:id="rId22"/>
    <p:sldId id="419" r:id="rId23"/>
    <p:sldId id="420" r:id="rId24"/>
    <p:sldId id="423" r:id="rId25"/>
    <p:sldId id="398" r:id="rId26"/>
  </p:sldIdLst>
  <p:sldSz cx="9906000" cy="6858000" type="A4"/>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a:srgbClr val="AD9968"/>
    <a:srgbClr val="3B84AF"/>
    <a:srgbClr val="FF3300"/>
    <a:srgbClr val="0099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78" autoAdjust="0"/>
    <p:restoredTop sz="94664" autoAdjust="0"/>
  </p:normalViewPr>
  <p:slideViewPr>
    <p:cSldViewPr>
      <p:cViewPr>
        <p:scale>
          <a:sx n="70" d="100"/>
          <a:sy n="70" d="100"/>
        </p:scale>
        <p:origin x="-2652" y="-978"/>
      </p:cViewPr>
      <p:guideLst>
        <p:guide orient="horz" pos="2160"/>
        <p:guide pos="312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FDF6AD68-7412-45B1-869F-E3EFF366BAAD}" type="datetimeFigureOut">
              <a:rPr lang="en-US"/>
              <a:pPr>
                <a:defRPr/>
              </a:pPr>
              <a:t>10/23/2013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rtl="0">
              <a:defRPr sz="1200">
                <a:latin typeface="Calibri" pitchFamily="34" charset="0"/>
                <a:cs typeface="Arial" charset="0"/>
              </a:defRPr>
            </a:lvl1pPr>
          </a:lstStyle>
          <a:p>
            <a:pPr>
              <a:defRPr/>
            </a:pPr>
            <a:fld id="{A82A6729-FA79-49EF-8B6B-1D1C4348AF09}" type="slidenum">
              <a:rPr lang="ar-SA"/>
              <a:pPr>
                <a:defRPr/>
              </a:pPr>
              <a:t>‹#›</a:t>
            </a:fld>
            <a:endParaRPr lang="en-US"/>
          </a:p>
        </p:txBody>
      </p:sp>
    </p:spTree>
    <p:extLst>
      <p:ext uri="{BB962C8B-B14F-4D97-AF65-F5344CB8AC3E}">
        <p14:creationId xmlns:p14="http://schemas.microsoft.com/office/powerpoint/2010/main" val="175531597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2DC4FC7E-7FEB-48E2-A2C5-04A035CBCCB9}" type="slidenum">
              <a:rPr lang="ar-SA" smtClean="0"/>
              <a:pPr/>
              <a:t>20</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20"/>
          <p:cNvSpPr>
            <a:spLocks noChangeArrowheads="1"/>
          </p:cNvSpPr>
          <p:nvPr userDrawn="1"/>
        </p:nvSpPr>
        <p:spPr bwMode="auto">
          <a:xfrm>
            <a:off x="4876800" y="6367463"/>
            <a:ext cx="681038" cy="338137"/>
          </a:xfrm>
          <a:prstGeom prst="rect">
            <a:avLst/>
          </a:prstGeom>
          <a:noFill/>
          <a:ln w="9525">
            <a:noFill/>
            <a:miter lim="800000"/>
            <a:headEnd/>
            <a:tailEnd/>
          </a:ln>
        </p:spPr>
        <p:txBody>
          <a:bodyPr wrap="none">
            <a:spAutoFit/>
          </a:bodyPr>
          <a:lstStyle/>
          <a:p>
            <a:r>
              <a:rPr lang="en-US" sz="1600">
                <a:solidFill>
                  <a:schemeClr val="bg1"/>
                </a:solidFill>
                <a:latin typeface="Calibri" pitchFamily="34" charset="0"/>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6CD6D6FE-687C-4CAA-A0C1-117D7D7BB0D4}"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23"/>
          <p:cNvSpPr>
            <a:spLocks noChangeArrowheads="1"/>
          </p:cNvSpPr>
          <p:nvPr userDrawn="1"/>
        </p:nvSpPr>
        <p:spPr bwMode="auto">
          <a:xfrm>
            <a:off x="4876800" y="6367463"/>
            <a:ext cx="681038" cy="338137"/>
          </a:xfrm>
          <a:prstGeom prst="rect">
            <a:avLst/>
          </a:prstGeom>
          <a:noFill/>
          <a:ln w="9525">
            <a:noFill/>
            <a:miter lim="800000"/>
            <a:headEnd/>
            <a:tailEnd/>
          </a:ln>
        </p:spPr>
        <p:txBody>
          <a:bodyPr wrap="none">
            <a:spAutoFit/>
          </a:bodyPr>
          <a:lstStyle/>
          <a:p>
            <a:r>
              <a:rPr lang="en-US" sz="1600">
                <a:solidFill>
                  <a:schemeClr val="bg1"/>
                </a:solidFill>
                <a:latin typeface="Calibri" pitchFamily="34" charset="0"/>
              </a:rPr>
              <a:t>[        ]</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20"/>
          <p:cNvSpPr>
            <a:spLocks noChangeArrowheads="1"/>
          </p:cNvSpPr>
          <p:nvPr userDrawn="1"/>
        </p:nvSpPr>
        <p:spPr bwMode="auto">
          <a:xfrm>
            <a:off x="4876800" y="6367463"/>
            <a:ext cx="681038" cy="338137"/>
          </a:xfrm>
          <a:prstGeom prst="rect">
            <a:avLst/>
          </a:prstGeom>
          <a:noFill/>
          <a:ln w="9525">
            <a:noFill/>
            <a:miter lim="800000"/>
            <a:headEnd/>
            <a:tailEnd/>
          </a:ln>
        </p:spPr>
        <p:txBody>
          <a:bodyPr wrap="none">
            <a:spAutoFit/>
          </a:bodyPr>
          <a:lstStyle/>
          <a:p>
            <a:r>
              <a:rPr lang="en-US" sz="1600">
                <a:solidFill>
                  <a:schemeClr val="bg1"/>
                </a:solidFill>
                <a:latin typeface="Calibri" pitchFamily="34" charset="0"/>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Rectangle 23"/>
          <p:cNvSpPr>
            <a:spLocks noChangeArrowheads="1"/>
          </p:cNvSpPr>
          <p:nvPr userDrawn="1"/>
        </p:nvSpPr>
        <p:spPr bwMode="auto">
          <a:xfrm>
            <a:off x="4876800" y="6367463"/>
            <a:ext cx="681038" cy="338137"/>
          </a:xfrm>
          <a:prstGeom prst="rect">
            <a:avLst/>
          </a:prstGeom>
          <a:noFill/>
          <a:ln w="9525">
            <a:noFill/>
            <a:miter lim="800000"/>
            <a:headEnd/>
            <a:tailEnd/>
          </a:ln>
        </p:spPr>
        <p:txBody>
          <a:bodyPr wrap="none">
            <a:spAutoFit/>
          </a:bodyPr>
          <a:lstStyle/>
          <a:p>
            <a:r>
              <a:rPr lang="en-US" sz="1600">
                <a:solidFill>
                  <a:schemeClr val="bg1"/>
                </a:solidFill>
                <a:latin typeface="Calibri" pitchFamily="34" charset="0"/>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20"/>
          <p:cNvSpPr>
            <a:spLocks noChangeArrowheads="1"/>
          </p:cNvSpPr>
          <p:nvPr userDrawn="1"/>
        </p:nvSpPr>
        <p:spPr bwMode="auto">
          <a:xfrm>
            <a:off x="4876800" y="6367463"/>
            <a:ext cx="681038" cy="338137"/>
          </a:xfrm>
          <a:prstGeom prst="rect">
            <a:avLst/>
          </a:prstGeom>
          <a:noFill/>
          <a:ln w="9525">
            <a:noFill/>
            <a:miter lim="800000"/>
            <a:headEnd/>
            <a:tailEnd/>
          </a:ln>
        </p:spPr>
        <p:txBody>
          <a:bodyPr wrap="none">
            <a:spAutoFit/>
          </a:bodyPr>
          <a:lstStyle/>
          <a:p>
            <a:r>
              <a:rPr lang="en-US" sz="1600">
                <a:solidFill>
                  <a:schemeClr val="bg1"/>
                </a:solidFill>
                <a:latin typeface="Calibri" pitchFamily="34" charset="0"/>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0"/>
          <p:cNvSpPr>
            <a:spLocks noChangeArrowheads="1"/>
          </p:cNvSpPr>
          <p:nvPr userDrawn="1"/>
        </p:nvSpPr>
        <p:spPr bwMode="auto">
          <a:xfrm>
            <a:off x="4876800" y="6367463"/>
            <a:ext cx="681038" cy="338137"/>
          </a:xfrm>
          <a:prstGeom prst="rect">
            <a:avLst/>
          </a:prstGeom>
          <a:noFill/>
          <a:ln w="9525">
            <a:noFill/>
            <a:miter lim="800000"/>
            <a:headEnd/>
            <a:tailEnd/>
          </a:ln>
        </p:spPr>
        <p:txBody>
          <a:bodyPr wrap="none">
            <a:spAutoFit/>
          </a:bodyPr>
          <a:lstStyle/>
          <a:p>
            <a:r>
              <a:rPr lang="en-US" sz="1600">
                <a:solidFill>
                  <a:schemeClr val="bg1"/>
                </a:solidFill>
                <a:latin typeface="Calibri" pitchFamily="34" charset="0"/>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0"/>
          <p:cNvSpPr>
            <a:spLocks noChangeArrowheads="1"/>
          </p:cNvSpPr>
          <p:nvPr userDrawn="1"/>
        </p:nvSpPr>
        <p:spPr bwMode="auto">
          <a:xfrm>
            <a:off x="4876800" y="6367463"/>
            <a:ext cx="681038" cy="338137"/>
          </a:xfrm>
          <a:prstGeom prst="rect">
            <a:avLst/>
          </a:prstGeom>
          <a:noFill/>
          <a:ln w="9525">
            <a:noFill/>
            <a:miter lim="800000"/>
            <a:headEnd/>
            <a:tailEnd/>
          </a:ln>
        </p:spPr>
        <p:txBody>
          <a:bodyPr wrap="none">
            <a:spAutoFit/>
          </a:bodyPr>
          <a:lstStyle/>
          <a:p>
            <a:r>
              <a:rPr lang="en-US" sz="1600">
                <a:solidFill>
                  <a:schemeClr val="bg1"/>
                </a:solidFill>
                <a:latin typeface="Calibri" pitchFamily="34" charset="0"/>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78B01E1A-6F47-45B6-9B3A-FB1C6FBF1196}"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11BDD5DB-94F0-4599-B604-FDE5AB51157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19BB3852-CB3C-4B65-8358-DA83DF023945}"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6BCBAEA9-D005-4D2E-9167-FBFE958C3FFB}"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fontAlgn="auto">
              <a:spcBef>
                <a:spcPts val="0"/>
              </a:spcBef>
              <a:spcAft>
                <a:spcPts val="0"/>
              </a:spcAft>
              <a:defRPr/>
            </a:pPr>
            <a:endParaRPr lang="en-US"/>
          </a:p>
        </p:txBody>
      </p:sp>
      <p:grpSp>
        <p:nvGrpSpPr>
          <p:cNvPr id="1029"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algn="r" rtl="0">
              <a:defRPr sz="1200">
                <a:solidFill>
                  <a:schemeClr val="bg1"/>
                </a:solidFill>
                <a:latin typeface="Calibri" pitchFamily="34" charset="0"/>
                <a:cs typeface="Arial" charset="0"/>
              </a:defRPr>
            </a:lvl1pPr>
          </a:lstStyle>
          <a:p>
            <a:pPr>
              <a:defRPr/>
            </a:pPr>
            <a:endParaRPr lang="en-US"/>
          </a:p>
        </p:txBody>
      </p:sp>
      <p:sp>
        <p:nvSpPr>
          <p:cNvPr id="1031" name="Rectangle 15"/>
          <p:cNvSpPr>
            <a:spLocks noChangeArrowheads="1"/>
          </p:cNvSpPr>
          <p:nvPr/>
        </p:nvSpPr>
        <p:spPr bwMode="auto">
          <a:xfrm>
            <a:off x="6781800" y="6519863"/>
            <a:ext cx="1928813" cy="338137"/>
          </a:xfrm>
          <a:prstGeom prst="rect">
            <a:avLst/>
          </a:prstGeom>
          <a:noFill/>
          <a:ln w="9525">
            <a:noFill/>
            <a:miter lim="800000"/>
            <a:headEnd/>
            <a:tailEnd/>
          </a:ln>
        </p:spPr>
        <p:txBody>
          <a:bodyPr wrap="none">
            <a:spAutoFit/>
          </a:bodyPr>
          <a:lstStyle/>
          <a:p>
            <a:r>
              <a:rPr lang="en-US" sz="1600">
                <a:solidFill>
                  <a:schemeClr val="bg1"/>
                </a:solidFill>
                <a:latin typeface="Calibri" pitchFamily="34" charset="0"/>
              </a:rPr>
              <a:t>King Faisal University</a:t>
            </a:r>
          </a:p>
        </p:txBody>
      </p:sp>
      <p:sp>
        <p:nvSpPr>
          <p:cNvPr id="1032" name="Rectangle 16"/>
          <p:cNvSpPr>
            <a:spLocks noChangeArrowheads="1"/>
          </p:cNvSpPr>
          <p:nvPr/>
        </p:nvSpPr>
        <p:spPr bwMode="auto">
          <a:xfrm>
            <a:off x="7050088" y="6291263"/>
            <a:ext cx="1408112" cy="338137"/>
          </a:xfrm>
          <a:prstGeom prst="rect">
            <a:avLst/>
          </a:prstGeom>
          <a:noFill/>
          <a:ln w="9525">
            <a:noFill/>
            <a:miter lim="800000"/>
            <a:headEnd/>
            <a:tailEnd/>
          </a:ln>
        </p:spPr>
        <p:txBody>
          <a:bodyPr wrap="none">
            <a:spAutoFit/>
          </a:bodyPr>
          <a:lstStyle/>
          <a:p>
            <a:r>
              <a:rPr lang="ar-SA" sz="1600" b="1">
                <a:solidFill>
                  <a:schemeClr val="bg1"/>
                </a:solidFill>
                <a:latin typeface="Calibri" pitchFamily="34" charset="0"/>
              </a:rPr>
              <a:t>جامعة الملك فيصل</a:t>
            </a:r>
            <a:endParaRPr lang="en-US" sz="1600" b="1">
              <a:solidFill>
                <a:schemeClr val="bg1"/>
              </a:solidFill>
              <a:latin typeface="Calibri" pitchFamily="34" charset="0"/>
            </a:endParaRPr>
          </a:p>
        </p:txBody>
      </p:sp>
      <p:pic>
        <p:nvPicPr>
          <p:cNvPr id="1033" name="Picture 17" descr="logo EDE.png"/>
          <p:cNvPicPr>
            <a:picLocks noChangeAspect="1"/>
          </p:cNvPicPr>
          <p:nvPr/>
        </p:nvPicPr>
        <p:blipFill>
          <a:blip r:embed="rId14"/>
          <a:srcRect/>
          <a:stretch>
            <a:fillRect/>
          </a:stretch>
        </p:blipFill>
        <p:spPr bwMode="auto">
          <a:xfrm>
            <a:off x="304800" y="5791200"/>
            <a:ext cx="838200" cy="938213"/>
          </a:xfrm>
          <a:prstGeom prst="rect">
            <a:avLst/>
          </a:prstGeom>
          <a:noFill/>
          <a:ln w="9525">
            <a:noFill/>
            <a:miter lim="800000"/>
            <a:headEnd/>
            <a:tailEnd/>
          </a:ln>
        </p:spPr>
      </p:pic>
      <p:sp>
        <p:nvSpPr>
          <p:cNvPr id="1034" name="Rectangle 18"/>
          <p:cNvSpPr>
            <a:spLocks noChangeArrowheads="1"/>
          </p:cNvSpPr>
          <p:nvPr/>
        </p:nvSpPr>
        <p:spPr bwMode="auto">
          <a:xfrm>
            <a:off x="914400" y="6581775"/>
            <a:ext cx="3116263" cy="276225"/>
          </a:xfrm>
          <a:prstGeom prst="rect">
            <a:avLst/>
          </a:prstGeom>
          <a:noFill/>
          <a:ln w="9525">
            <a:noFill/>
            <a:miter lim="800000"/>
            <a:headEnd/>
            <a:tailEnd/>
          </a:ln>
        </p:spPr>
        <p:txBody>
          <a:bodyPr wrap="none">
            <a:spAutoFit/>
          </a:bodyPr>
          <a:lstStyle/>
          <a:p>
            <a:r>
              <a:rPr lang="en-US" sz="1200">
                <a:solidFill>
                  <a:schemeClr val="bg1"/>
                </a:solidFill>
                <a:latin typeface="Calibri" pitchFamily="34" charset="0"/>
              </a:rPr>
              <a:t>Deanship of E-Learning and Distance Education</a:t>
            </a:r>
          </a:p>
        </p:txBody>
      </p:sp>
      <p:sp>
        <p:nvSpPr>
          <p:cNvPr id="1035" name="Rectangle 19"/>
          <p:cNvSpPr>
            <a:spLocks noChangeArrowheads="1"/>
          </p:cNvSpPr>
          <p:nvPr/>
        </p:nvSpPr>
        <p:spPr bwMode="auto">
          <a:xfrm>
            <a:off x="1182688" y="6291263"/>
            <a:ext cx="2747962" cy="338137"/>
          </a:xfrm>
          <a:prstGeom prst="rect">
            <a:avLst/>
          </a:prstGeom>
          <a:noFill/>
          <a:ln w="9525">
            <a:noFill/>
            <a:miter lim="800000"/>
            <a:headEnd/>
            <a:tailEnd/>
          </a:ln>
        </p:spPr>
        <p:txBody>
          <a:bodyPr wrap="none">
            <a:spAutoFit/>
          </a:bodyPr>
          <a:lstStyle/>
          <a:p>
            <a:r>
              <a:rPr lang="ar-SA" sz="1600" b="1">
                <a:solidFill>
                  <a:schemeClr val="bg1"/>
                </a:solidFill>
                <a:latin typeface="Calibri" pitchFamily="34" charset="0"/>
              </a:rPr>
              <a:t>عمادة التعليم الإكتروني والتعلم عن بعد</a:t>
            </a:r>
            <a:endParaRPr lang="en-US" sz="1600" b="1">
              <a:solidFill>
                <a:schemeClr val="bg1"/>
              </a:solidFill>
              <a:latin typeface="Calibri" pitchFamily="34" charset="0"/>
            </a:endParaRPr>
          </a:p>
        </p:txBody>
      </p:sp>
    </p:spTree>
  </p:cSld>
  <p:clrMap bg1="lt1" tx1="dk1" bg2="lt2" tx2="dk2" accent1="accent1" accent2="accent2" accent3="accent3" accent4="accent4" accent5="accent5" accent6="accent6" hlink="hlink" folHlink="folHlink"/>
  <p:sldLayoutIdLst>
    <p:sldLayoutId id="2147484270" r:id="rId1"/>
    <p:sldLayoutId id="2147484271" r:id="rId2"/>
    <p:sldLayoutId id="2147484272" r:id="rId3"/>
    <p:sldLayoutId id="2147484273" r:id="rId4"/>
    <p:sldLayoutId id="2147484274" r:id="rId5"/>
    <p:sldLayoutId id="2147484275" r:id="rId6"/>
    <p:sldLayoutId id="2147484276" r:id="rId7"/>
    <p:sldLayoutId id="2147484277" r:id="rId8"/>
    <p:sldLayoutId id="2147484278" r:id="rId9"/>
    <p:sldLayoutId id="2147484279" r:id="rId10"/>
    <p:sldLayoutId id="2147484280"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endParaRPr>
          </a:p>
        </p:txBody>
      </p:sp>
      <p:sp>
        <p:nvSpPr>
          <p:cNvPr id="3" name="Subtitle 2"/>
          <p:cNvSpPr>
            <a:spLocks noGrp="1"/>
          </p:cNvSpPr>
          <p:nvPr>
            <p:ph type="subTitle" idx="1"/>
          </p:nvPr>
        </p:nvSpPr>
        <p:spPr/>
        <p:txBody>
          <a:bodyPr rtlCol="0">
            <a:normAutofit/>
          </a:bodyPr>
          <a:lstStyle/>
          <a:p>
            <a:pPr eaLnBrk="1" fontAlgn="auto" hangingPunct="1">
              <a:spcAft>
                <a:spcPts val="0"/>
              </a:spcAft>
              <a:buFont typeface="Arial" pitchFamily="34" charset="0"/>
              <a:buNone/>
              <a:defRPr/>
            </a:pPr>
            <a:endParaRPr lang="en-US"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66FBE96C-9DE0-4EC0-B7F6-33F30274A533}" type="slidenum">
              <a:rPr lang="ar-SA" smtClean="0"/>
              <a:pPr/>
              <a:t>1</a:t>
            </a:fld>
            <a:endParaRPr lang="en-US" smtClean="0"/>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a:spcBef>
                <a:spcPct val="20000"/>
              </a:spcBef>
              <a:buFont typeface="Arial" pitchFamily="34" charset="0"/>
              <a:buNone/>
              <a:defRPr/>
            </a:pPr>
            <a:r>
              <a:rPr lang="ar-SA" sz="2400" b="1" dirty="0">
                <a:solidFill>
                  <a:schemeClr val="tx2">
                    <a:lumMod val="75000"/>
                  </a:schemeClr>
                </a:solidFill>
                <a:latin typeface="Calibri" pitchFamily="34" charset="0"/>
                <a:cs typeface="Arial" pitchFamily="34" charset="0"/>
              </a:rPr>
              <a:t>جامعة الملك فيصل</a:t>
            </a:r>
          </a:p>
          <a:p>
            <a:pPr algn="ctr">
              <a:spcBef>
                <a:spcPct val="20000"/>
              </a:spcBef>
              <a:buFont typeface="Arial" pitchFamily="34" charset="0"/>
              <a:buNone/>
              <a:defRPr/>
            </a:pPr>
            <a:r>
              <a:rPr lang="ar-SA" sz="2400" b="1" dirty="0">
                <a:solidFill>
                  <a:schemeClr val="tx2">
                    <a:lumMod val="75000"/>
                  </a:schemeClr>
                </a:solidFill>
                <a:latin typeface="Calibri" pitchFamily="34" charset="0"/>
                <a:cs typeface="Arial" pitchFamily="34" charset="0"/>
              </a:rPr>
              <a:t>عمادة التعلم الإلكتروني والتعليم عن بعد</a:t>
            </a:r>
            <a:endParaRPr lang="en-US" sz="2400" b="1" dirty="0">
              <a:solidFill>
                <a:schemeClr val="tx2">
                  <a:lumMod val="75000"/>
                </a:schemeClr>
              </a:solidFill>
              <a:latin typeface="Calibri" pitchFamily="34" charset="0"/>
              <a:cs typeface="Arial" pitchFamily="34" charset="0"/>
            </a:endParaRPr>
          </a:p>
          <a:p>
            <a:pPr algn="ctr">
              <a:spcBef>
                <a:spcPct val="20000"/>
              </a:spcBef>
              <a:buFont typeface="Arial" pitchFamily="34" charset="0"/>
              <a:buNone/>
              <a:defRPr/>
            </a:pPr>
            <a:r>
              <a:rPr lang="ar-SA" sz="2400" dirty="0">
                <a:solidFill>
                  <a:schemeClr val="tx2">
                    <a:lumMod val="75000"/>
                  </a:schemeClr>
                </a:solidFill>
                <a:latin typeface="Calibri" pitchFamily="34" charset="0"/>
                <a:cs typeface="Arial" pitchFamily="34" charset="0"/>
              </a:rPr>
              <a:t>	</a:t>
            </a:r>
            <a:endParaRPr lang="en-US" sz="2400" dirty="0">
              <a:solidFill>
                <a:schemeClr val="tx2">
                  <a:lumMod val="75000"/>
                </a:schemeClr>
              </a:solidFill>
              <a:latin typeface="Calibri" pitchFamily="34" charset="0"/>
              <a:cs typeface="Arial" pitchFamily="34" charset="0"/>
            </a:endParaRPr>
          </a:p>
        </p:txBody>
      </p:sp>
      <p:grpSp>
        <p:nvGrpSpPr>
          <p:cNvPr id="13320"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3326" name="Picture 2" descr="http://kfu.files.googlepages.com/newKFUlogo.jpg"/>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1066800"/>
            <a:ext cx="6091238" cy="1828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a:lnSpc>
                <a:spcPct val="80000"/>
              </a:lnSpc>
              <a:defRPr/>
            </a:pPr>
            <a:r>
              <a:rPr lang="ar-SA" sz="2800" b="1" dirty="0">
                <a:solidFill>
                  <a:schemeClr val="tx1"/>
                </a:solidFill>
                <a:cs typeface="Times New Roman" pitchFamily="18" charset="0"/>
              </a:rPr>
              <a:t>إ</a:t>
            </a:r>
            <a:r>
              <a:rPr lang="ar-EG" sz="2800" b="1" dirty="0">
                <a:solidFill>
                  <a:schemeClr val="tx1"/>
                </a:solidFill>
                <a:cs typeface="Times New Roman" pitchFamily="18" charset="0"/>
              </a:rPr>
              <a:t>سم المقرر</a:t>
            </a:r>
            <a:endParaRPr lang="ar-SA" sz="2800" b="1" dirty="0">
              <a:solidFill>
                <a:schemeClr val="tx1"/>
              </a:solidFill>
              <a:cs typeface="Times New Roman" pitchFamily="18" charset="0"/>
            </a:endParaRPr>
          </a:p>
          <a:p>
            <a:pPr algn="r" rtl="1">
              <a:lnSpc>
                <a:spcPct val="80000"/>
              </a:lnSpc>
              <a:defRPr/>
            </a:pPr>
            <a:endParaRPr lang="ar-SA" b="1" dirty="0">
              <a:solidFill>
                <a:schemeClr val="tx1"/>
              </a:solidFill>
              <a:cs typeface="Times New Roman" pitchFamily="18" charset="0"/>
            </a:endParaRPr>
          </a:p>
          <a:p>
            <a:pPr algn="ctr" rtl="1">
              <a:lnSpc>
                <a:spcPct val="80000"/>
              </a:lnSpc>
              <a:defRPr/>
            </a:pPr>
            <a:r>
              <a:rPr lang="ar-SA" sz="4400" b="1" dirty="0" smtClean="0">
                <a:solidFill>
                  <a:srgbClr val="000099"/>
                </a:solidFill>
                <a:cs typeface="Times New Roman" pitchFamily="18" charset="0"/>
              </a:rPr>
              <a:t>النقود والبنوك</a:t>
            </a:r>
            <a:endParaRPr lang="ar-SA" sz="4400" b="1" dirty="0">
              <a:solidFill>
                <a:srgbClr val="000099"/>
              </a:solidFill>
              <a:cs typeface="Times New Roman" pitchFamily="18" charset="0"/>
            </a:endParaRPr>
          </a:p>
        </p:txBody>
      </p:sp>
      <p:sp>
        <p:nvSpPr>
          <p:cNvPr id="13322"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algn="r"/>
            <a:fld id="{D02F6136-4DC1-400F-A2BC-B5C9D14338C5}" type="slidenum">
              <a:rPr lang="ar-SA" sz="1200">
                <a:solidFill>
                  <a:schemeClr val="bg1"/>
                </a:solidFill>
                <a:latin typeface="Calibri" pitchFamily="34" charset="0"/>
              </a:rPr>
              <a:pPr algn="r"/>
              <a:t>1</a:t>
            </a:fld>
            <a:endParaRPr lang="en-US" sz="1200">
              <a:solidFill>
                <a:schemeClr val="bg1"/>
              </a:solidFill>
              <a:latin typeface="Calibri" pitchFamily="34" charset="0"/>
            </a:endParaRPr>
          </a:p>
        </p:txBody>
      </p:sp>
      <p:sp>
        <p:nvSpPr>
          <p:cNvPr id="13323" name="Title 1"/>
          <p:cNvSpPr txBox="1">
            <a:spLocks/>
          </p:cNvSpPr>
          <p:nvPr/>
        </p:nvSpPr>
        <p:spPr bwMode="auto">
          <a:xfrm>
            <a:off x="0" y="3429000"/>
            <a:ext cx="5334000" cy="2133600"/>
          </a:xfrm>
          <a:prstGeom prst="rect">
            <a:avLst/>
          </a:prstGeom>
          <a:noFill/>
          <a:ln w="9525">
            <a:noFill/>
            <a:miter lim="800000"/>
            <a:headEnd/>
            <a:tailEnd/>
          </a:ln>
        </p:spPr>
        <p:txBody>
          <a:bodyPr anchor="ctr"/>
          <a:lstStyle/>
          <a:p>
            <a:pPr algn="ctr" rtl="1">
              <a:lnSpc>
                <a:spcPct val="80000"/>
              </a:lnSpc>
            </a:pPr>
            <a:endParaRPr lang="ar-SA" sz="6000" b="1">
              <a:solidFill>
                <a:srgbClr val="000099"/>
              </a:solidFill>
              <a:latin typeface="Calibri" pitchFamily="34" charset="0"/>
              <a:cs typeface="Times New Roman" pitchFamily="18" charset="0"/>
            </a:endParaRPr>
          </a:p>
        </p:txBody>
      </p:sp>
      <p:sp>
        <p:nvSpPr>
          <p:cNvPr id="13324" name="مستطيل 13"/>
          <p:cNvSpPr>
            <a:spLocks noChangeArrowheads="1"/>
          </p:cNvSpPr>
          <p:nvPr/>
        </p:nvSpPr>
        <p:spPr bwMode="auto">
          <a:xfrm>
            <a:off x="172839" y="4800600"/>
            <a:ext cx="6253635" cy="643959"/>
          </a:xfrm>
          <a:prstGeom prst="rect">
            <a:avLst/>
          </a:prstGeom>
          <a:noFill/>
          <a:ln w="9525">
            <a:noFill/>
            <a:miter lim="800000"/>
            <a:headEnd/>
            <a:tailEnd/>
          </a:ln>
        </p:spPr>
        <p:txBody>
          <a:bodyPr wrap="none">
            <a:spAutoFit/>
          </a:bodyPr>
          <a:lstStyle/>
          <a:p>
            <a:pPr algn="r" rtl="1">
              <a:lnSpc>
                <a:spcPct val="80000"/>
              </a:lnSpc>
            </a:pPr>
            <a:r>
              <a:rPr lang="en-US" sz="4400" b="1" dirty="0" smtClean="0">
                <a:latin typeface="Calibri" pitchFamily="34" charset="0"/>
                <a:cs typeface="Times New Roman" pitchFamily="18" charset="0"/>
              </a:rPr>
              <a:t>      </a:t>
            </a:r>
            <a:r>
              <a:rPr lang="ar-SA" sz="4400" b="1" dirty="0" smtClean="0">
                <a:latin typeface="Calibri" pitchFamily="34" charset="0"/>
                <a:cs typeface="Times New Roman" pitchFamily="18" charset="0"/>
              </a:rPr>
              <a:t>أ. عبداللطيف صالح السماعيل</a:t>
            </a:r>
            <a:endParaRPr lang="ar-SA" sz="4400" b="1" dirty="0">
              <a:latin typeface="Calibri" pitchFamily="34"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A1AA1AF-4161-4D83-B98D-13C4734414DB}" type="slidenum">
              <a:rPr lang="ar-SA" smtClean="0"/>
              <a:pPr/>
              <a:t>2</a:t>
            </a:fld>
            <a:endParaRPr lang="en-US" smtClean="0"/>
          </a:p>
        </p:txBody>
      </p:sp>
      <p:sp>
        <p:nvSpPr>
          <p:cNvPr id="14339" name="Title 4"/>
          <p:cNvSpPr>
            <a:spLocks noGrp="1"/>
          </p:cNvSpPr>
          <p:nvPr>
            <p:ph type="ctrTitle"/>
          </p:nvPr>
        </p:nvSpPr>
        <p:spPr>
          <a:xfrm>
            <a:off x="990600" y="2286000"/>
            <a:ext cx="8420100" cy="2003425"/>
          </a:xfrm>
        </p:spPr>
        <p:txBody>
          <a:bodyPr/>
          <a:lstStyle/>
          <a:p>
            <a:pPr rtl="1"/>
            <a:r>
              <a:rPr lang="ar-SA" sz="4000" b="1" u="sng" dirty="0" smtClean="0">
                <a:solidFill>
                  <a:schemeClr val="tx1"/>
                </a:solidFill>
                <a:cs typeface="Arabic Transparent" pitchFamily="2" charset="0"/>
              </a:rPr>
              <a:t>المحاضرة الثالثة:</a:t>
            </a:r>
            <a:r>
              <a:rPr lang="ar-SA" sz="4000" b="1" dirty="0" smtClean="0">
                <a:solidFill>
                  <a:srgbClr val="000099"/>
                </a:solidFill>
                <a:cs typeface="Arabic Transparent" pitchFamily="2" charset="0"/>
              </a:rPr>
              <a:t/>
            </a:r>
            <a:br>
              <a:rPr lang="ar-SA" sz="4000" b="1" dirty="0" smtClean="0">
                <a:solidFill>
                  <a:srgbClr val="000099"/>
                </a:solidFill>
                <a:cs typeface="Arabic Transparent" pitchFamily="2" charset="0"/>
              </a:rPr>
            </a:br>
            <a:r>
              <a:rPr lang="ar-SA" sz="4000" b="1" dirty="0" smtClean="0">
                <a:solidFill>
                  <a:srgbClr val="000099"/>
                </a:solidFill>
                <a:cs typeface="Arabic Transparent" pitchFamily="2" charset="0"/>
              </a:rPr>
              <a:t/>
            </a:r>
            <a:br>
              <a:rPr lang="ar-SA" sz="4000" b="1" dirty="0" smtClean="0">
                <a:solidFill>
                  <a:srgbClr val="000099"/>
                </a:solidFill>
                <a:cs typeface="Arabic Transparent" pitchFamily="2" charset="0"/>
              </a:rPr>
            </a:br>
            <a:r>
              <a:rPr lang="ar-SA" sz="4800" b="1" dirty="0" smtClean="0">
                <a:solidFill>
                  <a:srgbClr val="000099"/>
                </a:solidFill>
                <a:cs typeface="Arabic Transparent" pitchFamily="2" charset="0"/>
              </a:rPr>
              <a:t> </a:t>
            </a:r>
            <a:r>
              <a:rPr lang="ar-SA" sz="4800" b="1" dirty="0" smtClean="0">
                <a:solidFill>
                  <a:schemeClr val="tx1"/>
                </a:solidFill>
                <a:cs typeface="Arabic Transparent" pitchFamily="2" charset="0"/>
              </a:rPr>
              <a:t>البنوك التجارية التقليدية</a:t>
            </a:r>
            <a:endParaRPr lang="ar-SA" sz="4000" b="1" dirty="0" smtClean="0">
              <a:solidFill>
                <a:schemeClr val="tx1"/>
              </a:solidFill>
              <a:cs typeface="Arabic Transparent" pitchFamily="2"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مستطيل 3"/>
          <p:cNvSpPr>
            <a:spLocks noChangeArrowheads="1"/>
          </p:cNvSpPr>
          <p:nvPr/>
        </p:nvSpPr>
        <p:spPr bwMode="auto">
          <a:xfrm>
            <a:off x="304800" y="1428736"/>
            <a:ext cx="9148794" cy="4832092"/>
          </a:xfrm>
          <a:prstGeom prst="rect">
            <a:avLst/>
          </a:prstGeom>
          <a:noFill/>
          <a:ln w="9525">
            <a:noFill/>
            <a:miter lim="800000"/>
            <a:headEnd/>
            <a:tailEnd/>
          </a:ln>
        </p:spPr>
        <p:txBody>
          <a:bodyPr wrap="square">
            <a:spAutoFit/>
          </a:bodyPr>
          <a:lstStyle/>
          <a:p>
            <a:pPr algn="ctr" rtl="1"/>
            <a:r>
              <a:rPr lang="ar-SA" sz="2800" b="1" dirty="0">
                <a:latin typeface="Times New Roman" pitchFamily="18" charset="0"/>
                <a:cs typeface="Arabic Transparent" pitchFamily="2" charset="0"/>
              </a:rPr>
              <a:t>الفصل </a:t>
            </a:r>
            <a:r>
              <a:rPr lang="ar-SA" sz="2800" b="1" dirty="0" smtClean="0">
                <a:latin typeface="Times New Roman" pitchFamily="18" charset="0"/>
                <a:cs typeface="Arabic Transparent" pitchFamily="2" charset="0"/>
              </a:rPr>
              <a:t>الثامن: البنوك التجارية التقليدية</a:t>
            </a:r>
            <a:endParaRPr lang="ar-SA" sz="2800" b="1" dirty="0">
              <a:cs typeface="Arabic Transparent" pitchFamily="2" charset="0"/>
            </a:endParaRPr>
          </a:p>
          <a:p>
            <a:pPr algn="r" rtl="1"/>
            <a:endParaRPr lang="ar-SA" sz="2800" b="1" dirty="0" smtClean="0">
              <a:cs typeface="Arabic Transparent" pitchFamily="2" charset="0"/>
            </a:endParaRPr>
          </a:p>
          <a:p>
            <a:pPr algn="r" rtl="1"/>
            <a:r>
              <a:rPr lang="ar-SA" sz="2800" b="1" dirty="0" smtClean="0">
                <a:cs typeface="Arabic Transparent" pitchFamily="2" charset="0"/>
              </a:rPr>
              <a:t>أولا</a:t>
            </a:r>
            <a:r>
              <a:rPr lang="ar-SA" sz="2800" b="1" dirty="0">
                <a:cs typeface="Arabic Transparent" pitchFamily="2" charset="0"/>
              </a:rPr>
              <a:t>: </a:t>
            </a:r>
            <a:r>
              <a:rPr lang="ar-SA" sz="2800" b="1" dirty="0" smtClean="0">
                <a:cs typeface="Arabic Transparent" pitchFamily="2" charset="0"/>
              </a:rPr>
              <a:t>نشأة البنوك البنوك التجارية</a:t>
            </a:r>
          </a:p>
          <a:p>
            <a:pPr algn="r" rtl="1"/>
            <a:r>
              <a:rPr lang="ar-SA" sz="2800" b="1" dirty="0" smtClean="0">
                <a:cs typeface="Arabic Transparent" pitchFamily="2" charset="0"/>
              </a:rPr>
              <a:t>ثانيا: تعريف البنوك التجارية</a:t>
            </a:r>
          </a:p>
          <a:p>
            <a:pPr algn="r" rtl="1"/>
            <a:r>
              <a:rPr lang="ar-SA" sz="2800" b="1" dirty="0" smtClean="0">
                <a:cs typeface="Arabic Transparent" pitchFamily="2" charset="0"/>
              </a:rPr>
              <a:t>ثالثا: وظائف البنوك التجارية</a:t>
            </a:r>
          </a:p>
          <a:p>
            <a:pPr algn="r" rtl="1"/>
            <a:r>
              <a:rPr lang="ar-SA" sz="2800" b="1" dirty="0" smtClean="0">
                <a:cs typeface="Arabic Transparent" pitchFamily="2" charset="0"/>
              </a:rPr>
              <a:t>رابعا: عملية خلق النقود</a:t>
            </a:r>
          </a:p>
          <a:p>
            <a:pPr algn="r" rtl="1">
              <a:buFont typeface="Wingdings" pitchFamily="2" charset="2"/>
              <a:buChar char="§"/>
            </a:pPr>
            <a:r>
              <a:rPr lang="ar-SA" sz="2800" b="1" dirty="0" smtClean="0">
                <a:cs typeface="Arabic Transparent" pitchFamily="2" charset="0"/>
              </a:rPr>
              <a:t>   البنوك وعرض النقود</a:t>
            </a:r>
          </a:p>
          <a:p>
            <a:pPr algn="r" rtl="1">
              <a:buFont typeface="Wingdings" pitchFamily="2" charset="2"/>
              <a:buChar char="§"/>
            </a:pPr>
            <a:r>
              <a:rPr lang="ar-SA" sz="2800" b="1" dirty="0" smtClean="0">
                <a:cs typeface="Arabic Transparent" pitchFamily="2" charset="0"/>
              </a:rPr>
              <a:t>   عملية خلق النقود</a:t>
            </a:r>
          </a:p>
          <a:p>
            <a:pPr algn="r" rtl="1">
              <a:buFont typeface="Wingdings" pitchFamily="2" charset="2"/>
              <a:buChar char="§"/>
            </a:pPr>
            <a:r>
              <a:rPr lang="ar-SA" sz="2800" b="1" dirty="0" smtClean="0">
                <a:cs typeface="Arabic Transparent" pitchFamily="2" charset="0"/>
              </a:rPr>
              <a:t>   البنوك والاستقرار الاقتصادي</a:t>
            </a:r>
          </a:p>
          <a:p>
            <a:pPr algn="r" rtl="1"/>
            <a:endParaRPr lang="ar-SA" sz="2800" b="1" dirty="0" smtClean="0">
              <a:cs typeface="Arabic Transparent" pitchFamily="2" charset="0"/>
            </a:endParaRPr>
          </a:p>
          <a:p>
            <a:pPr algn="r" rtl="1"/>
            <a:endParaRPr lang="ar-SA" sz="2800" b="1" dirty="0">
              <a:cs typeface="Arabic Transparent" pitchFamily="2" charset="0"/>
            </a:endParaRPr>
          </a:p>
        </p:txBody>
      </p:sp>
      <p:sp>
        <p:nvSpPr>
          <p:cNvPr id="6" name="عنوان 1"/>
          <p:cNvSpPr>
            <a:spLocks noGrp="1"/>
          </p:cNvSpPr>
          <p:nvPr>
            <p:ph type="title"/>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cene3d>
              <a:camera prst="orthographicFront"/>
              <a:lightRig rig="soft" dir="t"/>
            </a:scene3d>
            <a:sp3d prstMaterial="softEdge">
              <a:bevelT w="25400" h="25400"/>
            </a:sp3d>
          </a:bodyPr>
          <a:lstStyle/>
          <a:p>
            <a:pPr eaLnBrk="1" fontAlgn="auto" hangingPunct="1">
              <a:spcAft>
                <a:spcPts val="0"/>
              </a:spcAft>
              <a:defRPr/>
            </a:pPr>
            <a:r>
              <a:rPr lang="ar-SA" dirty="0" smtClean="0">
                <a:solidFill>
                  <a:srgbClr val="006666"/>
                </a:solidFill>
                <a:cs typeface="PT Bold Heading" pitchFamily="2" charset="-78"/>
              </a:rPr>
              <a:t>محتويات الفصل</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3">
              <a:lumMod val="40000"/>
              <a:lumOff val="60000"/>
            </a:schemeClr>
          </a:solidFill>
        </p:spPr>
        <p:txBody>
          <a:bodyPr/>
          <a:lstStyle/>
          <a:p>
            <a:pPr>
              <a:defRPr/>
            </a:pPr>
            <a:r>
              <a:rPr lang="ar-SA" dirty="0" smtClean="0">
                <a:solidFill>
                  <a:srgbClr val="FF0000"/>
                </a:solidFill>
              </a:rPr>
              <a:t> </a:t>
            </a:r>
            <a:br>
              <a:rPr lang="ar-SA" dirty="0" smtClean="0">
                <a:solidFill>
                  <a:srgbClr val="FF0000"/>
                </a:solidFill>
              </a:rPr>
            </a:br>
            <a:r>
              <a:rPr lang="ar-SA" b="1" dirty="0" smtClean="0">
                <a:solidFill>
                  <a:srgbClr val="FF0000"/>
                </a:solidFill>
              </a:rPr>
              <a:t>نشأة البنوك التجارية</a:t>
            </a:r>
            <a:r>
              <a:rPr lang="en-US" b="1" u="sng" dirty="0" smtClean="0">
                <a:solidFill>
                  <a:srgbClr val="FF0000"/>
                </a:solidFill>
              </a:rPr>
              <a:t/>
            </a:r>
            <a:br>
              <a:rPr lang="en-US" b="1" u="sng" dirty="0" smtClean="0">
                <a:solidFill>
                  <a:srgbClr val="FF0000"/>
                </a:solidFill>
              </a:rPr>
            </a:br>
            <a:endParaRPr lang="en-US" dirty="0">
              <a:solidFill>
                <a:srgbClr val="FF0000"/>
              </a:solidFill>
            </a:endParaRPr>
          </a:p>
        </p:txBody>
      </p:sp>
      <p:sp>
        <p:nvSpPr>
          <p:cNvPr id="3" name="Content Placeholder 2"/>
          <p:cNvSpPr>
            <a:spLocks noGrp="1"/>
          </p:cNvSpPr>
          <p:nvPr>
            <p:ph idx="1"/>
          </p:nvPr>
        </p:nvSpPr>
        <p:spPr>
          <a:xfrm>
            <a:off x="457200" y="1524000"/>
            <a:ext cx="9210708" cy="4525963"/>
          </a:xfrm>
        </p:spPr>
        <p:txBody>
          <a:bodyPr/>
          <a:lstStyle/>
          <a:p>
            <a:pPr marL="109538" indent="0" algn="just" rtl="1" eaLnBrk="1" hangingPunct="1">
              <a:lnSpc>
                <a:spcPct val="150000"/>
              </a:lnSpc>
              <a:buFont typeface="Wingdings" pitchFamily="2" charset="2"/>
              <a:buChar char="§"/>
            </a:pPr>
            <a:r>
              <a:rPr lang="ar-SA" b="1" dirty="0" smtClean="0"/>
              <a:t> تخصص التجار والصياغ في القرون الوسطى بتقديم خدمات الصرافة إذ كانوا يستودعون السبائك والمسكوكات من التجار والأفراد ويحررون إيصالات للمودعين تتضمن تفاصيل الودائع والتعهد بتسليمها عند الطلب نظير عمولة معينة.</a:t>
            </a:r>
          </a:p>
          <a:p>
            <a:pPr marL="109538" indent="0" algn="just" rtl="1" eaLnBrk="1" hangingPunct="1">
              <a:lnSpc>
                <a:spcPct val="150000"/>
              </a:lnSpc>
            </a:pPr>
            <a:endParaRPr lang="ar-BH" b="1" dirty="0"/>
          </a:p>
          <a:p>
            <a:pPr>
              <a:defRPr/>
            </a:pP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457200"/>
            <a:ext cx="9906000" cy="5334000"/>
          </a:xfrm>
        </p:spPr>
        <p:txBody>
          <a:bodyPr/>
          <a:lstStyle/>
          <a:p>
            <a:pPr marL="109538" indent="0" rtl="1" eaLnBrk="1" fontAlgn="auto" hangingPunct="1">
              <a:lnSpc>
                <a:spcPct val="150000"/>
              </a:lnSpc>
              <a:spcAft>
                <a:spcPts val="0"/>
              </a:spcAft>
              <a:defRPr/>
            </a:pPr>
            <a:r>
              <a:rPr lang="ar-SA" b="1" dirty="0" smtClean="0">
                <a:solidFill>
                  <a:srgbClr val="FF0000"/>
                </a:solidFill>
              </a:rPr>
              <a:t>    </a:t>
            </a:r>
            <a:endParaRPr lang="ar-BH" b="1" dirty="0">
              <a:solidFill>
                <a:srgbClr val="FF0000"/>
              </a:solidFill>
            </a:endParaRPr>
          </a:p>
          <a:p>
            <a:pPr marL="109538" indent="0" algn="just" rtl="1" eaLnBrk="1" hangingPunct="1">
              <a:lnSpc>
                <a:spcPct val="150000"/>
              </a:lnSpc>
              <a:buFont typeface="Wingdings" pitchFamily="2" charset="2"/>
              <a:buChar char="§"/>
            </a:pPr>
            <a:r>
              <a:rPr lang="ar-SA" b="1" dirty="0" smtClean="0"/>
              <a:t> اكتشف الصاغة أن متوسط السحوبات اليومية أقل من حجم الودائع فأصدروا إيصالات قابلة للتداول تزيد قيمتها على ما يحتفظون به من ذهب حتى تطور عمل الصاغة (الوسطاء) فأصدروا إيصالات قابلة للتداول كالنقود الورقية، ثم أصدروا </a:t>
            </a:r>
            <a:r>
              <a:rPr lang="ar-SA" b="1" dirty="0" smtClean="0"/>
              <a:t>إ</a:t>
            </a:r>
            <a:r>
              <a:rPr lang="ar-SA" b="1" dirty="0"/>
              <a:t>ي</a:t>
            </a:r>
            <a:r>
              <a:rPr lang="ar-SA" b="1" dirty="0" smtClean="0"/>
              <a:t>صالات </a:t>
            </a:r>
            <a:r>
              <a:rPr lang="ar-SA" b="1" dirty="0" smtClean="0"/>
              <a:t>تفوق قيمتها ما يحتفظون به من سبائك (كالنقود الائتمانية).</a:t>
            </a:r>
          </a:p>
          <a:p>
            <a:pPr marL="109538" indent="0" algn="just" rtl="1" eaLnBrk="1" hangingPunct="1">
              <a:lnSpc>
                <a:spcPct val="150000"/>
              </a:lnSpc>
              <a:buFont typeface="Wingdings" pitchFamily="2" charset="2"/>
              <a:buChar char="§"/>
            </a:pPr>
            <a:endParaRPr lang="ar-SA" b="1" dirty="0" smtClean="0"/>
          </a:p>
          <a:p>
            <a:pPr marL="109538" indent="0" algn="just" rtl="1" eaLnBrk="1" fontAlgn="auto" hangingPunct="1">
              <a:lnSpc>
                <a:spcPct val="150000"/>
              </a:lnSpc>
              <a:spcAft>
                <a:spcPts val="0"/>
              </a:spcAft>
              <a:defRPr/>
            </a:pPr>
            <a:endParaRPr lang="ar-SA" b="1" dirty="0" smtClean="0">
              <a:solidFill>
                <a:srgbClr val="0000FF"/>
              </a:solidFill>
            </a:endParaRPr>
          </a:p>
          <a:p>
            <a:pPr>
              <a:defRPr/>
            </a:pP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3">
              <a:lumMod val="40000"/>
              <a:lumOff val="60000"/>
            </a:schemeClr>
          </a:solidFill>
        </p:spPr>
        <p:txBody>
          <a:bodyPr/>
          <a:lstStyle/>
          <a:p>
            <a:pPr>
              <a:defRPr/>
            </a:pPr>
            <a:r>
              <a:rPr lang="ar-SA" dirty="0" smtClean="0">
                <a:solidFill>
                  <a:srgbClr val="FF0000"/>
                </a:solidFill>
              </a:rPr>
              <a:t> </a:t>
            </a:r>
            <a:br>
              <a:rPr lang="ar-SA" dirty="0" smtClean="0">
                <a:solidFill>
                  <a:srgbClr val="FF0000"/>
                </a:solidFill>
              </a:rPr>
            </a:br>
            <a:r>
              <a:rPr lang="ar-SA" b="1" dirty="0" smtClean="0">
                <a:solidFill>
                  <a:srgbClr val="FF0000"/>
                </a:solidFill>
              </a:rPr>
              <a:t>تعريف البنوك التجارية</a:t>
            </a:r>
            <a:r>
              <a:rPr lang="en-US" b="1" u="sng" dirty="0" smtClean="0">
                <a:solidFill>
                  <a:srgbClr val="FF0000"/>
                </a:solidFill>
              </a:rPr>
              <a:t/>
            </a:r>
            <a:br>
              <a:rPr lang="en-US" b="1" u="sng" dirty="0" smtClean="0">
                <a:solidFill>
                  <a:srgbClr val="FF0000"/>
                </a:solidFill>
              </a:rPr>
            </a:br>
            <a:endParaRPr lang="en-US" dirty="0">
              <a:solidFill>
                <a:srgbClr val="FF0000"/>
              </a:solidFill>
            </a:endParaRPr>
          </a:p>
        </p:txBody>
      </p:sp>
      <p:sp>
        <p:nvSpPr>
          <p:cNvPr id="3" name="Content Placeholder 2"/>
          <p:cNvSpPr>
            <a:spLocks noGrp="1"/>
          </p:cNvSpPr>
          <p:nvPr>
            <p:ph idx="1"/>
          </p:nvPr>
        </p:nvSpPr>
        <p:spPr>
          <a:xfrm>
            <a:off x="380968" y="1428736"/>
            <a:ext cx="9286940" cy="4621227"/>
          </a:xfrm>
        </p:spPr>
        <p:txBody>
          <a:bodyPr/>
          <a:lstStyle/>
          <a:p>
            <a:pPr algn="just" rtl="1">
              <a:lnSpc>
                <a:spcPct val="150000"/>
              </a:lnSpc>
            </a:pPr>
            <a:r>
              <a:rPr lang="ar-SA" sz="2800" b="1" dirty="0" smtClean="0"/>
              <a:t>   </a:t>
            </a:r>
            <a:r>
              <a:rPr lang="ar-BH" sz="2800" b="1" dirty="0" smtClean="0"/>
              <a:t>مؤسس</a:t>
            </a:r>
            <a:r>
              <a:rPr lang="ar-SA" sz="2800" b="1" dirty="0" smtClean="0"/>
              <a:t>ات</a:t>
            </a:r>
            <a:r>
              <a:rPr lang="ar-BH" sz="2800" b="1" dirty="0" smtClean="0"/>
              <a:t> مالية وسيطة تسعى إلى تحقيق الربح من خلال قيامها بقبول ودائع الأفراد والمؤسسات واستثمار هذه الودائع خاصة في تقديم القروض والتسهيلات الائتمانية</a:t>
            </a:r>
            <a:r>
              <a:rPr lang="ar-SA" sz="2800" b="1" dirty="0" smtClean="0"/>
              <a:t>.</a:t>
            </a:r>
          </a:p>
          <a:p>
            <a:pPr algn="just" rtl="1">
              <a:lnSpc>
                <a:spcPct val="150000"/>
              </a:lnSpc>
            </a:pPr>
            <a:r>
              <a:rPr lang="ar-SA" sz="2800" b="1" dirty="0" smtClean="0"/>
              <a:t>    </a:t>
            </a:r>
            <a:r>
              <a:rPr lang="ar-SA" sz="2800" b="1" dirty="0" smtClean="0">
                <a:solidFill>
                  <a:srgbClr val="FF0000"/>
                </a:solidFill>
              </a:rPr>
              <a:t>وأبرز مهامها: </a:t>
            </a:r>
            <a:r>
              <a:rPr lang="ar-BH" sz="2800" b="1" dirty="0" smtClean="0"/>
              <a:t>ضخ</a:t>
            </a:r>
            <a:r>
              <a:rPr lang="ar-SA" sz="2800" b="1" dirty="0" smtClean="0"/>
              <a:t> المدخرات الوطنية</a:t>
            </a:r>
            <a:r>
              <a:rPr lang="ar-BH" sz="2800" b="1" dirty="0" smtClean="0"/>
              <a:t> في الاقتصاد على شكل قروض طويلة الأجل وقصيرة الأجل لتمويل الأنشطة الاستثمارية والاستهلاكية لوحدات العجز، التي ترغب في إنفاق ما يزيد على دخولها</a:t>
            </a:r>
            <a:endParaRPr lang="ar-BH" sz="2800" b="1" dirty="0"/>
          </a:p>
          <a:p>
            <a:pPr>
              <a:defRPr/>
            </a:pP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3">
              <a:lumMod val="40000"/>
              <a:lumOff val="60000"/>
            </a:schemeClr>
          </a:solidFill>
        </p:spPr>
        <p:txBody>
          <a:bodyPr/>
          <a:lstStyle/>
          <a:p>
            <a:pPr>
              <a:defRPr/>
            </a:pPr>
            <a:r>
              <a:rPr lang="ar-SA" dirty="0" smtClean="0">
                <a:solidFill>
                  <a:srgbClr val="FF0000"/>
                </a:solidFill>
              </a:rPr>
              <a:t> </a:t>
            </a:r>
            <a:br>
              <a:rPr lang="ar-SA" dirty="0" smtClean="0">
                <a:solidFill>
                  <a:srgbClr val="FF0000"/>
                </a:solidFill>
              </a:rPr>
            </a:br>
            <a:r>
              <a:rPr lang="ar-SA" b="1" dirty="0" smtClean="0">
                <a:solidFill>
                  <a:srgbClr val="FF0000"/>
                </a:solidFill>
              </a:rPr>
              <a:t>وظائف البنوك التجارية</a:t>
            </a:r>
            <a:r>
              <a:rPr lang="en-US" b="1" u="sng" dirty="0" smtClean="0">
                <a:solidFill>
                  <a:srgbClr val="FF0000"/>
                </a:solidFill>
              </a:rPr>
              <a:t/>
            </a:r>
            <a:br>
              <a:rPr lang="en-US" b="1" u="sng" dirty="0" smtClean="0">
                <a:solidFill>
                  <a:srgbClr val="FF0000"/>
                </a:solidFill>
              </a:rPr>
            </a:br>
            <a:endParaRPr lang="en-US" dirty="0">
              <a:solidFill>
                <a:srgbClr val="FF0000"/>
              </a:solidFill>
            </a:endParaRPr>
          </a:p>
        </p:txBody>
      </p:sp>
      <p:sp>
        <p:nvSpPr>
          <p:cNvPr id="3" name="Content Placeholder 2"/>
          <p:cNvSpPr>
            <a:spLocks noGrp="1"/>
          </p:cNvSpPr>
          <p:nvPr>
            <p:ph idx="1"/>
          </p:nvPr>
        </p:nvSpPr>
        <p:spPr>
          <a:xfrm>
            <a:off x="380968" y="1428736"/>
            <a:ext cx="9286940" cy="4621227"/>
          </a:xfrm>
        </p:spPr>
        <p:txBody>
          <a:bodyPr/>
          <a:lstStyle/>
          <a:p>
            <a:pPr algn="just" rtl="1"/>
            <a:r>
              <a:rPr lang="ar-SA" sz="2800" b="1" dirty="0" smtClean="0">
                <a:solidFill>
                  <a:schemeClr val="accent6">
                    <a:lumMod val="75000"/>
                  </a:schemeClr>
                </a:solidFill>
              </a:rPr>
              <a:t>1))</a:t>
            </a:r>
            <a:r>
              <a:rPr lang="ar-BH" sz="2800" b="1" dirty="0" smtClean="0">
                <a:solidFill>
                  <a:schemeClr val="accent6">
                    <a:lumMod val="75000"/>
                  </a:schemeClr>
                </a:solidFill>
              </a:rPr>
              <a:t> قبول الودائع</a:t>
            </a:r>
            <a:r>
              <a:rPr lang="en-US" sz="2800" b="1" dirty="0" smtClean="0">
                <a:solidFill>
                  <a:schemeClr val="accent6">
                    <a:lumMod val="75000"/>
                  </a:schemeClr>
                </a:solidFill>
              </a:rPr>
              <a:t>:</a:t>
            </a:r>
            <a:r>
              <a:rPr lang="ar-BH" sz="2800" b="1" dirty="0" smtClean="0">
                <a:solidFill>
                  <a:schemeClr val="accent6">
                    <a:lumMod val="75000"/>
                  </a:schemeClr>
                </a:solidFill>
              </a:rPr>
              <a:t>   </a:t>
            </a:r>
            <a:endParaRPr lang="en-US" sz="2800" b="1" dirty="0" smtClean="0">
              <a:solidFill>
                <a:schemeClr val="accent6">
                  <a:lumMod val="75000"/>
                </a:schemeClr>
              </a:solidFill>
            </a:endParaRPr>
          </a:p>
          <a:p>
            <a:pPr algn="just" rtl="1"/>
            <a:r>
              <a:rPr lang="ar-SA" sz="2800" b="1" dirty="0" smtClean="0"/>
              <a:t>		</a:t>
            </a:r>
            <a:r>
              <a:rPr lang="ar-BH" sz="2800" b="1" dirty="0" smtClean="0"/>
              <a:t>تمثل ودائع العملاء أهم مصادر أرصدة البنك أو المكون الرئيس في جانب المطلوبات أو الخصوم في ميزانية البنك التجاري</a:t>
            </a:r>
            <a:r>
              <a:rPr lang="ar-SA" sz="2800" b="1" dirty="0" smtClean="0"/>
              <a:t>،</a:t>
            </a:r>
            <a:r>
              <a:rPr lang="ar-BH" sz="2800" b="1" dirty="0" smtClean="0"/>
              <a:t> وتتكون هذه الودائع من ثلاثة أنواع هي: ودائع تحت الطلب</a:t>
            </a:r>
            <a:r>
              <a:rPr lang="ar-SA" sz="2800" b="1" dirty="0" smtClean="0"/>
              <a:t> (الحسابات الجارية)، ودائع لأجل (إستثمارية)، </a:t>
            </a:r>
            <a:r>
              <a:rPr lang="ar-BH" sz="2800" b="1" dirty="0" smtClean="0"/>
              <a:t>ودائع ادخارية.</a:t>
            </a:r>
            <a:endParaRPr lang="en-US" sz="2800" b="1" dirty="0" smtClean="0"/>
          </a:p>
          <a:p>
            <a:pPr marL="514350" indent="-514350" rtl="1"/>
            <a:endParaRPr lang="ar-SA" sz="2800" b="1" dirty="0" smtClean="0"/>
          </a:p>
          <a:p>
            <a:pPr rtl="1"/>
            <a:r>
              <a:rPr lang="ar-SA" sz="2800" b="1" dirty="0" smtClean="0">
                <a:solidFill>
                  <a:schemeClr val="accent6">
                    <a:lumMod val="75000"/>
                  </a:schemeClr>
                </a:solidFill>
              </a:rPr>
              <a:t>   إن مقدار ما لدى البنك من الودائع المصرفية، وخاصة الودائع طويلة الأجل، يعتبر العامل المحدد لقدرة البنك التجاري على تقديم القروض والتسهيلات الائتمانية للأغراض استثمارية واستهلاكية التي من شأنها زيادة النمو الاقتصادي، والمساهمة في تحقيق أهداف السياسة الاقتصادية للدولة. </a:t>
            </a:r>
          </a:p>
          <a:p>
            <a:pPr>
              <a:defRPr/>
            </a:pP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gn="just" rtl="1"/>
            <a:r>
              <a:rPr lang="ar-SA" b="1" dirty="0" smtClean="0">
                <a:solidFill>
                  <a:schemeClr val="accent6">
                    <a:lumMod val="75000"/>
                  </a:schemeClr>
                </a:solidFill>
              </a:rPr>
              <a:t>2</a:t>
            </a:r>
            <a:r>
              <a:rPr lang="ar-SA" sz="2800" b="1" dirty="0" smtClean="0">
                <a:solidFill>
                  <a:schemeClr val="accent6">
                    <a:lumMod val="75000"/>
                  </a:schemeClr>
                </a:solidFill>
              </a:rPr>
              <a:t>))</a:t>
            </a:r>
            <a:r>
              <a:rPr lang="ar-BH" sz="2800" b="1" dirty="0" smtClean="0">
                <a:solidFill>
                  <a:schemeClr val="accent6">
                    <a:lumMod val="75000"/>
                  </a:schemeClr>
                </a:solidFill>
              </a:rPr>
              <a:t> تقديم القروض والتسهيلات الائتمانية</a:t>
            </a:r>
            <a:r>
              <a:rPr lang="ar-SA" sz="2800" b="1" dirty="0" smtClean="0">
                <a:solidFill>
                  <a:schemeClr val="accent6">
                    <a:lumMod val="75000"/>
                  </a:schemeClr>
                </a:solidFill>
              </a:rPr>
              <a:t>:</a:t>
            </a:r>
            <a:r>
              <a:rPr lang="ar-BH" sz="2800" b="1" dirty="0" smtClean="0">
                <a:solidFill>
                  <a:schemeClr val="accent6">
                    <a:lumMod val="75000"/>
                  </a:schemeClr>
                </a:solidFill>
              </a:rPr>
              <a:t> </a:t>
            </a:r>
            <a:endParaRPr lang="en-US" sz="2800" b="1" dirty="0" smtClean="0">
              <a:solidFill>
                <a:schemeClr val="accent6">
                  <a:lumMod val="75000"/>
                </a:schemeClr>
              </a:solidFill>
            </a:endParaRPr>
          </a:p>
          <a:p>
            <a:pPr algn="just" rtl="1"/>
            <a:r>
              <a:rPr lang="ar-SA" sz="2800" b="1" dirty="0" smtClean="0"/>
              <a:t>		ي</a:t>
            </a:r>
            <a:r>
              <a:rPr lang="ar-BH" sz="2800" b="1" dirty="0" smtClean="0"/>
              <a:t>عتبر</a:t>
            </a:r>
            <a:r>
              <a:rPr lang="ar-SA" sz="2800" b="1" dirty="0" smtClean="0"/>
              <a:t> تقديم</a:t>
            </a:r>
            <a:r>
              <a:rPr lang="ar-BH" sz="2800" b="1" dirty="0" smtClean="0"/>
              <a:t> القروض والتسهيلات الائتمانية قصيرة الأجل والمتوسطة الأجل من أهم وظائف البنوك التجارية وأوسع مجالات استثمار مواردها المالية</a:t>
            </a:r>
            <a:r>
              <a:rPr lang="ar-SA" sz="2800" b="1" dirty="0" smtClean="0"/>
              <a:t>.</a:t>
            </a:r>
          </a:p>
          <a:p>
            <a:pPr algn="just" rtl="1"/>
            <a:endParaRPr lang="ar-SA" sz="2800" b="1" dirty="0" smtClean="0">
              <a:solidFill>
                <a:srgbClr val="7030A0"/>
              </a:solidFill>
            </a:endParaRPr>
          </a:p>
          <a:p>
            <a:pPr algn="just" rtl="1"/>
            <a:r>
              <a:rPr lang="ar-BH" sz="2800" b="1" dirty="0" smtClean="0">
                <a:solidFill>
                  <a:srgbClr val="7030A0"/>
                </a:solidFill>
              </a:rPr>
              <a:t>وتتجنب البنوك</a:t>
            </a:r>
            <a:r>
              <a:rPr lang="ar-SA" sz="2800" b="1" dirty="0" smtClean="0">
                <a:solidFill>
                  <a:srgbClr val="7030A0"/>
                </a:solidFill>
              </a:rPr>
              <a:t> التجارية</a:t>
            </a:r>
            <a:r>
              <a:rPr lang="ar-BH" sz="2800" b="1" dirty="0" smtClean="0">
                <a:solidFill>
                  <a:srgbClr val="7030A0"/>
                </a:solidFill>
              </a:rPr>
              <a:t> عادة تمويل المشروعات الطويلة الأجل</a:t>
            </a:r>
            <a:r>
              <a:rPr lang="ar-SA" sz="2800" b="1" dirty="0" smtClean="0">
                <a:solidFill>
                  <a:srgbClr val="7030A0"/>
                </a:solidFill>
              </a:rPr>
              <a:t> </a:t>
            </a:r>
            <a:r>
              <a:rPr lang="ar-BH" sz="2800" b="1" dirty="0" smtClean="0">
                <a:solidFill>
                  <a:srgbClr val="7030A0"/>
                </a:solidFill>
              </a:rPr>
              <a:t>وذلك بسبب المخاطر العالية المحتملة التي تتسم بها وضخامة الأموال المطلوبة لتمويلها، لذلك ظهرت البنوك المتخصصة، مثل البنوك الصناعية والبنوك الزراعية والبنوك العقارية التي </a:t>
            </a:r>
            <a:r>
              <a:rPr lang="ar-SA" sz="2800" b="1" dirty="0" smtClean="0">
                <a:solidFill>
                  <a:srgbClr val="7030A0"/>
                </a:solidFill>
              </a:rPr>
              <a:t>تقوم</a:t>
            </a:r>
            <a:r>
              <a:rPr lang="ar-BH" sz="2800" b="1" dirty="0" smtClean="0">
                <a:solidFill>
                  <a:srgbClr val="7030A0"/>
                </a:solidFill>
              </a:rPr>
              <a:t> </a:t>
            </a:r>
            <a:r>
              <a:rPr lang="ar-SA" sz="2800" b="1" dirty="0" smtClean="0">
                <a:solidFill>
                  <a:srgbClr val="7030A0"/>
                </a:solidFill>
              </a:rPr>
              <a:t>بهذا الدور</a:t>
            </a:r>
            <a:endParaRPr lang="ar-SA" sz="2800" b="1" dirty="0">
              <a:solidFill>
                <a:srgbClr val="7030A0"/>
              </a:solidFill>
            </a:endParaRPr>
          </a:p>
        </p:txBody>
      </p:sp>
    </p:spTree>
    <p:extLst>
      <p:ext uri="{BB962C8B-B14F-4D97-AF65-F5344CB8AC3E}">
        <p14:creationId xmlns:p14="http://schemas.microsoft.com/office/powerpoint/2010/main" val="38042647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1428736"/>
            <a:ext cx="8915400" cy="4697427"/>
          </a:xfrm>
        </p:spPr>
        <p:txBody>
          <a:bodyPr/>
          <a:lstStyle/>
          <a:p>
            <a:pPr algn="just" rtl="1">
              <a:lnSpc>
                <a:spcPct val="150000"/>
              </a:lnSpc>
            </a:pPr>
            <a:r>
              <a:rPr lang="ar-SA" sz="2800" b="1" dirty="0" smtClean="0">
                <a:solidFill>
                  <a:schemeClr val="accent6">
                    <a:lumMod val="75000"/>
                  </a:schemeClr>
                </a:solidFill>
              </a:rPr>
              <a:t>3))</a:t>
            </a:r>
            <a:r>
              <a:rPr lang="ar-BH" sz="2800" b="1" dirty="0" smtClean="0">
                <a:solidFill>
                  <a:schemeClr val="accent6">
                    <a:lumMod val="75000"/>
                  </a:schemeClr>
                </a:solidFill>
              </a:rPr>
              <a:t>خصم الأوراق التجارية</a:t>
            </a:r>
            <a:r>
              <a:rPr lang="ar-SA" sz="2800" b="1" dirty="0" smtClean="0">
                <a:solidFill>
                  <a:schemeClr val="accent6">
                    <a:lumMod val="75000"/>
                  </a:schemeClr>
                </a:solidFill>
              </a:rPr>
              <a:t>:</a:t>
            </a:r>
            <a:r>
              <a:rPr lang="ar-BH" sz="2800" b="1" dirty="0" smtClean="0">
                <a:solidFill>
                  <a:schemeClr val="accent6">
                    <a:lumMod val="75000"/>
                  </a:schemeClr>
                </a:solidFill>
              </a:rPr>
              <a:t> </a:t>
            </a:r>
            <a:endParaRPr lang="en-US" sz="2800" b="1" dirty="0" smtClean="0">
              <a:solidFill>
                <a:schemeClr val="accent6">
                  <a:lumMod val="75000"/>
                </a:schemeClr>
              </a:solidFill>
            </a:endParaRPr>
          </a:p>
          <a:p>
            <a:pPr algn="just" rtl="1">
              <a:lnSpc>
                <a:spcPct val="150000"/>
              </a:lnSpc>
            </a:pPr>
            <a:r>
              <a:rPr lang="ar-SA" sz="2800" b="1" dirty="0" smtClean="0"/>
              <a:t>		</a:t>
            </a:r>
            <a:r>
              <a:rPr lang="ar-BH" sz="2800" b="1" dirty="0" smtClean="0"/>
              <a:t>الأوراق التجارية هي عبارة عن أدوات مديونية تصدرها الشركات الكبيرة</a:t>
            </a:r>
            <a:r>
              <a:rPr lang="ar-SA" sz="2800" b="1" dirty="0" smtClean="0"/>
              <a:t> </a:t>
            </a:r>
            <a:r>
              <a:rPr lang="ar-BH" sz="2800" b="1" dirty="0" smtClean="0"/>
              <a:t>التي تتميز بسمعة ائتمانية جيدة، بغرض الحصول على التمويل قصير الأجل من الشركات والمؤسسات المالية والأفراد، مباشرة بدلاً عن الاقتراض من البنوك بهدف خفض تكاليف التمويل. ويتعهد الطرف الذي أصدر الورقة التجارية بسداد قيمته</a:t>
            </a:r>
            <a:r>
              <a:rPr lang="ar-SA" sz="2800" b="1" dirty="0" smtClean="0"/>
              <a:t>ا ل</a:t>
            </a:r>
            <a:r>
              <a:rPr lang="ar-BH" sz="2800" b="1" dirty="0" smtClean="0"/>
              <a:t>لدائن، عند موعد استحقاقها </a:t>
            </a:r>
            <a:r>
              <a:rPr lang="ar-SA" sz="2800" b="1" dirty="0" smtClean="0"/>
              <a:t>بالإضافة إلى </a:t>
            </a:r>
            <a:r>
              <a:rPr lang="ar-BH" sz="2800" b="1" dirty="0" smtClean="0"/>
              <a:t>العائد</a:t>
            </a:r>
            <a:r>
              <a:rPr lang="ar-SA" sz="2800" b="1" dirty="0" smtClean="0"/>
              <a:t> والذي</a:t>
            </a:r>
            <a:r>
              <a:rPr lang="ar-BH" sz="2800" b="1" dirty="0" smtClean="0"/>
              <a:t> يحدده سعر الفائدة.</a:t>
            </a:r>
            <a:endParaRPr lang="en-US" sz="2800" b="1" dirty="0" smtClean="0"/>
          </a:p>
          <a:p>
            <a:endParaRPr lang="en-US" dirty="0"/>
          </a:p>
        </p:txBody>
      </p:sp>
    </p:spTree>
    <p:extLst>
      <p:ext uri="{BB962C8B-B14F-4D97-AF65-F5344CB8AC3E}">
        <p14:creationId xmlns:p14="http://schemas.microsoft.com/office/powerpoint/2010/main" val="940117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52400" y="1600200"/>
            <a:ext cx="9448800" cy="4525963"/>
          </a:xfrm>
        </p:spPr>
        <p:txBody>
          <a:bodyPr/>
          <a:lstStyle/>
          <a:p>
            <a:pPr algn="just" rtl="1"/>
            <a:r>
              <a:rPr lang="ar-BH" sz="2800" b="1" dirty="0" smtClean="0"/>
              <a:t>وبما أن الأوراق التجارية تعتبر أيضاً أداة ملكية أو استثمارية بالنسبة لحامليها من الأفراد والشركات، فإن ب</a:t>
            </a:r>
            <a:r>
              <a:rPr lang="ar-SA" sz="2800" b="1" dirty="0" smtClean="0"/>
              <a:t>إ</a:t>
            </a:r>
            <a:r>
              <a:rPr lang="ar-BH" sz="2800" b="1" dirty="0" smtClean="0"/>
              <a:t>ستطاع</a:t>
            </a:r>
            <a:r>
              <a:rPr lang="ar-SA" sz="2800" b="1" dirty="0" smtClean="0"/>
              <a:t>تهم </a:t>
            </a:r>
            <a:r>
              <a:rPr lang="ar-BH" sz="2800" b="1" dirty="0" smtClean="0"/>
              <a:t>اللجوء إلى البنوك التجارية لخصم هذه الأوراق، أي الحصول على قيمتها الحالية قبل تاريخ استحقاقها. وتعد عملية الخصم هذه بمثابة قيام البنوك التجارية بمنح قروض قصيرة الأجل لحاملي هذه الأوراق بضمان قيمة الأوراق التجارية. حيث تحصل البنوك على القيمة الاسمية للأوراق التجارية في تاريخ استحقاقها، ويمثل الفرق بين القيمة الحالية والقيمة الاسمية للأوراق التجارية العائد الذي تحصل علية البنوك ويطلق علي هذا العائد سعر الخصم، وهو يقارب عادة سعر الفائدة الذي تتقاضاه البنوك علي القروض قصيرة الأجل. </a:t>
            </a:r>
            <a:endParaRPr lang="en-US" sz="2800" b="1" dirty="0" smtClean="0"/>
          </a:p>
          <a:p>
            <a:endParaRPr lang="en-US" dirty="0"/>
          </a:p>
        </p:txBody>
      </p:sp>
    </p:spTree>
    <p:extLst>
      <p:ext uri="{BB962C8B-B14F-4D97-AF65-F5344CB8AC3E}">
        <p14:creationId xmlns:p14="http://schemas.microsoft.com/office/powerpoint/2010/main" val="31309119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1447801"/>
            <a:ext cx="9906000" cy="4552968"/>
          </a:xfrm>
        </p:spPr>
        <p:txBody>
          <a:bodyPr/>
          <a:lstStyle/>
          <a:p>
            <a:pPr algn="just" rtl="1"/>
            <a:r>
              <a:rPr lang="ar-SA" sz="2800" b="1" dirty="0" smtClean="0">
                <a:solidFill>
                  <a:schemeClr val="accent6">
                    <a:lumMod val="75000"/>
                  </a:schemeClr>
                </a:solidFill>
              </a:rPr>
              <a:t>4))</a:t>
            </a:r>
            <a:r>
              <a:rPr lang="ar-BH" sz="2800" b="1" dirty="0" smtClean="0">
                <a:solidFill>
                  <a:schemeClr val="accent6">
                    <a:lumMod val="75000"/>
                  </a:schemeClr>
                </a:solidFill>
              </a:rPr>
              <a:t>إصدار خطابات الضمان</a:t>
            </a:r>
            <a:r>
              <a:rPr lang="ar-SA" sz="2800" b="1" dirty="0" smtClean="0">
                <a:solidFill>
                  <a:schemeClr val="accent6">
                    <a:lumMod val="75000"/>
                  </a:schemeClr>
                </a:solidFill>
              </a:rPr>
              <a:t>:</a:t>
            </a:r>
            <a:r>
              <a:rPr lang="ar-BH" sz="2800" b="1" dirty="0" smtClean="0">
                <a:solidFill>
                  <a:schemeClr val="accent6">
                    <a:lumMod val="75000"/>
                  </a:schemeClr>
                </a:solidFill>
              </a:rPr>
              <a:t> </a:t>
            </a:r>
            <a:endParaRPr lang="en-US" sz="2800" b="1" dirty="0" smtClean="0">
              <a:solidFill>
                <a:schemeClr val="accent6">
                  <a:lumMod val="75000"/>
                </a:schemeClr>
              </a:solidFill>
            </a:endParaRPr>
          </a:p>
          <a:p>
            <a:pPr algn="just" rtl="1">
              <a:lnSpc>
                <a:spcPct val="110000"/>
              </a:lnSpc>
            </a:pPr>
            <a:r>
              <a:rPr lang="ar-SA" sz="2800" b="1" dirty="0" smtClean="0"/>
              <a:t>	هو </a:t>
            </a:r>
            <a:r>
              <a:rPr lang="ar-BH" sz="2800" b="1" dirty="0" smtClean="0"/>
              <a:t>تعهد من قبل البنك التجاري بتسديد مبلغ معين نيابة عن عميله إلي الجهة المستفيدة عند الطلب، في حالة عدم قيام العميل الإيفاء بالتزاماته</a:t>
            </a:r>
            <a:r>
              <a:rPr lang="ar-SA" sz="2800" b="1" dirty="0" smtClean="0"/>
              <a:t> المالية</a:t>
            </a:r>
            <a:r>
              <a:rPr lang="ar-BH" sz="2800" b="1" dirty="0" smtClean="0"/>
              <a:t> للجهة المعنية. </a:t>
            </a:r>
            <a:endParaRPr lang="ar-SA" sz="2800" b="1" dirty="0" smtClean="0"/>
          </a:p>
          <a:p>
            <a:pPr algn="just" rtl="1">
              <a:lnSpc>
                <a:spcPct val="110000"/>
              </a:lnSpc>
            </a:pPr>
            <a:r>
              <a:rPr lang="ar-SA" sz="2800" b="1" dirty="0" smtClean="0"/>
              <a:t>    </a:t>
            </a:r>
            <a:r>
              <a:rPr lang="ar-BH" sz="2800" b="1" dirty="0" smtClean="0"/>
              <a:t>وتقوم المؤسسات الحكومية عادة بطلب هذه الضمانات من المشاركين في المناقصات العامة لتنفيذ مشروعات معينة  وذلك لضمان جدية المشاركين في هذه المناقصات و لضمان من رست عليه المناقصة </a:t>
            </a:r>
            <a:r>
              <a:rPr lang="ar-SA" sz="2800" b="1" dirty="0" smtClean="0"/>
              <a:t>با</a:t>
            </a:r>
            <a:r>
              <a:rPr lang="ar-BH" sz="2800" b="1" dirty="0" smtClean="0"/>
              <a:t>لإيفاء بالتزاماته التعاقدية تجاه الجهة المستفيدة وبدلاً من قيام الشركات بتقديم تأمينات نقدية وتجميد مبالغ كبيرة لدى الحكومة، تقدم البنوك التجارية خطابات ضمان إلى هذه المؤسسات.</a:t>
            </a:r>
            <a:endParaRPr lang="ar-SA" sz="2800" b="1" dirty="0" smtClean="0"/>
          </a:p>
          <a:p>
            <a:endParaRPr lang="en-US" dirty="0"/>
          </a:p>
        </p:txBody>
      </p:sp>
    </p:spTree>
    <p:extLst>
      <p:ext uri="{BB962C8B-B14F-4D97-AF65-F5344CB8AC3E}">
        <p14:creationId xmlns:p14="http://schemas.microsoft.com/office/powerpoint/2010/main" val="38245388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457200"/>
            <a:ext cx="8915400" cy="1143000"/>
          </a:xfrm>
        </p:spPr>
        <p:txBody>
          <a:bodyPr/>
          <a:lstStyle/>
          <a:p>
            <a:r>
              <a:rPr lang="ar-SA" dirty="0">
                <a:solidFill>
                  <a:srgbClr val="FF0000"/>
                </a:solidFill>
              </a:rPr>
              <a:t/>
            </a:r>
            <a:br>
              <a:rPr lang="ar-SA" dirty="0">
                <a:solidFill>
                  <a:srgbClr val="FF0000"/>
                </a:solidFill>
              </a:rPr>
            </a:br>
            <a:endParaRPr lang="en-US" dirty="0">
              <a:solidFill>
                <a:srgbClr val="FF0000"/>
              </a:solidFill>
            </a:endParaRPr>
          </a:p>
        </p:txBody>
      </p:sp>
      <p:sp>
        <p:nvSpPr>
          <p:cNvPr id="3" name="عنصر نائب للمحتوى 2"/>
          <p:cNvSpPr>
            <a:spLocks noGrp="1"/>
          </p:cNvSpPr>
          <p:nvPr>
            <p:ph idx="1"/>
          </p:nvPr>
        </p:nvSpPr>
        <p:spPr>
          <a:xfrm>
            <a:off x="76200" y="1600200"/>
            <a:ext cx="9753600" cy="4525963"/>
          </a:xfrm>
        </p:spPr>
        <p:txBody>
          <a:bodyPr/>
          <a:lstStyle/>
          <a:p>
            <a:pPr algn="just" rtl="1">
              <a:lnSpc>
                <a:spcPct val="150000"/>
              </a:lnSpc>
            </a:pPr>
            <a:r>
              <a:rPr lang="ar-SA" sz="2800" b="1" dirty="0" smtClean="0">
                <a:solidFill>
                  <a:schemeClr val="accent6">
                    <a:lumMod val="75000"/>
                  </a:schemeClr>
                </a:solidFill>
              </a:rPr>
              <a:t>5))</a:t>
            </a:r>
            <a:r>
              <a:rPr lang="ar-BH" sz="2800" b="1" dirty="0" smtClean="0">
                <a:solidFill>
                  <a:schemeClr val="accent6">
                    <a:lumMod val="75000"/>
                  </a:schemeClr>
                </a:solidFill>
              </a:rPr>
              <a:t>إصدار خطابات الاعتماد : </a:t>
            </a:r>
            <a:endParaRPr lang="en-US" sz="2800" b="1" dirty="0" smtClean="0">
              <a:solidFill>
                <a:schemeClr val="accent6">
                  <a:lumMod val="75000"/>
                </a:schemeClr>
              </a:solidFill>
            </a:endParaRPr>
          </a:p>
          <a:p>
            <a:pPr algn="just" rtl="1">
              <a:lnSpc>
                <a:spcPct val="150000"/>
              </a:lnSpc>
            </a:pPr>
            <a:r>
              <a:rPr lang="ar-SA" sz="2800" b="1" dirty="0" smtClean="0"/>
              <a:t>		</a:t>
            </a:r>
            <a:r>
              <a:rPr lang="ar-BH" sz="2800" b="1" dirty="0" smtClean="0"/>
              <a:t>يعتبر خطاب الاعتماد من أهم وسائل سداد الالتزامات المالية في عمليات التجارة الخارجية، و </a:t>
            </a:r>
            <a:r>
              <a:rPr lang="ar-BH" sz="2800" b="1" dirty="0" smtClean="0">
                <a:solidFill>
                  <a:srgbClr val="C00000"/>
                </a:solidFill>
              </a:rPr>
              <a:t>يعني تعهد بنك المستورد بسداد قيمة البضاعة للمصدر الأجنبي، مباشرة أو عن طريق مراسله في بلد المصدر، عند وصول مستندات الشحن والتأمين، التي تخول للبنك حق استلام البضاعة متى ما كانت مطابقة لعقد البيع المحرر بين المستورد المحلي عميل البنك والمصدر الأجنبي. </a:t>
            </a:r>
            <a:endParaRPr lang="en-US" sz="2800" b="1" dirty="0" smtClean="0">
              <a:solidFill>
                <a:srgbClr val="C00000"/>
              </a:solidFill>
            </a:endParaRPr>
          </a:p>
          <a:p>
            <a:endParaRPr lang="en-US" dirty="0"/>
          </a:p>
        </p:txBody>
      </p:sp>
    </p:spTree>
    <p:extLst>
      <p:ext uri="{BB962C8B-B14F-4D97-AF65-F5344CB8AC3E}">
        <p14:creationId xmlns:p14="http://schemas.microsoft.com/office/powerpoint/2010/main" val="25097430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rtl="1"/>
            <a:r>
              <a:rPr lang="ar-SA" b="1" dirty="0" smtClean="0">
                <a:solidFill>
                  <a:srgbClr val="FF0000"/>
                </a:solidFill>
              </a:rPr>
              <a:t>**</a:t>
            </a:r>
            <a:r>
              <a:rPr lang="ar-BH" b="1" dirty="0" smtClean="0">
                <a:solidFill>
                  <a:srgbClr val="FF0000"/>
                </a:solidFill>
              </a:rPr>
              <a:t>الخدمات الأخرى للبنوك </a:t>
            </a:r>
            <a:endParaRPr lang="ar-SA" b="1" dirty="0" smtClean="0">
              <a:solidFill>
                <a:srgbClr val="FF0000"/>
              </a:solidFill>
            </a:endParaRPr>
          </a:p>
          <a:p>
            <a:pPr rtl="1"/>
            <a:r>
              <a:rPr lang="ar-SA" b="1" dirty="0" smtClean="0"/>
              <a:t>6)) </a:t>
            </a:r>
            <a:r>
              <a:rPr lang="ar-BH" b="1" dirty="0" smtClean="0"/>
              <a:t>إصدار دفاتر شيكات </a:t>
            </a:r>
            <a:endParaRPr lang="ar-SA" b="1" dirty="0" smtClean="0"/>
          </a:p>
          <a:p>
            <a:pPr rtl="1"/>
            <a:r>
              <a:rPr lang="ar-SA" b="1" dirty="0" smtClean="0"/>
              <a:t>7)) </a:t>
            </a:r>
            <a:r>
              <a:rPr lang="ar-BH" b="1" dirty="0" smtClean="0"/>
              <a:t>إصدار الشيكات السياحية </a:t>
            </a:r>
            <a:endParaRPr lang="ar-SA" b="1" dirty="0" smtClean="0"/>
          </a:p>
          <a:p>
            <a:pPr rtl="1"/>
            <a:r>
              <a:rPr lang="ar-SA" b="1" dirty="0" smtClean="0"/>
              <a:t>8)) </a:t>
            </a:r>
            <a:r>
              <a:rPr lang="ar-BH" b="1" dirty="0" smtClean="0"/>
              <a:t>القيام بمهام الوكالة</a:t>
            </a:r>
            <a:endParaRPr lang="ar-SA" b="1" dirty="0" smtClean="0"/>
          </a:p>
          <a:p>
            <a:pPr rtl="1"/>
            <a:r>
              <a:rPr lang="ar-SA" b="1" dirty="0" smtClean="0"/>
              <a:t>9)) </a:t>
            </a:r>
            <a:r>
              <a:rPr lang="ar-BH" b="1" dirty="0" smtClean="0"/>
              <a:t>إصدار النشرات والتقارير الاقتصادية </a:t>
            </a:r>
            <a:endParaRPr lang="ar-SA" dirty="0"/>
          </a:p>
        </p:txBody>
      </p:sp>
    </p:spTree>
    <p:extLst>
      <p:ext uri="{BB962C8B-B14F-4D97-AF65-F5344CB8AC3E}">
        <p14:creationId xmlns:p14="http://schemas.microsoft.com/office/powerpoint/2010/main" val="347403012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3">
              <a:lumMod val="40000"/>
              <a:lumOff val="60000"/>
            </a:schemeClr>
          </a:solidFill>
        </p:spPr>
        <p:txBody>
          <a:bodyPr/>
          <a:lstStyle/>
          <a:p>
            <a:pPr>
              <a:defRPr/>
            </a:pPr>
            <a:r>
              <a:rPr lang="ar-SA" dirty="0" smtClean="0">
                <a:solidFill>
                  <a:srgbClr val="FF0000"/>
                </a:solidFill>
              </a:rPr>
              <a:t> </a:t>
            </a:r>
            <a:br>
              <a:rPr lang="ar-SA" dirty="0" smtClean="0">
                <a:solidFill>
                  <a:srgbClr val="FF0000"/>
                </a:solidFill>
              </a:rPr>
            </a:br>
            <a:r>
              <a:rPr lang="ar-SA" b="1" dirty="0" smtClean="0">
                <a:solidFill>
                  <a:srgbClr val="FF0000"/>
                </a:solidFill>
              </a:rPr>
              <a:t/>
            </a:r>
            <a:br>
              <a:rPr lang="ar-SA" b="1" dirty="0" smtClean="0">
                <a:solidFill>
                  <a:srgbClr val="FF0000"/>
                </a:solidFill>
              </a:rPr>
            </a:br>
            <a:r>
              <a:rPr lang="ar-SA" b="1" dirty="0" smtClean="0">
                <a:solidFill>
                  <a:srgbClr val="FF0000"/>
                </a:solidFill>
              </a:rPr>
              <a:t>عملية حلق النقود</a:t>
            </a:r>
            <a:r>
              <a:rPr lang="ar-SA" b="1" dirty="0">
                <a:solidFill>
                  <a:srgbClr val="FF0000"/>
                </a:solidFill>
              </a:rPr>
              <a:t/>
            </a:r>
            <a:br>
              <a:rPr lang="ar-SA" b="1" dirty="0">
                <a:solidFill>
                  <a:srgbClr val="FF0000"/>
                </a:solidFill>
              </a:rPr>
            </a:br>
            <a:r>
              <a:rPr lang="en-US" b="1" u="sng" dirty="0" smtClean="0">
                <a:solidFill>
                  <a:srgbClr val="FF0000"/>
                </a:solidFill>
              </a:rPr>
              <a:t/>
            </a:r>
            <a:br>
              <a:rPr lang="en-US" b="1" u="sng" dirty="0" smtClean="0">
                <a:solidFill>
                  <a:srgbClr val="FF0000"/>
                </a:solidFill>
              </a:rPr>
            </a:br>
            <a:endParaRPr lang="en-US" dirty="0">
              <a:solidFill>
                <a:srgbClr val="FF0000"/>
              </a:solidFill>
            </a:endParaRPr>
          </a:p>
        </p:txBody>
      </p:sp>
      <p:sp>
        <p:nvSpPr>
          <p:cNvPr id="3" name="Content Placeholder 2"/>
          <p:cNvSpPr>
            <a:spLocks noGrp="1"/>
          </p:cNvSpPr>
          <p:nvPr>
            <p:ph idx="1"/>
          </p:nvPr>
        </p:nvSpPr>
        <p:spPr>
          <a:xfrm>
            <a:off x="228600" y="1524000"/>
            <a:ext cx="9525000" cy="4525963"/>
          </a:xfrm>
        </p:spPr>
        <p:txBody>
          <a:bodyPr/>
          <a:lstStyle/>
          <a:p>
            <a:pPr algn="just" rtl="1">
              <a:lnSpc>
                <a:spcPct val="120000"/>
              </a:lnSpc>
            </a:pPr>
            <a:r>
              <a:rPr lang="ar-BH" sz="2800" b="1" u="sng" dirty="0" smtClean="0">
                <a:solidFill>
                  <a:srgbClr val="C00000"/>
                </a:solidFill>
              </a:rPr>
              <a:t>البنوك</a:t>
            </a:r>
            <a:r>
              <a:rPr lang="ar-SA" sz="2800" b="1" u="sng" dirty="0" smtClean="0">
                <a:solidFill>
                  <a:srgbClr val="C00000"/>
                </a:solidFill>
              </a:rPr>
              <a:t> التجارية</a:t>
            </a:r>
            <a:r>
              <a:rPr lang="ar-BH" sz="2800" b="1" u="sng" dirty="0" smtClean="0">
                <a:solidFill>
                  <a:srgbClr val="C00000"/>
                </a:solidFill>
              </a:rPr>
              <a:t> وعرض النقود</a:t>
            </a:r>
            <a:r>
              <a:rPr lang="ar-SA" sz="2800" b="1" u="sng" dirty="0" smtClean="0">
                <a:solidFill>
                  <a:srgbClr val="C00000"/>
                </a:solidFill>
              </a:rPr>
              <a:t>:</a:t>
            </a:r>
            <a:endParaRPr lang="en-US" sz="2800" b="1" u="sng" dirty="0" smtClean="0">
              <a:solidFill>
                <a:srgbClr val="C00000"/>
              </a:solidFill>
            </a:endParaRPr>
          </a:p>
          <a:p>
            <a:pPr algn="just" rtl="1">
              <a:lnSpc>
                <a:spcPct val="120000"/>
              </a:lnSpc>
            </a:pPr>
            <a:r>
              <a:rPr lang="ar-SA" sz="2800" b="1" dirty="0" smtClean="0"/>
              <a:t>	</a:t>
            </a:r>
            <a:r>
              <a:rPr lang="ar-BH" sz="2800" b="1" dirty="0" smtClean="0"/>
              <a:t>يقصد بعرض النقود كمية النقود المتاحة للاستخدام في الاقتصاد في وقت معين.</a:t>
            </a:r>
            <a:r>
              <a:rPr lang="ar-SA" sz="2800" b="1" dirty="0" smtClean="0"/>
              <a:t> و</a:t>
            </a:r>
            <a:r>
              <a:rPr lang="ar-BH" sz="2800" b="1" dirty="0" smtClean="0"/>
              <a:t>تؤثر البنوك على أداء الاقتصاد القومي </a:t>
            </a:r>
            <a:r>
              <a:rPr lang="ar-SA" sz="2800" b="1" dirty="0" smtClean="0"/>
              <a:t>ب</a:t>
            </a:r>
            <a:r>
              <a:rPr lang="ar-BH" sz="2800" b="1" dirty="0" smtClean="0"/>
              <a:t>تأثير</a:t>
            </a:r>
            <a:r>
              <a:rPr lang="ar-SA" sz="2800" b="1" dirty="0" smtClean="0"/>
              <a:t>ها</a:t>
            </a:r>
            <a:r>
              <a:rPr lang="ar-BH" sz="2800" b="1" dirty="0" smtClean="0"/>
              <a:t> على عرض النقود من خلال خلق النقود أو الودائع المصرفية الناتجة عن نشاطها الائتماني في تقديم القروض. </a:t>
            </a:r>
            <a:endParaRPr lang="ar-SA" sz="2800" b="1"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23844" y="1357298"/>
            <a:ext cx="8915400" cy="4525963"/>
          </a:xfrm>
        </p:spPr>
        <p:txBody>
          <a:bodyPr/>
          <a:lstStyle/>
          <a:p>
            <a:pPr algn="just" rtl="1">
              <a:lnSpc>
                <a:spcPct val="120000"/>
              </a:lnSpc>
            </a:pPr>
            <a:r>
              <a:rPr lang="ar-SA" b="1" dirty="0" smtClean="0"/>
              <a:t>ت</a:t>
            </a:r>
            <a:r>
              <a:rPr lang="ar-BH" b="1" dirty="0" smtClean="0"/>
              <a:t>ستخدم البنوك المركزية مقاييس</a:t>
            </a:r>
            <a:r>
              <a:rPr lang="ar-SA" b="1" dirty="0" smtClean="0"/>
              <a:t> </a:t>
            </a:r>
            <a:r>
              <a:rPr lang="ar-BH" b="1" dirty="0" smtClean="0"/>
              <a:t>عرض النقود </a:t>
            </a:r>
            <a:r>
              <a:rPr lang="ar-SA" b="1" dirty="0" smtClean="0"/>
              <a:t>المختلفة</a:t>
            </a:r>
            <a:r>
              <a:rPr lang="ar-BH" b="1" dirty="0" smtClean="0"/>
              <a:t> وفقاً لمكوناتها </a:t>
            </a:r>
            <a:r>
              <a:rPr lang="ar-SA" b="1" dirty="0" smtClean="0"/>
              <a:t>في </a:t>
            </a:r>
            <a:r>
              <a:rPr lang="ar-BH" b="1" dirty="0" smtClean="0"/>
              <a:t>تعريف النقود، </a:t>
            </a:r>
            <a:r>
              <a:rPr lang="ar-SA" b="1" dirty="0" smtClean="0"/>
              <a:t>هي:            </a:t>
            </a:r>
            <a:r>
              <a:rPr lang="pt-BR" b="1" dirty="0" smtClean="0">
                <a:solidFill>
                  <a:schemeClr val="accent6">
                    <a:lumMod val="50000"/>
                  </a:schemeClr>
                </a:solidFill>
              </a:rPr>
              <a:t>M</a:t>
            </a:r>
            <a:r>
              <a:rPr lang="pt-BR" b="1" baseline="-25000" dirty="0" smtClean="0">
                <a:solidFill>
                  <a:schemeClr val="accent6">
                    <a:lumMod val="50000"/>
                  </a:schemeClr>
                </a:solidFill>
              </a:rPr>
              <a:t>1</a:t>
            </a:r>
            <a:r>
              <a:rPr lang="pt-BR" b="1" dirty="0" smtClean="0">
                <a:solidFill>
                  <a:schemeClr val="accent6">
                    <a:lumMod val="50000"/>
                  </a:schemeClr>
                </a:solidFill>
              </a:rPr>
              <a:t>= C+D</a:t>
            </a:r>
            <a:r>
              <a:rPr lang="ar-SA" b="1" dirty="0" smtClean="0">
                <a:solidFill>
                  <a:schemeClr val="accent6">
                    <a:lumMod val="50000"/>
                  </a:schemeClr>
                </a:solidFill>
              </a:rPr>
              <a:t>   </a:t>
            </a:r>
            <a:endParaRPr lang="en-US" b="1" dirty="0" smtClean="0"/>
          </a:p>
          <a:p>
            <a:pPr algn="l">
              <a:lnSpc>
                <a:spcPct val="120000"/>
              </a:lnSpc>
            </a:pPr>
            <a:r>
              <a:rPr lang="ar-SA" b="1" dirty="0" smtClean="0"/>
              <a:t>           </a:t>
            </a:r>
            <a:r>
              <a:rPr lang="pt-BR" b="1" dirty="0" smtClean="0">
                <a:solidFill>
                  <a:schemeClr val="accent4">
                    <a:lumMod val="50000"/>
                  </a:schemeClr>
                </a:solidFill>
              </a:rPr>
              <a:t>M</a:t>
            </a:r>
            <a:r>
              <a:rPr lang="pt-BR" b="1" baseline="-25000" dirty="0" smtClean="0">
                <a:solidFill>
                  <a:schemeClr val="accent4">
                    <a:lumMod val="50000"/>
                  </a:schemeClr>
                </a:solidFill>
              </a:rPr>
              <a:t>2</a:t>
            </a:r>
            <a:r>
              <a:rPr lang="pt-BR" b="1" dirty="0" smtClean="0">
                <a:solidFill>
                  <a:schemeClr val="accent4">
                    <a:lumMod val="50000"/>
                  </a:schemeClr>
                </a:solidFill>
              </a:rPr>
              <a:t>= M</a:t>
            </a:r>
            <a:r>
              <a:rPr lang="pt-BR" b="1" baseline="-25000" dirty="0" smtClean="0">
                <a:solidFill>
                  <a:schemeClr val="accent4">
                    <a:lumMod val="50000"/>
                  </a:schemeClr>
                </a:solidFill>
              </a:rPr>
              <a:t>1</a:t>
            </a:r>
            <a:r>
              <a:rPr lang="pt-BR" b="1" dirty="0" smtClean="0">
                <a:solidFill>
                  <a:schemeClr val="accent4">
                    <a:lumMod val="50000"/>
                  </a:schemeClr>
                </a:solidFill>
              </a:rPr>
              <a:t>+SD</a:t>
            </a:r>
            <a:r>
              <a:rPr lang="pt-BR" b="1" baseline="-25000" dirty="0" smtClean="0">
                <a:solidFill>
                  <a:schemeClr val="accent4">
                    <a:lumMod val="50000"/>
                  </a:schemeClr>
                </a:solidFill>
              </a:rPr>
              <a:t>SR</a:t>
            </a:r>
            <a:endParaRPr lang="en-US" b="1" dirty="0" smtClean="0">
              <a:solidFill>
                <a:schemeClr val="accent4">
                  <a:lumMod val="50000"/>
                </a:schemeClr>
              </a:solidFill>
            </a:endParaRPr>
          </a:p>
          <a:p>
            <a:pPr algn="l">
              <a:lnSpc>
                <a:spcPct val="120000"/>
              </a:lnSpc>
            </a:pPr>
            <a:r>
              <a:rPr lang="ar-SA" b="1" dirty="0" smtClean="0">
                <a:solidFill>
                  <a:schemeClr val="accent2">
                    <a:lumMod val="50000"/>
                  </a:schemeClr>
                </a:solidFill>
              </a:rPr>
              <a:t>           </a:t>
            </a:r>
            <a:r>
              <a:rPr lang="pt-BR" b="1" dirty="0" smtClean="0">
                <a:solidFill>
                  <a:schemeClr val="accent2">
                    <a:lumMod val="50000"/>
                  </a:schemeClr>
                </a:solidFill>
              </a:rPr>
              <a:t>M</a:t>
            </a:r>
            <a:r>
              <a:rPr lang="pt-BR" b="1" baseline="-25000" dirty="0" smtClean="0">
                <a:solidFill>
                  <a:schemeClr val="accent2">
                    <a:lumMod val="50000"/>
                  </a:schemeClr>
                </a:solidFill>
              </a:rPr>
              <a:t>3</a:t>
            </a:r>
            <a:r>
              <a:rPr lang="pt-BR" b="1" dirty="0" smtClean="0">
                <a:solidFill>
                  <a:schemeClr val="accent2">
                    <a:lumMod val="50000"/>
                  </a:schemeClr>
                </a:solidFill>
              </a:rPr>
              <a:t>= M</a:t>
            </a:r>
            <a:r>
              <a:rPr lang="pt-BR" b="1" baseline="-25000" dirty="0" smtClean="0">
                <a:solidFill>
                  <a:schemeClr val="accent2">
                    <a:lumMod val="50000"/>
                  </a:schemeClr>
                </a:solidFill>
              </a:rPr>
              <a:t>2</a:t>
            </a:r>
            <a:r>
              <a:rPr lang="pt-BR" b="1" dirty="0" smtClean="0">
                <a:solidFill>
                  <a:schemeClr val="accent2">
                    <a:lumMod val="50000"/>
                  </a:schemeClr>
                </a:solidFill>
              </a:rPr>
              <a:t>+SD</a:t>
            </a:r>
            <a:r>
              <a:rPr lang="pt-BR" b="1" baseline="-25000" dirty="0" smtClean="0">
                <a:solidFill>
                  <a:schemeClr val="accent2">
                    <a:lumMod val="50000"/>
                  </a:schemeClr>
                </a:solidFill>
              </a:rPr>
              <a:t>LR</a:t>
            </a:r>
            <a:endParaRPr lang="en-US" b="1" dirty="0" smtClean="0">
              <a:solidFill>
                <a:schemeClr val="accent2">
                  <a:lumMod val="50000"/>
                </a:schemeClr>
              </a:solidFill>
            </a:endParaRPr>
          </a:p>
          <a:p>
            <a:pPr algn="just" rtl="1">
              <a:lnSpc>
                <a:spcPct val="120000"/>
              </a:lnSpc>
            </a:pPr>
            <a:r>
              <a:rPr lang="ar-SA" b="1" dirty="0" smtClean="0"/>
              <a:t>	</a:t>
            </a:r>
            <a:r>
              <a:rPr lang="ar-BH" b="1" dirty="0" smtClean="0"/>
              <a:t>حيث أن</a:t>
            </a:r>
            <a:r>
              <a:rPr lang="ar-SA" b="1" dirty="0" smtClean="0"/>
              <a:t>: </a:t>
            </a:r>
            <a:r>
              <a:rPr lang="ar-BH" b="1" dirty="0" smtClean="0">
                <a:solidFill>
                  <a:schemeClr val="accent6">
                    <a:lumMod val="75000"/>
                  </a:schemeClr>
                </a:solidFill>
              </a:rPr>
              <a:t>(</a:t>
            </a:r>
            <a:r>
              <a:rPr lang="en-US" b="1" dirty="0" smtClean="0">
                <a:solidFill>
                  <a:schemeClr val="accent6">
                    <a:lumMod val="75000"/>
                  </a:schemeClr>
                </a:solidFill>
              </a:rPr>
              <a:t>C</a:t>
            </a:r>
            <a:r>
              <a:rPr lang="ar-BH" b="1" dirty="0" smtClean="0"/>
              <a:t>)النقد المتداول خارج البنوك،</a:t>
            </a:r>
            <a:r>
              <a:rPr lang="ar-BH" b="1" dirty="0" smtClean="0">
                <a:solidFill>
                  <a:srgbClr val="FF0000"/>
                </a:solidFill>
              </a:rPr>
              <a:t>(</a:t>
            </a:r>
            <a:r>
              <a:rPr lang="en-US" b="1" dirty="0" smtClean="0">
                <a:solidFill>
                  <a:srgbClr val="FF0000"/>
                </a:solidFill>
              </a:rPr>
              <a:t>D</a:t>
            </a:r>
            <a:r>
              <a:rPr lang="ar-BH" b="1" dirty="0" smtClean="0">
                <a:solidFill>
                  <a:srgbClr val="FF0000"/>
                </a:solidFill>
              </a:rPr>
              <a:t>)</a:t>
            </a:r>
            <a:r>
              <a:rPr lang="ar-SA" b="1" dirty="0" smtClean="0">
                <a:solidFill>
                  <a:srgbClr val="FF0000"/>
                </a:solidFill>
              </a:rPr>
              <a:t> </a:t>
            </a:r>
            <a:r>
              <a:rPr lang="ar-BH" b="1" dirty="0" smtClean="0"/>
              <a:t>الودائع تحت الطلب،</a:t>
            </a:r>
            <a:r>
              <a:rPr lang="ar-SA" b="1" dirty="0" smtClean="0"/>
              <a:t> </a:t>
            </a:r>
            <a:r>
              <a:rPr lang="ar-BH" b="1" dirty="0" smtClean="0">
                <a:solidFill>
                  <a:srgbClr val="002060"/>
                </a:solidFill>
              </a:rPr>
              <a:t>(</a:t>
            </a:r>
            <a:r>
              <a:rPr lang="pt-BR" b="1" dirty="0" smtClean="0">
                <a:solidFill>
                  <a:srgbClr val="002060"/>
                </a:solidFill>
              </a:rPr>
              <a:t>SD</a:t>
            </a:r>
            <a:r>
              <a:rPr lang="pt-BR" b="1" baseline="-25000" dirty="0" smtClean="0">
                <a:solidFill>
                  <a:srgbClr val="002060"/>
                </a:solidFill>
              </a:rPr>
              <a:t>SR</a:t>
            </a:r>
            <a:r>
              <a:rPr lang="ar-BH" b="1" dirty="0" smtClean="0"/>
              <a:t>)ودائع ادخارية قصيرة الأجل</a:t>
            </a:r>
            <a:r>
              <a:rPr lang="ar-SA" b="1" dirty="0" smtClean="0"/>
              <a:t>، </a:t>
            </a:r>
            <a:r>
              <a:rPr lang="ar-BH" b="1" dirty="0" smtClean="0">
                <a:solidFill>
                  <a:srgbClr val="00B050"/>
                </a:solidFill>
              </a:rPr>
              <a:t>(</a:t>
            </a:r>
            <a:r>
              <a:rPr lang="pt-BR" b="1" dirty="0" smtClean="0">
                <a:solidFill>
                  <a:srgbClr val="00B050"/>
                </a:solidFill>
              </a:rPr>
              <a:t>SD</a:t>
            </a:r>
            <a:r>
              <a:rPr lang="pt-BR" b="1" baseline="-25000" dirty="0" smtClean="0">
                <a:solidFill>
                  <a:srgbClr val="00B050"/>
                </a:solidFill>
              </a:rPr>
              <a:t>LR</a:t>
            </a:r>
            <a:r>
              <a:rPr lang="ar-BH" b="1" dirty="0" smtClean="0">
                <a:solidFill>
                  <a:srgbClr val="00B050"/>
                </a:solidFill>
              </a:rPr>
              <a:t>)</a:t>
            </a:r>
            <a:r>
              <a:rPr lang="ar-SA" b="1" dirty="0" smtClean="0">
                <a:solidFill>
                  <a:srgbClr val="00B050"/>
                </a:solidFill>
              </a:rPr>
              <a:t> </a:t>
            </a:r>
            <a:r>
              <a:rPr lang="ar-BH" b="1" dirty="0" smtClean="0"/>
              <a:t>ودائع </a:t>
            </a:r>
            <a:r>
              <a:rPr lang="ar-SA" b="1" dirty="0" smtClean="0"/>
              <a:t>  </a:t>
            </a:r>
            <a:r>
              <a:rPr lang="ar-BH" b="1" dirty="0" smtClean="0"/>
              <a:t>ادخارية طويلة الأجل.</a:t>
            </a:r>
            <a:endParaRPr lang="ar-SA" b="1" dirty="0" smtClean="0"/>
          </a:p>
          <a:p>
            <a:endParaRPr lang="en-US" dirty="0"/>
          </a:p>
        </p:txBody>
      </p:sp>
    </p:spTree>
    <p:extLst>
      <p:ext uri="{BB962C8B-B14F-4D97-AF65-F5344CB8AC3E}">
        <p14:creationId xmlns:p14="http://schemas.microsoft.com/office/powerpoint/2010/main" val="220824590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0"/>
            <a:ext cx="9601200" cy="4525963"/>
          </a:xfrm>
        </p:spPr>
        <p:txBody>
          <a:bodyPr/>
          <a:lstStyle/>
          <a:p>
            <a:pPr algn="just" rtl="1"/>
            <a:r>
              <a:rPr lang="ar-BH" sz="2800" b="1" u="sng" dirty="0" smtClean="0">
                <a:solidFill>
                  <a:srgbClr val="C00000"/>
                </a:solidFill>
              </a:rPr>
              <a:t>عملية خلق النقود</a:t>
            </a:r>
            <a:r>
              <a:rPr lang="ar-SA" sz="2800" b="1" u="sng" dirty="0" smtClean="0">
                <a:solidFill>
                  <a:srgbClr val="C00000"/>
                </a:solidFill>
              </a:rPr>
              <a:t>:</a:t>
            </a:r>
            <a:r>
              <a:rPr lang="ar-BH" sz="2800" b="1" u="sng" dirty="0" smtClean="0">
                <a:solidFill>
                  <a:srgbClr val="C00000"/>
                </a:solidFill>
              </a:rPr>
              <a:t>  </a:t>
            </a:r>
            <a:endParaRPr lang="en-US" sz="2800" b="1" u="sng" dirty="0" smtClean="0">
              <a:solidFill>
                <a:srgbClr val="C00000"/>
              </a:solidFill>
            </a:endParaRPr>
          </a:p>
          <a:p>
            <a:pPr algn="just" rtl="1"/>
            <a:r>
              <a:rPr lang="ar-SA" sz="2800" b="1" dirty="0" smtClean="0"/>
              <a:t>		</a:t>
            </a:r>
            <a:r>
              <a:rPr lang="ar-BH" sz="2800" b="1" dirty="0" smtClean="0"/>
              <a:t>تقوم البنوك التجارية بخلق النقود المصرفية أو الودائع المشتقة من خلال تقديم القروض باستخدام ما بحوزتها من احتياطيات نقدية فائضة، التي تتوفر لها بعد الوفاء  بالاحتياطي القانوني. ولتوضيح آلية خلق النقود وتأثيرها على عرض النقود وكيفية تحكم البنك المركزي في نشاط البنوك التجارية في هذا المجال، نستعين بمثال مبسط  في ظل </a:t>
            </a:r>
            <a:r>
              <a:rPr lang="ar-SA" sz="2800" b="1" dirty="0" smtClean="0"/>
              <a:t>اربعة افتراضات</a:t>
            </a:r>
            <a:r>
              <a:rPr lang="ar-BH" sz="2800" b="1" dirty="0" smtClean="0"/>
              <a:t>:</a:t>
            </a:r>
            <a:endParaRPr lang="en-US" sz="2800" b="1" dirty="0" smtClean="0"/>
          </a:p>
          <a:p>
            <a:pPr algn="just" rtl="1"/>
            <a:r>
              <a:rPr lang="ar-SA" sz="2800" b="1" dirty="0" smtClean="0"/>
              <a:t>		</a:t>
            </a:r>
            <a:r>
              <a:rPr lang="ar-BH" sz="2800" b="1" dirty="0" smtClean="0">
                <a:solidFill>
                  <a:schemeClr val="accent3">
                    <a:lumMod val="50000"/>
                  </a:schemeClr>
                </a:solidFill>
              </a:rPr>
              <a:t>أولاً</a:t>
            </a:r>
            <a:r>
              <a:rPr lang="ar-SA" sz="2800" b="1" dirty="0" smtClean="0">
                <a:solidFill>
                  <a:schemeClr val="accent3">
                    <a:lumMod val="50000"/>
                  </a:schemeClr>
                </a:solidFill>
              </a:rPr>
              <a:t>: </a:t>
            </a:r>
            <a:r>
              <a:rPr lang="ar-BH" sz="2800" b="1" dirty="0" smtClean="0"/>
              <a:t>أن عملية خلق النقود تتم من خلال البنوك التجارية مجتمعة أو من خلال بنك وحيد في الاقتصاد.</a:t>
            </a:r>
            <a:endParaRPr lang="en-US" sz="2800" b="1" dirty="0" smtClean="0"/>
          </a:p>
          <a:p>
            <a:pPr>
              <a:defRPr/>
            </a:pP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rtl="1"/>
            <a:r>
              <a:rPr lang="ar-BH" sz="2800" b="1" dirty="0" smtClean="0">
                <a:solidFill>
                  <a:schemeClr val="accent3">
                    <a:lumMod val="50000"/>
                  </a:schemeClr>
                </a:solidFill>
              </a:rPr>
              <a:t>ثانيا</a:t>
            </a:r>
            <a:r>
              <a:rPr lang="ar-SA" sz="2800" b="1" dirty="0" smtClean="0">
                <a:solidFill>
                  <a:schemeClr val="accent3">
                    <a:lumMod val="50000"/>
                  </a:schemeClr>
                </a:solidFill>
              </a:rPr>
              <a:t>:</a:t>
            </a:r>
            <a:r>
              <a:rPr lang="ar-BH" sz="2800" b="1" dirty="0" smtClean="0">
                <a:solidFill>
                  <a:schemeClr val="accent3">
                    <a:lumMod val="50000"/>
                  </a:schemeClr>
                </a:solidFill>
              </a:rPr>
              <a:t> </a:t>
            </a:r>
            <a:r>
              <a:rPr lang="ar-BH" sz="2800" b="1" dirty="0" smtClean="0"/>
              <a:t>التزام جميع البنوك بالاحتفاظ بنسبة الاحتياطي القانوني التي يحددها البنك المركزي.( ولنفترض أنها </a:t>
            </a:r>
            <a:r>
              <a:rPr lang="en-US" sz="2800" b="1" dirty="0" smtClean="0"/>
              <a:t>%5</a:t>
            </a:r>
            <a:r>
              <a:rPr lang="ar-BH" sz="2800" b="1" dirty="0" smtClean="0"/>
              <a:t> من مجموع الودائع)، وعدم احتفاظها باحتيا</a:t>
            </a:r>
            <a:r>
              <a:rPr lang="ar-SA" sz="2800" b="1" dirty="0" smtClean="0"/>
              <a:t>طيا</a:t>
            </a:r>
            <a:r>
              <a:rPr lang="ar-BH" sz="2800" b="1" dirty="0" smtClean="0"/>
              <a:t>ت إضافية أخرى. </a:t>
            </a:r>
            <a:endParaRPr lang="en-US" sz="2800" b="1" dirty="0" smtClean="0"/>
          </a:p>
          <a:p>
            <a:pPr algn="just" rtl="1"/>
            <a:r>
              <a:rPr lang="ar-SA" sz="2800" b="1" dirty="0" smtClean="0"/>
              <a:t>		</a:t>
            </a:r>
            <a:r>
              <a:rPr lang="ar-BH" sz="2800" b="1" dirty="0" smtClean="0">
                <a:solidFill>
                  <a:schemeClr val="accent3">
                    <a:lumMod val="50000"/>
                  </a:schemeClr>
                </a:solidFill>
              </a:rPr>
              <a:t>ثالثاً</a:t>
            </a:r>
            <a:r>
              <a:rPr lang="ar-SA" sz="2800" b="1" dirty="0" smtClean="0">
                <a:solidFill>
                  <a:schemeClr val="accent3">
                    <a:lumMod val="50000"/>
                  </a:schemeClr>
                </a:solidFill>
              </a:rPr>
              <a:t>:</a:t>
            </a:r>
            <a:r>
              <a:rPr lang="ar-BH" sz="2800" b="1" dirty="0" smtClean="0">
                <a:solidFill>
                  <a:schemeClr val="accent3">
                    <a:lumMod val="50000"/>
                  </a:schemeClr>
                </a:solidFill>
              </a:rPr>
              <a:t> </a:t>
            </a:r>
            <a:r>
              <a:rPr lang="ar-BH" sz="2800" b="1" dirty="0" smtClean="0"/>
              <a:t>تستمر البنوك في تقديم القروض حتى تصل إلى حد الإقراض الكامل، الذي تتساوي عنده الاحتياط</a:t>
            </a:r>
            <a:r>
              <a:rPr lang="ar-SA" sz="2800" b="1" dirty="0" smtClean="0"/>
              <a:t>ي</a:t>
            </a:r>
            <a:r>
              <a:rPr lang="ar-BH" sz="2800" b="1" dirty="0" smtClean="0"/>
              <a:t>ات الكلية والاحتياط</a:t>
            </a:r>
            <a:r>
              <a:rPr lang="ar-SA" sz="2800" b="1" dirty="0" smtClean="0"/>
              <a:t>ي</a:t>
            </a:r>
            <a:r>
              <a:rPr lang="ar-BH" sz="2800" b="1" dirty="0" smtClean="0"/>
              <a:t>ات القانونية وتكون الاحتياطيات الفائضة مساوية للصفر، مع افترض أن هناك طلباً على القروض يكفي لاستيعاب كل ما تقدمه البنوك من قروض. </a:t>
            </a:r>
            <a:endParaRPr lang="en-US" sz="2800" b="1" dirty="0" smtClean="0"/>
          </a:p>
          <a:p>
            <a:pPr algn="just" rtl="1"/>
            <a:r>
              <a:rPr lang="ar-SA" sz="2800" b="1" dirty="0" smtClean="0"/>
              <a:t>		</a:t>
            </a:r>
            <a:r>
              <a:rPr lang="ar-BH" sz="2800" b="1" dirty="0" smtClean="0">
                <a:solidFill>
                  <a:schemeClr val="accent3">
                    <a:lumMod val="50000"/>
                  </a:schemeClr>
                </a:solidFill>
              </a:rPr>
              <a:t>رابعاً</a:t>
            </a:r>
            <a:r>
              <a:rPr lang="ar-SA" sz="2800" b="1" dirty="0" smtClean="0">
                <a:solidFill>
                  <a:schemeClr val="accent3">
                    <a:lumMod val="50000"/>
                  </a:schemeClr>
                </a:solidFill>
              </a:rPr>
              <a:t>:</a:t>
            </a:r>
            <a:r>
              <a:rPr lang="ar-BH" sz="2800" b="1" dirty="0" smtClean="0">
                <a:solidFill>
                  <a:schemeClr val="accent3">
                    <a:lumMod val="50000"/>
                  </a:schemeClr>
                </a:solidFill>
              </a:rPr>
              <a:t> </a:t>
            </a:r>
            <a:r>
              <a:rPr lang="ar-BH" sz="2800" b="1" dirty="0" smtClean="0"/>
              <a:t>يقوم عملاء البنوك بتسديد التزاماتهم المالية تجاه الآخرين بشيكات مسحوبة على حساباتهم، ولا يحتفظون بأي أرصدة نقدية خارج البنوك، أي ليس هناك نقد متداول.</a:t>
            </a:r>
            <a:endParaRPr lang="en-US" sz="2800" b="1" dirty="0" smtClean="0"/>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rtl="1"/>
            <a:r>
              <a:rPr lang="ar-SA" sz="2800" b="1" dirty="0" smtClean="0"/>
              <a:t>	</a:t>
            </a:r>
            <a:r>
              <a:rPr lang="ar-BH" sz="2800" b="1" dirty="0" smtClean="0"/>
              <a:t>و</a:t>
            </a:r>
            <a:r>
              <a:rPr lang="ar-SA" sz="2800" b="1" dirty="0" smtClean="0"/>
              <a:t>ا</a:t>
            </a:r>
            <a:r>
              <a:rPr lang="ar-BH" sz="2800" b="1" dirty="0" smtClean="0"/>
              <a:t>ل</a:t>
            </a:r>
            <a:r>
              <a:rPr lang="ar-SA" sz="2800" b="1" dirty="0" smtClean="0"/>
              <a:t>آ</a:t>
            </a:r>
            <a:r>
              <a:rPr lang="ar-BH" sz="2800" b="1" dirty="0" smtClean="0"/>
              <a:t>ن، لنفترض أن أحد عملاء البنوك قام بإيداع مبلغ 100 </a:t>
            </a:r>
            <a:r>
              <a:rPr lang="ar-SA" sz="2800" b="1" dirty="0" smtClean="0"/>
              <a:t>ريال</a:t>
            </a:r>
            <a:r>
              <a:rPr lang="ar-BH" sz="2800" b="1" dirty="0" smtClean="0"/>
              <a:t> في حسابه الجاري كوديعة تحت الطلب . أي أن النقود المتداولة لدى الجمهور خارج البنوك قد انخفضت بمقدار 100 </a:t>
            </a:r>
            <a:r>
              <a:rPr lang="ar-SA" sz="2800" b="1" dirty="0" smtClean="0"/>
              <a:t>ريال</a:t>
            </a:r>
            <a:r>
              <a:rPr lang="ar-BH" sz="2800" b="1" dirty="0" smtClean="0"/>
              <a:t>. المطلوب هو تتبع أثر هذه الوديعة على إجمالي الودائع في الجهاز المصرفي، وكذلك الأثر على عرض النقود في هذا الاقتصاد.</a:t>
            </a:r>
            <a:endParaRPr lang="ar-SA" sz="2800" b="1" dirty="0" smtClean="0"/>
          </a:p>
          <a:p>
            <a:pPr algn="just" rtl="1"/>
            <a:r>
              <a:rPr lang="ar-SA" sz="2800" b="1" dirty="0" smtClean="0"/>
              <a:t>		</a:t>
            </a:r>
            <a:r>
              <a:rPr lang="ar-BH" sz="2800" b="1" dirty="0" smtClean="0"/>
              <a:t>حيث يؤدي استلام البنك لهذه الوديعة إلى زيادة احتياطيات البنك من النقود السائلة بمقدار مبلغ الوديعة أي بمقدار 100 </a:t>
            </a:r>
            <a:r>
              <a:rPr lang="ar-SA" sz="2800" b="1" dirty="0" smtClean="0"/>
              <a:t>ريال</a:t>
            </a:r>
            <a:r>
              <a:rPr lang="ar-BH" sz="2800" b="1" dirty="0" smtClean="0"/>
              <a:t>.</a:t>
            </a:r>
            <a:endParaRPr lang="en-US" sz="2800" b="1" dirty="0" smtClean="0"/>
          </a:p>
          <a:p>
            <a:pPr algn="just" rtl="1"/>
            <a:r>
              <a:rPr lang="ar-BH" sz="2800" b="1" dirty="0" smtClean="0"/>
              <a:t> ويمكن توضيح عملية خلق النقود المصرفية من قبل البنوك التجارية مجتمعة أي الجهاز المصرفي في الجدول التالي:</a:t>
            </a:r>
            <a:endParaRPr lang="en-US" sz="2800" b="1" dirty="0" smtClean="0"/>
          </a:p>
          <a:p>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ar-BH" sz="2800" b="1" dirty="0" smtClean="0"/>
              <a:t>وإذا تابعنا الأرقام في العمود</a:t>
            </a:r>
            <a:r>
              <a:rPr lang="ar-SA" sz="2800" b="1" dirty="0" smtClean="0"/>
              <a:t>(3)</a:t>
            </a:r>
            <a:r>
              <a:rPr lang="ar-BH" sz="2800" b="1" dirty="0" smtClean="0"/>
              <a:t> رقم نجد أن الاحتياطيات الفائضة في تناقص مستمر، بمعنى أنها ستصل في النهاية إلى الصفر، إلا إن مجموعها سيبلغ</a:t>
            </a:r>
            <a:r>
              <a:rPr lang="ar-SA" sz="2800" b="1" dirty="0" smtClean="0"/>
              <a:t> 1900ريال</a:t>
            </a:r>
            <a:r>
              <a:rPr lang="ar-BH" sz="2800" b="1" dirty="0" smtClean="0"/>
              <a:t>. </a:t>
            </a:r>
            <a:r>
              <a:rPr lang="ar-SA" sz="2800" b="1" dirty="0" smtClean="0"/>
              <a:t>و</a:t>
            </a:r>
            <a:r>
              <a:rPr lang="ar-BH" sz="2800" b="1" dirty="0" smtClean="0"/>
              <a:t>إذا نظرنا إلى العمود </a:t>
            </a:r>
            <a:r>
              <a:rPr lang="ar-SA" sz="2800" b="1" dirty="0" smtClean="0"/>
              <a:t>(2)</a:t>
            </a:r>
            <a:r>
              <a:rPr lang="ar-BH" sz="2800" b="1" dirty="0" smtClean="0"/>
              <a:t> الخاص بالاحتياطي القانوني، </a:t>
            </a:r>
            <a:r>
              <a:rPr lang="ar-SA" sz="2800" b="1" dirty="0" smtClean="0"/>
              <a:t>فهي</a:t>
            </a:r>
            <a:r>
              <a:rPr lang="ar-BH" sz="2800" b="1" dirty="0" smtClean="0"/>
              <a:t> في تناقص مستمر</a:t>
            </a:r>
            <a:r>
              <a:rPr lang="ar-SA" sz="2800" b="1" dirty="0" smtClean="0"/>
              <a:t> أيضاً</a:t>
            </a:r>
            <a:r>
              <a:rPr lang="ar-BH" sz="2800" b="1" dirty="0" smtClean="0"/>
              <a:t>، ولكن مجموعها سيبلغ في النهاية</a:t>
            </a:r>
            <a:r>
              <a:rPr lang="ar-SA" sz="2800" b="1" dirty="0" smtClean="0"/>
              <a:t> 100</a:t>
            </a:r>
            <a:r>
              <a:rPr lang="ar-BH" sz="2800" b="1" dirty="0" smtClean="0"/>
              <a:t> </a:t>
            </a:r>
            <a:r>
              <a:rPr lang="ar-SA" sz="2800" b="1" dirty="0" smtClean="0"/>
              <a:t>ريال</a:t>
            </a:r>
            <a:r>
              <a:rPr lang="ar-BH" sz="2800" b="1" dirty="0" smtClean="0"/>
              <a:t>. وإذا نظرنا إلى مجموع الودائع في السطر الأخير من العمود رقم (</a:t>
            </a:r>
            <a:r>
              <a:rPr lang="ar-SA" sz="2800" b="1" dirty="0" smtClean="0"/>
              <a:t>1</a:t>
            </a:r>
            <a:r>
              <a:rPr lang="ar-BH" sz="2800" b="1" dirty="0" smtClean="0"/>
              <a:t>) نجده قد بلغ </a:t>
            </a:r>
            <a:r>
              <a:rPr lang="ar-SA" sz="2800" b="1" dirty="0" smtClean="0"/>
              <a:t>2000ريال منها 100 ريال</a:t>
            </a:r>
            <a:r>
              <a:rPr lang="ar-BH" sz="2800" b="1" dirty="0" smtClean="0"/>
              <a:t> </a:t>
            </a:r>
            <a:r>
              <a:rPr lang="ar-SA" sz="2800" b="1" dirty="0" smtClean="0"/>
              <a:t>وديعة </a:t>
            </a:r>
            <a:r>
              <a:rPr lang="ar-BH" sz="2800" b="1" dirty="0" smtClean="0"/>
              <a:t>أوليه و </a:t>
            </a:r>
            <a:r>
              <a:rPr lang="ar-SA" sz="2800" b="1" dirty="0" smtClean="0"/>
              <a:t>1900ريال</a:t>
            </a:r>
            <a:r>
              <a:rPr lang="ar-BH" sz="2800" b="1" dirty="0" smtClean="0"/>
              <a:t> </a:t>
            </a:r>
            <a:r>
              <a:rPr lang="ar-SA" sz="2800" b="1" dirty="0" smtClean="0"/>
              <a:t>ك</a:t>
            </a:r>
            <a:r>
              <a:rPr lang="ar-BH" sz="2800" b="1" dirty="0" smtClean="0"/>
              <a:t>ودائع مشتقة، ويمثل هذا مجموع القروض التي قدمتها البنوك، كما يتضح من السطر الأخير من العمود رقم</a:t>
            </a:r>
            <a:r>
              <a:rPr lang="ar-SA" sz="2800" b="1" dirty="0" smtClean="0"/>
              <a:t>(4).</a:t>
            </a:r>
          </a:p>
          <a:p>
            <a:endParaRPr lang="en-US" sz="28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0" y="1"/>
          <a:ext cx="9906000" cy="6857998"/>
        </p:xfrm>
        <a:graphic>
          <a:graphicData uri="http://schemas.openxmlformats.org/drawingml/2006/table">
            <a:tbl>
              <a:tblPr rtl="1" firstRow="1" bandRow="1">
                <a:tableStyleId>{5940675A-B579-460E-94D1-54222C63F5DA}</a:tableStyleId>
              </a:tblPr>
              <a:tblGrid>
                <a:gridCol w="1981200"/>
                <a:gridCol w="1981200"/>
                <a:gridCol w="1981200"/>
                <a:gridCol w="1981200"/>
                <a:gridCol w="1981200"/>
              </a:tblGrid>
              <a:tr h="1558636">
                <a:tc>
                  <a:txBody>
                    <a:bodyPr/>
                    <a:lstStyle/>
                    <a:p>
                      <a:pPr rtl="1"/>
                      <a:endParaRPr lang="ar-SA" sz="2800" b="1" dirty="0" smtClean="0"/>
                    </a:p>
                    <a:p>
                      <a:pPr algn="ctr" rtl="1"/>
                      <a:r>
                        <a:rPr lang="ar-SA" sz="2800" b="1" dirty="0" smtClean="0"/>
                        <a:t>البنك</a:t>
                      </a:r>
                      <a:endParaRPr lang="ar-SA" sz="2800" b="1" dirty="0"/>
                    </a:p>
                  </a:txBody>
                  <a:tcPr marL="99060" marR="99060">
                    <a:solidFill>
                      <a:srgbClr val="92D050"/>
                    </a:solidFill>
                  </a:tcPr>
                </a:tc>
                <a:tc>
                  <a:txBody>
                    <a:bodyPr/>
                    <a:lstStyle/>
                    <a:p>
                      <a:pPr algn="ctr" rtl="1"/>
                      <a:r>
                        <a:rPr lang="ar-SA" sz="2800" b="1" dirty="0" smtClean="0"/>
                        <a:t>(</a:t>
                      </a:r>
                      <a:r>
                        <a:rPr lang="en-US" sz="2800" b="1" dirty="0" smtClean="0"/>
                        <a:t>1</a:t>
                      </a:r>
                      <a:r>
                        <a:rPr lang="ar-SA" sz="2800" b="1" dirty="0" smtClean="0"/>
                        <a:t>)</a:t>
                      </a:r>
                    </a:p>
                    <a:p>
                      <a:pPr algn="ctr" rtl="1"/>
                      <a:r>
                        <a:rPr lang="ar-SA" sz="2800" b="1" dirty="0" smtClean="0"/>
                        <a:t>الودائع </a:t>
                      </a:r>
                      <a:r>
                        <a:rPr lang="ar-SA" sz="2800" b="1" dirty="0" err="1" smtClean="0"/>
                        <a:t>الاولية</a:t>
                      </a:r>
                      <a:r>
                        <a:rPr lang="ar-SA" sz="2800" b="1" dirty="0" smtClean="0"/>
                        <a:t>     </a:t>
                      </a:r>
                      <a:endParaRPr lang="ar-SA" sz="2800" b="1" dirty="0"/>
                    </a:p>
                  </a:txBody>
                  <a:tcPr marL="99060" marR="99060">
                    <a:solidFill>
                      <a:srgbClr val="92D050"/>
                    </a:solidFill>
                  </a:tcPr>
                </a:tc>
                <a:tc>
                  <a:txBody>
                    <a:bodyPr/>
                    <a:lstStyle/>
                    <a:p>
                      <a:pPr algn="ctr" rtl="1"/>
                      <a:r>
                        <a:rPr lang="ar-SA" sz="2800" b="1" dirty="0" smtClean="0"/>
                        <a:t>(</a:t>
                      </a:r>
                      <a:r>
                        <a:rPr lang="en-US" sz="2800" b="1" dirty="0" smtClean="0"/>
                        <a:t>2</a:t>
                      </a:r>
                      <a:r>
                        <a:rPr lang="ar-SA" sz="2800" b="1" dirty="0" smtClean="0"/>
                        <a:t>)</a:t>
                      </a:r>
                    </a:p>
                    <a:p>
                      <a:pPr algn="ctr" rtl="1"/>
                      <a:r>
                        <a:rPr lang="ar-SA" sz="2800" b="1" dirty="0" smtClean="0"/>
                        <a:t>الاحتياطي القانوني</a:t>
                      </a:r>
                      <a:endParaRPr lang="ar-SA" sz="2800" b="1" dirty="0"/>
                    </a:p>
                  </a:txBody>
                  <a:tcPr marL="99060" marR="99060">
                    <a:solidFill>
                      <a:srgbClr val="92D050"/>
                    </a:solidFill>
                  </a:tcPr>
                </a:tc>
                <a:tc>
                  <a:txBody>
                    <a:bodyPr/>
                    <a:lstStyle/>
                    <a:p>
                      <a:pPr algn="ctr" rtl="1"/>
                      <a:r>
                        <a:rPr lang="ar-SA" sz="2800" b="1" dirty="0" smtClean="0"/>
                        <a:t>(</a:t>
                      </a:r>
                      <a:r>
                        <a:rPr lang="en-US" sz="2800" b="1" dirty="0" smtClean="0"/>
                        <a:t>3</a:t>
                      </a:r>
                      <a:r>
                        <a:rPr lang="ar-SA" sz="2800" b="1" dirty="0" smtClean="0"/>
                        <a:t>)=(</a:t>
                      </a:r>
                      <a:r>
                        <a:rPr lang="en-US" sz="2400" b="1" dirty="0" smtClean="0"/>
                        <a:t>1</a:t>
                      </a:r>
                      <a:r>
                        <a:rPr lang="ar-SA" sz="2400" b="1" dirty="0" smtClean="0"/>
                        <a:t>)-(</a:t>
                      </a:r>
                      <a:r>
                        <a:rPr lang="en-US" sz="2400" b="1" dirty="0" smtClean="0"/>
                        <a:t>2</a:t>
                      </a:r>
                      <a:r>
                        <a:rPr lang="ar-SA" sz="2400" b="1" dirty="0" smtClean="0"/>
                        <a:t>)</a:t>
                      </a:r>
                    </a:p>
                    <a:p>
                      <a:pPr algn="ctr" rtl="1"/>
                      <a:r>
                        <a:rPr lang="ar-SA" sz="2800" b="1" dirty="0" err="1" smtClean="0"/>
                        <a:t>الاحتياطات</a:t>
                      </a:r>
                      <a:r>
                        <a:rPr lang="ar-SA" sz="2800" b="1" dirty="0" smtClean="0"/>
                        <a:t> الفائضة</a:t>
                      </a:r>
                      <a:endParaRPr lang="ar-SA" sz="2800" b="1" dirty="0"/>
                    </a:p>
                  </a:txBody>
                  <a:tcPr marL="99060" marR="99060">
                    <a:solidFill>
                      <a:srgbClr val="92D050"/>
                    </a:solidFill>
                  </a:tcPr>
                </a:tc>
                <a:tc>
                  <a:txBody>
                    <a:bodyPr/>
                    <a:lstStyle/>
                    <a:p>
                      <a:pPr algn="ctr" rtl="1"/>
                      <a:r>
                        <a:rPr lang="ar-SA" sz="2800" b="1" dirty="0" smtClean="0"/>
                        <a:t>(</a:t>
                      </a:r>
                      <a:r>
                        <a:rPr lang="en-US" sz="2800" b="1" dirty="0" smtClean="0"/>
                        <a:t>4</a:t>
                      </a:r>
                      <a:r>
                        <a:rPr lang="ar-SA" sz="2800" b="1" dirty="0" smtClean="0"/>
                        <a:t>)</a:t>
                      </a:r>
                    </a:p>
                    <a:p>
                      <a:pPr algn="ctr" rtl="1"/>
                      <a:r>
                        <a:rPr lang="ar-SA" sz="2800" b="1" dirty="0" smtClean="0"/>
                        <a:t>الحد </a:t>
                      </a:r>
                      <a:r>
                        <a:rPr lang="ar-SA" sz="2800" b="1" dirty="0" err="1" smtClean="0"/>
                        <a:t>الاقصى</a:t>
                      </a:r>
                      <a:r>
                        <a:rPr lang="ar-SA" sz="2800" b="1" dirty="0" smtClean="0"/>
                        <a:t> للقروض</a:t>
                      </a:r>
                      <a:endParaRPr lang="ar-SA" sz="2800" b="1" dirty="0"/>
                    </a:p>
                  </a:txBody>
                  <a:tcPr marL="99060" marR="99060">
                    <a:solidFill>
                      <a:srgbClr val="92D050"/>
                    </a:solidFill>
                  </a:tcPr>
                </a:tc>
              </a:tr>
              <a:tr h="588818">
                <a:tc>
                  <a:txBody>
                    <a:bodyPr/>
                    <a:lstStyle/>
                    <a:p>
                      <a:pPr algn="ctr" rtl="1"/>
                      <a:r>
                        <a:rPr lang="en-US" sz="2800" b="1" dirty="0" smtClean="0"/>
                        <a:t>1</a:t>
                      </a:r>
                      <a:endParaRPr lang="ar-SA" sz="2800" b="1" dirty="0"/>
                    </a:p>
                  </a:txBody>
                  <a:tcPr marL="99060" marR="99060">
                    <a:solidFill>
                      <a:srgbClr val="92D050"/>
                    </a:solidFill>
                  </a:tcPr>
                </a:tc>
                <a:tc>
                  <a:txBody>
                    <a:bodyPr/>
                    <a:lstStyle/>
                    <a:p>
                      <a:pPr algn="ctr" rtl="1"/>
                      <a:r>
                        <a:rPr lang="en-US" sz="2800" b="1" dirty="0" smtClean="0"/>
                        <a:t>100.00</a:t>
                      </a:r>
                      <a:endParaRPr lang="ar-SA" sz="2800" b="1" dirty="0"/>
                    </a:p>
                  </a:txBody>
                  <a:tcPr marL="99060" marR="99060">
                    <a:solidFill>
                      <a:schemeClr val="tx2">
                        <a:lumMod val="40000"/>
                        <a:lumOff val="60000"/>
                      </a:schemeClr>
                    </a:solidFill>
                  </a:tcPr>
                </a:tc>
                <a:tc>
                  <a:txBody>
                    <a:bodyPr/>
                    <a:lstStyle/>
                    <a:p>
                      <a:pPr algn="ctr" rtl="1"/>
                      <a:r>
                        <a:rPr lang="en-US" sz="2800" b="1" dirty="0" smtClean="0"/>
                        <a:t>5.00</a:t>
                      </a:r>
                      <a:endParaRPr lang="ar-SA" sz="2800" b="1" dirty="0"/>
                    </a:p>
                  </a:txBody>
                  <a:tcPr marL="99060" marR="99060">
                    <a:solidFill>
                      <a:schemeClr val="tx2">
                        <a:lumMod val="40000"/>
                        <a:lumOff val="60000"/>
                      </a:schemeClr>
                    </a:solidFill>
                  </a:tcPr>
                </a:tc>
                <a:tc>
                  <a:txBody>
                    <a:bodyPr/>
                    <a:lstStyle/>
                    <a:p>
                      <a:pPr algn="ctr" rtl="1"/>
                      <a:r>
                        <a:rPr lang="en-US" sz="2800" b="1" dirty="0" smtClean="0"/>
                        <a:t>95.00</a:t>
                      </a:r>
                      <a:endParaRPr lang="ar-SA" sz="2800" b="1" dirty="0"/>
                    </a:p>
                  </a:txBody>
                  <a:tcPr marL="99060" marR="99060">
                    <a:solidFill>
                      <a:schemeClr val="tx2">
                        <a:lumMod val="40000"/>
                        <a:lumOff val="60000"/>
                      </a:schemeClr>
                    </a:solidFill>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en-US" sz="2800" b="1" dirty="0" smtClean="0"/>
                        <a:t>95.00</a:t>
                      </a:r>
                      <a:endParaRPr lang="ar-SA" sz="2800" b="1" dirty="0" smtClean="0"/>
                    </a:p>
                  </a:txBody>
                  <a:tcPr marL="99060" marR="99060">
                    <a:solidFill>
                      <a:schemeClr val="tx2">
                        <a:lumMod val="40000"/>
                        <a:lumOff val="60000"/>
                      </a:schemeClr>
                    </a:solidFill>
                  </a:tcPr>
                </a:tc>
              </a:tr>
              <a:tr h="588818">
                <a:tc>
                  <a:txBody>
                    <a:bodyPr/>
                    <a:lstStyle/>
                    <a:p>
                      <a:pPr algn="ctr" rtl="1"/>
                      <a:r>
                        <a:rPr lang="en-US" sz="2800" b="1" dirty="0" smtClean="0"/>
                        <a:t>2</a:t>
                      </a:r>
                      <a:endParaRPr lang="ar-SA" sz="2800" b="1" dirty="0"/>
                    </a:p>
                  </a:txBody>
                  <a:tcPr marL="99060" marR="99060">
                    <a:solidFill>
                      <a:srgbClr val="92D050"/>
                    </a:solidFill>
                  </a:tcPr>
                </a:tc>
                <a:tc>
                  <a:txBody>
                    <a:bodyPr/>
                    <a:lstStyle/>
                    <a:p>
                      <a:pPr algn="ctr" rtl="1"/>
                      <a:r>
                        <a:rPr lang="en-US" sz="2800" b="1" dirty="0" smtClean="0"/>
                        <a:t>95.00</a:t>
                      </a:r>
                      <a:endParaRPr lang="ar-SA" sz="2800" b="1" dirty="0"/>
                    </a:p>
                  </a:txBody>
                  <a:tcPr marL="99060" marR="99060">
                    <a:solidFill>
                      <a:schemeClr val="tx2">
                        <a:lumMod val="40000"/>
                        <a:lumOff val="60000"/>
                      </a:schemeClr>
                    </a:solidFill>
                  </a:tcPr>
                </a:tc>
                <a:tc>
                  <a:txBody>
                    <a:bodyPr/>
                    <a:lstStyle/>
                    <a:p>
                      <a:pPr algn="ctr" rtl="1"/>
                      <a:r>
                        <a:rPr lang="en-US" sz="2800" b="1" dirty="0" smtClean="0"/>
                        <a:t>4.75</a:t>
                      </a:r>
                      <a:endParaRPr lang="ar-SA" sz="2800" b="1" dirty="0"/>
                    </a:p>
                  </a:txBody>
                  <a:tcPr marL="99060" marR="99060">
                    <a:solidFill>
                      <a:schemeClr val="tx2">
                        <a:lumMod val="40000"/>
                        <a:lumOff val="60000"/>
                      </a:schemeClr>
                    </a:solidFill>
                  </a:tcPr>
                </a:tc>
                <a:tc>
                  <a:txBody>
                    <a:bodyPr/>
                    <a:lstStyle/>
                    <a:p>
                      <a:pPr algn="ctr" rtl="1"/>
                      <a:r>
                        <a:rPr lang="en-US" sz="2800" b="1" dirty="0" smtClean="0"/>
                        <a:t>90.25</a:t>
                      </a:r>
                      <a:endParaRPr lang="ar-SA" sz="2800" b="1" dirty="0"/>
                    </a:p>
                  </a:txBody>
                  <a:tcPr marL="99060" marR="99060">
                    <a:solidFill>
                      <a:schemeClr val="tx2">
                        <a:lumMod val="40000"/>
                        <a:lumOff val="60000"/>
                      </a:schemeClr>
                    </a:solidFill>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en-US" sz="2800" b="1" dirty="0" smtClean="0"/>
                        <a:t>90.25</a:t>
                      </a:r>
                      <a:endParaRPr lang="ar-SA" sz="2800" b="1" dirty="0" smtClean="0"/>
                    </a:p>
                  </a:txBody>
                  <a:tcPr marL="99060" marR="99060">
                    <a:solidFill>
                      <a:schemeClr val="tx2">
                        <a:lumMod val="40000"/>
                        <a:lumOff val="60000"/>
                      </a:schemeClr>
                    </a:solidFill>
                  </a:tcPr>
                </a:tc>
              </a:tr>
              <a:tr h="588818">
                <a:tc>
                  <a:txBody>
                    <a:bodyPr/>
                    <a:lstStyle/>
                    <a:p>
                      <a:pPr algn="ctr" rtl="1"/>
                      <a:r>
                        <a:rPr lang="en-US" sz="2800" b="1" dirty="0" smtClean="0"/>
                        <a:t>3</a:t>
                      </a:r>
                      <a:endParaRPr lang="ar-SA" sz="2800" b="1" dirty="0"/>
                    </a:p>
                  </a:txBody>
                  <a:tcPr marL="99060" marR="99060">
                    <a:solidFill>
                      <a:srgbClr val="92D050"/>
                    </a:solidFill>
                  </a:tcPr>
                </a:tc>
                <a:tc>
                  <a:txBody>
                    <a:bodyPr/>
                    <a:lstStyle/>
                    <a:p>
                      <a:pPr algn="ctr" rtl="1"/>
                      <a:r>
                        <a:rPr lang="en-US" sz="2800" b="1" dirty="0" smtClean="0"/>
                        <a:t>90.25</a:t>
                      </a:r>
                      <a:endParaRPr lang="ar-SA" sz="2800" b="1" dirty="0"/>
                    </a:p>
                  </a:txBody>
                  <a:tcPr marL="99060" marR="99060">
                    <a:solidFill>
                      <a:schemeClr val="tx2">
                        <a:lumMod val="40000"/>
                        <a:lumOff val="60000"/>
                      </a:schemeClr>
                    </a:solidFill>
                  </a:tcPr>
                </a:tc>
                <a:tc>
                  <a:txBody>
                    <a:bodyPr/>
                    <a:lstStyle/>
                    <a:p>
                      <a:pPr algn="ctr" rtl="1"/>
                      <a:r>
                        <a:rPr lang="en-US" sz="2800" b="1" dirty="0" smtClean="0"/>
                        <a:t>5.51</a:t>
                      </a:r>
                      <a:endParaRPr lang="ar-SA" sz="2800" b="1" dirty="0"/>
                    </a:p>
                  </a:txBody>
                  <a:tcPr marL="99060" marR="99060">
                    <a:solidFill>
                      <a:schemeClr val="tx2">
                        <a:lumMod val="40000"/>
                        <a:lumOff val="60000"/>
                      </a:schemeClr>
                    </a:solidFill>
                  </a:tcPr>
                </a:tc>
                <a:tc>
                  <a:txBody>
                    <a:bodyPr/>
                    <a:lstStyle/>
                    <a:p>
                      <a:pPr algn="ctr" rtl="1"/>
                      <a:r>
                        <a:rPr lang="en-US" sz="2800" b="1" dirty="0" smtClean="0"/>
                        <a:t>85.74</a:t>
                      </a:r>
                      <a:endParaRPr lang="ar-SA" sz="2800" b="1" dirty="0"/>
                    </a:p>
                  </a:txBody>
                  <a:tcPr marL="99060" marR="99060">
                    <a:solidFill>
                      <a:schemeClr val="tx2">
                        <a:lumMod val="40000"/>
                        <a:lumOff val="60000"/>
                      </a:schemeClr>
                    </a:solidFill>
                  </a:tcPr>
                </a:tc>
                <a:tc>
                  <a:txBody>
                    <a:bodyPr/>
                    <a:lstStyle/>
                    <a:p>
                      <a:pPr algn="ctr" rtl="1"/>
                      <a:r>
                        <a:rPr lang="en-US" sz="2800" b="1" dirty="0" smtClean="0"/>
                        <a:t>85.74</a:t>
                      </a:r>
                      <a:endParaRPr lang="ar-SA" sz="2800" b="1" dirty="0"/>
                    </a:p>
                  </a:txBody>
                  <a:tcPr marL="99060" marR="99060">
                    <a:solidFill>
                      <a:schemeClr val="tx2">
                        <a:lumMod val="40000"/>
                        <a:lumOff val="60000"/>
                      </a:schemeClr>
                    </a:solidFill>
                  </a:tcPr>
                </a:tc>
              </a:tr>
              <a:tr h="588818">
                <a:tc>
                  <a:txBody>
                    <a:bodyPr/>
                    <a:lstStyle/>
                    <a:p>
                      <a:pPr algn="ctr" rtl="1"/>
                      <a:r>
                        <a:rPr lang="en-US" sz="2800" b="1" dirty="0" smtClean="0"/>
                        <a:t>4</a:t>
                      </a:r>
                      <a:endParaRPr lang="ar-SA" sz="2800" b="1" dirty="0"/>
                    </a:p>
                  </a:txBody>
                  <a:tcPr marL="99060" marR="99060">
                    <a:solidFill>
                      <a:srgbClr val="92D050"/>
                    </a:solidFill>
                  </a:tcPr>
                </a:tc>
                <a:tc>
                  <a:txBody>
                    <a:bodyPr/>
                    <a:lstStyle/>
                    <a:p>
                      <a:pPr algn="ctr" rtl="1"/>
                      <a:r>
                        <a:rPr lang="en-US" sz="2800" b="1" dirty="0" smtClean="0"/>
                        <a:t>85.74</a:t>
                      </a:r>
                      <a:endParaRPr lang="ar-SA" sz="2800" b="1" dirty="0"/>
                    </a:p>
                  </a:txBody>
                  <a:tcPr marL="99060" marR="99060">
                    <a:solidFill>
                      <a:schemeClr val="tx2">
                        <a:lumMod val="40000"/>
                        <a:lumOff val="60000"/>
                      </a:schemeClr>
                    </a:solidFill>
                  </a:tcPr>
                </a:tc>
                <a:tc>
                  <a:txBody>
                    <a:bodyPr/>
                    <a:lstStyle/>
                    <a:p>
                      <a:pPr algn="ctr" rtl="1"/>
                      <a:r>
                        <a:rPr lang="en-US" sz="2800" b="1" dirty="0" smtClean="0"/>
                        <a:t>4.29</a:t>
                      </a:r>
                      <a:endParaRPr lang="ar-SA" sz="2800" b="1" dirty="0"/>
                    </a:p>
                  </a:txBody>
                  <a:tcPr marL="99060" marR="99060">
                    <a:solidFill>
                      <a:schemeClr val="tx2">
                        <a:lumMod val="40000"/>
                        <a:lumOff val="60000"/>
                      </a:schemeClr>
                    </a:solidFill>
                  </a:tcPr>
                </a:tc>
                <a:tc>
                  <a:txBody>
                    <a:bodyPr/>
                    <a:lstStyle/>
                    <a:p>
                      <a:pPr algn="ctr" rtl="1"/>
                      <a:r>
                        <a:rPr lang="en-US" sz="2800" b="1" dirty="0" smtClean="0"/>
                        <a:t>81.45</a:t>
                      </a:r>
                      <a:endParaRPr lang="ar-SA" sz="2800" b="1" dirty="0"/>
                    </a:p>
                  </a:txBody>
                  <a:tcPr marL="99060" marR="99060">
                    <a:solidFill>
                      <a:schemeClr val="tx2">
                        <a:lumMod val="40000"/>
                        <a:lumOff val="60000"/>
                      </a:schemeClr>
                    </a:solidFill>
                  </a:tcPr>
                </a:tc>
                <a:tc>
                  <a:txBody>
                    <a:bodyPr/>
                    <a:lstStyle/>
                    <a:p>
                      <a:pPr algn="ctr" rtl="1"/>
                      <a:r>
                        <a:rPr lang="en-US" sz="2800" b="1" dirty="0" smtClean="0"/>
                        <a:t>81.45</a:t>
                      </a:r>
                      <a:endParaRPr lang="ar-SA" sz="2800" b="1" dirty="0"/>
                    </a:p>
                  </a:txBody>
                  <a:tcPr marL="99060" marR="99060">
                    <a:solidFill>
                      <a:schemeClr val="tx2">
                        <a:lumMod val="40000"/>
                        <a:lumOff val="60000"/>
                      </a:schemeClr>
                    </a:solidFill>
                  </a:tcPr>
                </a:tc>
              </a:tr>
              <a:tr h="588818">
                <a:tc>
                  <a:txBody>
                    <a:bodyPr/>
                    <a:lstStyle/>
                    <a:p>
                      <a:pPr algn="ctr" rtl="1"/>
                      <a:r>
                        <a:rPr lang="en-US" sz="2800" b="1" dirty="0" smtClean="0"/>
                        <a:t>5</a:t>
                      </a:r>
                      <a:endParaRPr lang="ar-SA" sz="2800" b="1" dirty="0"/>
                    </a:p>
                  </a:txBody>
                  <a:tcPr marL="99060" marR="99060">
                    <a:solidFill>
                      <a:srgbClr val="92D050"/>
                    </a:solidFill>
                  </a:tcPr>
                </a:tc>
                <a:tc>
                  <a:txBody>
                    <a:bodyPr/>
                    <a:lstStyle/>
                    <a:p>
                      <a:pPr algn="ctr" rtl="1"/>
                      <a:r>
                        <a:rPr lang="en-US" sz="2800" b="1" dirty="0" smtClean="0"/>
                        <a:t>81.45</a:t>
                      </a:r>
                      <a:endParaRPr lang="ar-SA" sz="2800" b="1" dirty="0"/>
                    </a:p>
                  </a:txBody>
                  <a:tcPr marL="99060" marR="99060">
                    <a:solidFill>
                      <a:schemeClr val="tx2">
                        <a:lumMod val="40000"/>
                        <a:lumOff val="60000"/>
                      </a:schemeClr>
                    </a:solidFill>
                  </a:tcPr>
                </a:tc>
                <a:tc>
                  <a:txBody>
                    <a:bodyPr/>
                    <a:lstStyle/>
                    <a:p>
                      <a:pPr algn="ctr" rtl="1"/>
                      <a:r>
                        <a:rPr lang="en-US" sz="2800" b="1" dirty="0" smtClean="0"/>
                        <a:t>4.07</a:t>
                      </a:r>
                      <a:endParaRPr lang="ar-SA" sz="2800" b="1" dirty="0"/>
                    </a:p>
                  </a:txBody>
                  <a:tcPr marL="99060" marR="99060">
                    <a:solidFill>
                      <a:schemeClr val="tx2">
                        <a:lumMod val="40000"/>
                        <a:lumOff val="60000"/>
                      </a:schemeClr>
                    </a:solidFill>
                  </a:tcPr>
                </a:tc>
                <a:tc>
                  <a:txBody>
                    <a:bodyPr/>
                    <a:lstStyle/>
                    <a:p>
                      <a:pPr algn="ctr" rtl="1"/>
                      <a:r>
                        <a:rPr lang="en-US" sz="2800" b="1" dirty="0" smtClean="0"/>
                        <a:t>77.38</a:t>
                      </a:r>
                      <a:endParaRPr lang="ar-SA" sz="2800" b="1" dirty="0"/>
                    </a:p>
                  </a:txBody>
                  <a:tcPr marL="99060" marR="99060">
                    <a:solidFill>
                      <a:schemeClr val="tx2">
                        <a:lumMod val="40000"/>
                        <a:lumOff val="60000"/>
                      </a:schemeClr>
                    </a:solidFill>
                  </a:tcPr>
                </a:tc>
                <a:tc>
                  <a:txBody>
                    <a:bodyPr/>
                    <a:lstStyle/>
                    <a:p>
                      <a:pPr algn="ctr" rtl="1"/>
                      <a:r>
                        <a:rPr lang="en-US" sz="2800" b="1" dirty="0" smtClean="0"/>
                        <a:t>77.38</a:t>
                      </a:r>
                      <a:endParaRPr lang="ar-SA" sz="2800" b="1" dirty="0"/>
                    </a:p>
                  </a:txBody>
                  <a:tcPr marL="99060" marR="99060">
                    <a:solidFill>
                      <a:schemeClr val="tx2">
                        <a:lumMod val="40000"/>
                        <a:lumOff val="60000"/>
                      </a:schemeClr>
                    </a:solidFill>
                  </a:tcPr>
                </a:tc>
              </a:tr>
              <a:tr h="588818">
                <a:tc>
                  <a:txBody>
                    <a:bodyPr/>
                    <a:lstStyle/>
                    <a:p>
                      <a:pPr algn="ctr" rtl="1"/>
                      <a:r>
                        <a:rPr lang="en-US" sz="2800" b="1" dirty="0" smtClean="0"/>
                        <a:t>6</a:t>
                      </a:r>
                      <a:endParaRPr lang="ar-SA" sz="2800" b="1" dirty="0"/>
                    </a:p>
                  </a:txBody>
                  <a:tcPr marL="99060" marR="99060">
                    <a:solidFill>
                      <a:srgbClr val="92D050"/>
                    </a:solidFill>
                  </a:tcPr>
                </a:tc>
                <a:tc>
                  <a:txBody>
                    <a:bodyPr/>
                    <a:lstStyle/>
                    <a:p>
                      <a:pPr algn="ctr" rtl="1"/>
                      <a:r>
                        <a:rPr lang="en-US" sz="2800" b="1" dirty="0" smtClean="0"/>
                        <a:t>77.38</a:t>
                      </a:r>
                      <a:endParaRPr lang="ar-SA" sz="2800" b="1" dirty="0"/>
                    </a:p>
                  </a:txBody>
                  <a:tcPr marL="99060" marR="99060">
                    <a:solidFill>
                      <a:schemeClr val="tx2">
                        <a:lumMod val="40000"/>
                        <a:lumOff val="60000"/>
                      </a:schemeClr>
                    </a:solidFill>
                  </a:tcPr>
                </a:tc>
                <a:tc>
                  <a:txBody>
                    <a:bodyPr/>
                    <a:lstStyle/>
                    <a:p>
                      <a:pPr algn="ctr" rtl="1"/>
                      <a:r>
                        <a:rPr lang="en-US" sz="2800" b="1" dirty="0" smtClean="0"/>
                        <a:t>3.87</a:t>
                      </a:r>
                      <a:endParaRPr lang="ar-SA" sz="2800" b="1" dirty="0"/>
                    </a:p>
                  </a:txBody>
                  <a:tcPr marL="99060" marR="99060">
                    <a:solidFill>
                      <a:schemeClr val="tx2">
                        <a:lumMod val="40000"/>
                        <a:lumOff val="60000"/>
                      </a:schemeClr>
                    </a:solidFill>
                  </a:tcPr>
                </a:tc>
                <a:tc>
                  <a:txBody>
                    <a:bodyPr/>
                    <a:lstStyle/>
                    <a:p>
                      <a:pPr algn="ctr" rtl="1"/>
                      <a:r>
                        <a:rPr lang="en-US" sz="2800" b="1" dirty="0" smtClean="0"/>
                        <a:t>73.51</a:t>
                      </a:r>
                      <a:endParaRPr lang="ar-SA" sz="2800" b="1" dirty="0"/>
                    </a:p>
                  </a:txBody>
                  <a:tcPr marL="99060" marR="99060">
                    <a:solidFill>
                      <a:schemeClr val="tx2">
                        <a:lumMod val="40000"/>
                        <a:lumOff val="60000"/>
                      </a:schemeClr>
                    </a:solidFill>
                  </a:tcPr>
                </a:tc>
                <a:tc>
                  <a:txBody>
                    <a:bodyPr/>
                    <a:lstStyle/>
                    <a:p>
                      <a:pPr algn="ctr" rtl="1"/>
                      <a:r>
                        <a:rPr lang="en-US" sz="2800" b="1" dirty="0" smtClean="0"/>
                        <a:t>73.51</a:t>
                      </a:r>
                      <a:endParaRPr lang="ar-SA" sz="2800" b="1" dirty="0"/>
                    </a:p>
                  </a:txBody>
                  <a:tcPr marL="99060" marR="99060">
                    <a:solidFill>
                      <a:schemeClr val="tx2">
                        <a:lumMod val="40000"/>
                        <a:lumOff val="60000"/>
                      </a:schemeClr>
                    </a:solidFill>
                  </a:tcPr>
                </a:tc>
              </a:tr>
              <a:tr h="588818">
                <a:tc>
                  <a:txBody>
                    <a:bodyPr/>
                    <a:lstStyle/>
                    <a:p>
                      <a:pPr algn="ctr" rtl="1"/>
                      <a:endParaRPr lang="ar-SA" sz="2800" b="1" dirty="0"/>
                    </a:p>
                  </a:txBody>
                  <a:tcPr marL="99060" marR="99060">
                    <a:solidFill>
                      <a:srgbClr val="92D050"/>
                    </a:solidFill>
                  </a:tcPr>
                </a:tc>
                <a:tc>
                  <a:txBody>
                    <a:bodyPr/>
                    <a:lstStyle/>
                    <a:p>
                      <a:pPr algn="ctr" rtl="1"/>
                      <a:endParaRPr lang="ar-SA" sz="2800" b="1" dirty="0"/>
                    </a:p>
                  </a:txBody>
                  <a:tcPr marL="99060" marR="99060">
                    <a:solidFill>
                      <a:schemeClr val="tx2">
                        <a:lumMod val="40000"/>
                        <a:lumOff val="60000"/>
                      </a:schemeClr>
                    </a:solidFill>
                  </a:tcPr>
                </a:tc>
                <a:tc>
                  <a:txBody>
                    <a:bodyPr/>
                    <a:lstStyle/>
                    <a:p>
                      <a:pPr algn="ctr" rtl="1"/>
                      <a:endParaRPr lang="ar-SA" sz="2800" b="1" dirty="0"/>
                    </a:p>
                  </a:txBody>
                  <a:tcPr marL="99060" marR="99060">
                    <a:solidFill>
                      <a:schemeClr val="tx2">
                        <a:lumMod val="40000"/>
                        <a:lumOff val="60000"/>
                      </a:schemeClr>
                    </a:solidFill>
                  </a:tcPr>
                </a:tc>
                <a:tc>
                  <a:txBody>
                    <a:bodyPr/>
                    <a:lstStyle/>
                    <a:p>
                      <a:pPr algn="ctr" rtl="1"/>
                      <a:endParaRPr lang="ar-SA" sz="2800" b="1" dirty="0"/>
                    </a:p>
                  </a:txBody>
                  <a:tcPr marL="99060" marR="99060">
                    <a:solidFill>
                      <a:schemeClr val="tx2">
                        <a:lumMod val="40000"/>
                        <a:lumOff val="60000"/>
                      </a:schemeClr>
                    </a:solidFill>
                  </a:tcPr>
                </a:tc>
                <a:tc>
                  <a:txBody>
                    <a:bodyPr/>
                    <a:lstStyle/>
                    <a:p>
                      <a:pPr algn="ctr" rtl="1"/>
                      <a:endParaRPr lang="ar-SA" sz="2800" b="1" dirty="0"/>
                    </a:p>
                  </a:txBody>
                  <a:tcPr marL="99060" marR="99060">
                    <a:solidFill>
                      <a:schemeClr val="tx2">
                        <a:lumMod val="40000"/>
                        <a:lumOff val="60000"/>
                      </a:schemeClr>
                    </a:solidFill>
                  </a:tcPr>
                </a:tc>
              </a:tr>
              <a:tr h="588818">
                <a:tc>
                  <a:txBody>
                    <a:bodyPr/>
                    <a:lstStyle/>
                    <a:p>
                      <a:pPr algn="ctr" rtl="1"/>
                      <a:endParaRPr lang="ar-SA" sz="2800" b="1" dirty="0"/>
                    </a:p>
                  </a:txBody>
                  <a:tcPr marL="99060" marR="99060">
                    <a:solidFill>
                      <a:srgbClr val="92D050"/>
                    </a:solidFill>
                  </a:tcPr>
                </a:tc>
                <a:tc>
                  <a:txBody>
                    <a:bodyPr/>
                    <a:lstStyle/>
                    <a:p>
                      <a:pPr algn="ctr" rtl="1"/>
                      <a:endParaRPr lang="ar-SA" sz="2800" b="1" dirty="0"/>
                    </a:p>
                  </a:txBody>
                  <a:tcPr marL="99060" marR="99060">
                    <a:solidFill>
                      <a:schemeClr val="tx2">
                        <a:lumMod val="40000"/>
                        <a:lumOff val="60000"/>
                      </a:schemeClr>
                    </a:solidFill>
                  </a:tcPr>
                </a:tc>
                <a:tc>
                  <a:txBody>
                    <a:bodyPr/>
                    <a:lstStyle/>
                    <a:p>
                      <a:pPr algn="ctr" rtl="1"/>
                      <a:endParaRPr lang="ar-SA" sz="2800" b="1"/>
                    </a:p>
                  </a:txBody>
                  <a:tcPr marL="99060" marR="99060">
                    <a:solidFill>
                      <a:schemeClr val="tx2">
                        <a:lumMod val="40000"/>
                        <a:lumOff val="60000"/>
                      </a:schemeClr>
                    </a:solidFill>
                  </a:tcPr>
                </a:tc>
                <a:tc>
                  <a:txBody>
                    <a:bodyPr/>
                    <a:lstStyle/>
                    <a:p>
                      <a:pPr algn="ctr" rtl="1"/>
                      <a:endParaRPr lang="ar-SA" sz="2800" b="1"/>
                    </a:p>
                  </a:txBody>
                  <a:tcPr marL="99060" marR="99060">
                    <a:solidFill>
                      <a:schemeClr val="tx2">
                        <a:lumMod val="40000"/>
                        <a:lumOff val="60000"/>
                      </a:schemeClr>
                    </a:solidFill>
                  </a:tcPr>
                </a:tc>
                <a:tc>
                  <a:txBody>
                    <a:bodyPr/>
                    <a:lstStyle/>
                    <a:p>
                      <a:pPr algn="ctr" rtl="1"/>
                      <a:endParaRPr lang="ar-SA" sz="2800" b="1" dirty="0"/>
                    </a:p>
                  </a:txBody>
                  <a:tcPr marL="99060" marR="99060">
                    <a:solidFill>
                      <a:schemeClr val="tx2">
                        <a:lumMod val="40000"/>
                        <a:lumOff val="60000"/>
                      </a:schemeClr>
                    </a:solidFill>
                  </a:tcPr>
                </a:tc>
              </a:tr>
              <a:tr h="588818">
                <a:tc>
                  <a:txBody>
                    <a:bodyPr/>
                    <a:lstStyle/>
                    <a:p>
                      <a:pPr algn="ctr" rtl="1"/>
                      <a:r>
                        <a:rPr lang="ar-SA" sz="2800" b="1" dirty="0" smtClean="0"/>
                        <a:t>المجموع</a:t>
                      </a:r>
                      <a:endParaRPr lang="ar-SA" sz="2800" b="1" dirty="0"/>
                    </a:p>
                  </a:txBody>
                  <a:tcPr marL="99060" marR="99060">
                    <a:solidFill>
                      <a:srgbClr val="92D050"/>
                    </a:solidFill>
                  </a:tcPr>
                </a:tc>
                <a:tc>
                  <a:txBody>
                    <a:bodyPr/>
                    <a:lstStyle/>
                    <a:p>
                      <a:pPr algn="ctr" rtl="1"/>
                      <a:r>
                        <a:rPr lang="en-US" sz="2800" b="1" dirty="0" smtClean="0"/>
                        <a:t>2000.00</a:t>
                      </a:r>
                      <a:endParaRPr lang="ar-SA" sz="2800" b="1" dirty="0"/>
                    </a:p>
                  </a:txBody>
                  <a:tcPr marL="99060" marR="99060">
                    <a:solidFill>
                      <a:srgbClr val="92D050"/>
                    </a:solidFill>
                  </a:tcPr>
                </a:tc>
                <a:tc>
                  <a:txBody>
                    <a:bodyPr/>
                    <a:lstStyle/>
                    <a:p>
                      <a:pPr algn="ctr" rtl="1"/>
                      <a:r>
                        <a:rPr lang="en-US" sz="2800" b="1" dirty="0" smtClean="0"/>
                        <a:t>100.00</a:t>
                      </a:r>
                      <a:endParaRPr lang="ar-SA" sz="2800" b="1" dirty="0"/>
                    </a:p>
                  </a:txBody>
                  <a:tcPr marL="99060" marR="99060">
                    <a:solidFill>
                      <a:srgbClr val="92D050"/>
                    </a:solidFill>
                  </a:tcPr>
                </a:tc>
                <a:tc>
                  <a:txBody>
                    <a:bodyPr/>
                    <a:lstStyle/>
                    <a:p>
                      <a:pPr algn="ctr" rtl="1"/>
                      <a:r>
                        <a:rPr lang="en-US" sz="2800" b="1" dirty="0" smtClean="0"/>
                        <a:t>1900.00</a:t>
                      </a:r>
                      <a:endParaRPr lang="ar-SA" sz="2800" b="1" dirty="0"/>
                    </a:p>
                  </a:txBody>
                  <a:tcPr marL="99060" marR="99060">
                    <a:solidFill>
                      <a:srgbClr val="92D050"/>
                    </a:solidFill>
                  </a:tcPr>
                </a:tc>
                <a:tc>
                  <a:txBody>
                    <a:bodyPr/>
                    <a:lstStyle/>
                    <a:p>
                      <a:pPr algn="ctr" rtl="1"/>
                      <a:r>
                        <a:rPr lang="en-US" sz="2800" b="1" dirty="0" smtClean="0"/>
                        <a:t>1900.00</a:t>
                      </a:r>
                      <a:endParaRPr lang="ar-SA" sz="2800" b="1" dirty="0"/>
                    </a:p>
                  </a:txBody>
                  <a:tcPr marL="99060" marR="99060">
                    <a:solidFill>
                      <a:srgbClr val="92D050"/>
                    </a:solidFill>
                  </a:tcPr>
                </a:tc>
              </a:tr>
            </a:tbl>
          </a:graphicData>
        </a:graphic>
      </p:graphicFrame>
      <p:cxnSp>
        <p:nvCxnSpPr>
          <p:cNvPr id="8" name="Straight Arrow Connector 7"/>
          <p:cNvCxnSpPr/>
          <p:nvPr/>
        </p:nvCxnSpPr>
        <p:spPr>
          <a:xfrm rot="5400000">
            <a:off x="8077200" y="5448234"/>
            <a:ext cx="685800" cy="172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rot="5400000">
            <a:off x="6344510" y="5447440"/>
            <a:ext cx="685800" cy="172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rot="5400000">
            <a:off x="4528410" y="5447440"/>
            <a:ext cx="685800" cy="172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rot="5400000">
            <a:off x="2794860" y="5447440"/>
            <a:ext cx="685800" cy="172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rot="5400000">
            <a:off x="1061310" y="5447440"/>
            <a:ext cx="685800" cy="172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 y="285728"/>
            <a:ext cx="8915400" cy="5840435"/>
          </a:xfrm>
        </p:spPr>
        <p:txBody>
          <a:bodyPr/>
          <a:lstStyle/>
          <a:p>
            <a:pPr rtl="1"/>
            <a:r>
              <a:rPr lang="ar-BH" sz="2800" b="1" dirty="0" smtClean="0"/>
              <a:t>ويمكن إن نحصل على النتيجة ذاتها،، بموجب المعادلة التالية :</a:t>
            </a:r>
            <a:endParaRPr lang="en-US" sz="2800" b="1" dirty="0" smtClean="0"/>
          </a:p>
          <a:p>
            <a:pPr rtl="1"/>
            <a:r>
              <a:rPr lang="ar-BH" sz="2800" b="1" dirty="0" smtClean="0">
                <a:solidFill>
                  <a:schemeClr val="accent6">
                    <a:lumMod val="75000"/>
                  </a:schemeClr>
                </a:solidFill>
              </a:rPr>
              <a:t>			</a:t>
            </a:r>
            <a:r>
              <a:rPr lang="en-US" sz="2800" b="1" dirty="0" smtClean="0">
                <a:solidFill>
                  <a:schemeClr val="accent6">
                    <a:lumMod val="75000"/>
                  </a:schemeClr>
                </a:solidFill>
              </a:rPr>
              <a:t>r</a:t>
            </a:r>
            <a:r>
              <a:rPr lang="ar-BH" sz="2800" b="1" dirty="0" smtClean="0">
                <a:solidFill>
                  <a:schemeClr val="accent6">
                    <a:lumMod val="75000"/>
                  </a:schemeClr>
                </a:solidFill>
              </a:rPr>
              <a:t>×</a:t>
            </a:r>
            <a:r>
              <a:rPr lang="en-US" sz="2800" b="1" dirty="0" smtClean="0">
                <a:solidFill>
                  <a:schemeClr val="accent6">
                    <a:lumMod val="75000"/>
                  </a:schemeClr>
                </a:solidFill>
              </a:rPr>
              <a:t>              R </a:t>
            </a:r>
            <a:r>
              <a:rPr lang="en-US" sz="2800" b="1" dirty="0" err="1" smtClean="0">
                <a:solidFill>
                  <a:schemeClr val="accent6">
                    <a:lumMod val="75000"/>
                  </a:schemeClr>
                </a:solidFill>
              </a:rPr>
              <a:t>R</a:t>
            </a:r>
            <a:r>
              <a:rPr lang="en-US" sz="2800" b="1" dirty="0" smtClean="0">
                <a:solidFill>
                  <a:schemeClr val="accent6">
                    <a:lumMod val="75000"/>
                  </a:schemeClr>
                </a:solidFill>
              </a:rPr>
              <a:t>= TD</a:t>
            </a:r>
          </a:p>
          <a:p>
            <a:pPr rtl="1"/>
            <a:r>
              <a:rPr lang="ar-BH" sz="2800" b="1" dirty="0" smtClean="0"/>
              <a:t>حيث :</a:t>
            </a:r>
            <a:endParaRPr lang="en-US" sz="2800" b="1" dirty="0" smtClean="0"/>
          </a:p>
          <a:p>
            <a:pPr rtl="1"/>
            <a:r>
              <a:rPr lang="ar-BH" sz="2800" b="1" dirty="0" smtClean="0"/>
              <a:t>	</a:t>
            </a:r>
            <a:r>
              <a:rPr lang="en-US" sz="2800" b="1" dirty="0" smtClean="0">
                <a:solidFill>
                  <a:schemeClr val="accent6">
                    <a:lumMod val="75000"/>
                  </a:schemeClr>
                </a:solidFill>
              </a:rPr>
              <a:t>RR </a:t>
            </a:r>
            <a:r>
              <a:rPr lang="ar-BH" sz="2800" b="1" dirty="0" smtClean="0"/>
              <a:t>  الاحتياطيات القانونية  (</a:t>
            </a:r>
            <a:r>
              <a:rPr lang="en-US" sz="2800" b="1" dirty="0" smtClean="0"/>
              <a:t>Required Reserves</a:t>
            </a:r>
            <a:r>
              <a:rPr lang="ar-BH" sz="2800" b="1" dirty="0" smtClean="0"/>
              <a:t>)                       </a:t>
            </a:r>
            <a:endParaRPr lang="en-US" sz="2800" b="1" dirty="0" smtClean="0"/>
          </a:p>
          <a:p>
            <a:pPr rtl="1"/>
            <a:r>
              <a:rPr lang="ar-BH" sz="2800" b="1" dirty="0" smtClean="0"/>
              <a:t>	  </a:t>
            </a:r>
            <a:r>
              <a:rPr lang="en-US" sz="2800" b="1" dirty="0" smtClean="0">
                <a:solidFill>
                  <a:schemeClr val="accent6">
                    <a:lumMod val="75000"/>
                  </a:schemeClr>
                </a:solidFill>
              </a:rPr>
              <a:t>r</a:t>
            </a:r>
            <a:r>
              <a:rPr lang="ar-BH" sz="2800" b="1" dirty="0" smtClean="0"/>
              <a:t>  </a:t>
            </a:r>
            <a:r>
              <a:rPr lang="en-US" sz="2800" b="1" dirty="0" smtClean="0"/>
              <a:t>  </a:t>
            </a:r>
            <a:r>
              <a:rPr lang="ar-BH" sz="2800" b="1" dirty="0" smtClean="0"/>
              <a:t> نسبة الاحتياطي القانوني  </a:t>
            </a:r>
            <a:r>
              <a:rPr lang="en-US" sz="2800" b="1" dirty="0" smtClean="0"/>
              <a:t>(Reserve Ratio)</a:t>
            </a:r>
          </a:p>
          <a:p>
            <a:pPr rtl="1"/>
            <a:r>
              <a:rPr lang="ar-BH" sz="2800" b="1" dirty="0" smtClean="0"/>
              <a:t>	  </a:t>
            </a:r>
            <a:r>
              <a:rPr lang="en-US" sz="2800" b="1" dirty="0" smtClean="0">
                <a:solidFill>
                  <a:schemeClr val="accent6">
                    <a:lumMod val="75000"/>
                  </a:schemeClr>
                </a:solidFill>
              </a:rPr>
              <a:t>TD</a:t>
            </a:r>
            <a:r>
              <a:rPr lang="ar-BH" sz="2800" b="1" dirty="0" smtClean="0"/>
              <a:t> مجموع الودائع </a:t>
            </a:r>
            <a:r>
              <a:rPr lang="en-US" sz="2800" b="1" dirty="0" smtClean="0"/>
              <a:t>(Total Deposits)</a:t>
            </a:r>
          </a:p>
          <a:p>
            <a:pPr rtl="1"/>
            <a:endParaRPr lang="en-US" sz="2800" b="1" dirty="0" smtClean="0"/>
          </a:p>
          <a:p>
            <a:pPr rtl="1"/>
            <a:r>
              <a:rPr lang="en-US" sz="2800" b="1" dirty="0" smtClean="0"/>
              <a:t>		</a:t>
            </a:r>
            <a:r>
              <a:rPr lang="ar-BH" sz="2800" b="1" dirty="0" smtClean="0"/>
              <a:t>وبملاحظة أن مجموع الاحتياطيات القانونية يتساوى مع الاحتياطي الكلي </a:t>
            </a:r>
            <a:r>
              <a:rPr lang="ar-BH" sz="2800" b="1" dirty="0" smtClean="0">
                <a:solidFill>
                  <a:schemeClr val="accent6">
                    <a:lumMod val="75000"/>
                  </a:schemeClr>
                </a:solidFill>
              </a:rPr>
              <a:t>(</a:t>
            </a:r>
            <a:r>
              <a:rPr lang="en-US" sz="2800" b="1" dirty="0" smtClean="0">
                <a:solidFill>
                  <a:schemeClr val="accent6">
                    <a:lumMod val="75000"/>
                  </a:schemeClr>
                </a:solidFill>
              </a:rPr>
              <a:t>TR</a:t>
            </a:r>
            <a:r>
              <a:rPr lang="ar-BH" sz="2800" b="1" dirty="0" smtClean="0">
                <a:solidFill>
                  <a:schemeClr val="accent6">
                    <a:lumMod val="75000"/>
                  </a:schemeClr>
                </a:solidFill>
              </a:rPr>
              <a:t>) </a:t>
            </a:r>
            <a:r>
              <a:rPr lang="ar-BH" sz="2800" b="1" dirty="0" smtClean="0"/>
              <a:t>للبنك عند بلوغ الإقراض الكامل، يمكن كتابة الصياغة البديلة التالية:</a:t>
            </a:r>
            <a:endParaRPr lang="en-US" sz="2800" b="1" dirty="0" smtClean="0"/>
          </a:p>
          <a:p>
            <a:pPr algn="ctr" rtl="1"/>
            <a:r>
              <a:rPr lang="en-US" sz="2800" b="1" dirty="0" smtClean="0">
                <a:solidFill>
                  <a:schemeClr val="accent6">
                    <a:lumMod val="75000"/>
                  </a:schemeClr>
                </a:solidFill>
              </a:rPr>
              <a:t>r</a:t>
            </a:r>
            <a:r>
              <a:rPr lang="ar-BH" sz="2800" b="1" dirty="0" smtClean="0">
                <a:solidFill>
                  <a:schemeClr val="accent6">
                    <a:lumMod val="75000"/>
                  </a:schemeClr>
                </a:solidFill>
              </a:rPr>
              <a:t>×</a:t>
            </a:r>
            <a:r>
              <a:rPr lang="en-US" sz="2800" b="1" dirty="0" smtClean="0">
                <a:solidFill>
                  <a:schemeClr val="accent6">
                    <a:lumMod val="75000"/>
                  </a:schemeClr>
                </a:solidFill>
              </a:rPr>
              <a:t>                    TR= TD</a:t>
            </a:r>
            <a:endParaRPr lang="ar-SA" sz="2800" b="1" dirty="0" smtClean="0">
              <a:solidFill>
                <a:schemeClr val="accent6">
                  <a:lumMod val="75000"/>
                </a:schemeClr>
              </a:solidFill>
            </a:endParaRPr>
          </a:p>
          <a:p>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rtl="1"/>
            <a:r>
              <a:rPr lang="ar-BH" sz="2800" b="1" dirty="0" smtClean="0"/>
              <a:t>وبإعادة ترتيب حدود المعادلة </a:t>
            </a:r>
            <a:r>
              <a:rPr lang="ar-SA" sz="2800" b="1" dirty="0" smtClean="0"/>
              <a:t>السابقة</a:t>
            </a:r>
            <a:r>
              <a:rPr lang="ar-BH" sz="2800" b="1" dirty="0" smtClean="0"/>
              <a:t> نحصل على صيغة لحساب مجموع الودائع التي يمكن للنظام المصرفي توليدها من قدر معين من الاحتياطيات.</a:t>
            </a:r>
            <a:endParaRPr lang="en-US" sz="2800" b="1" dirty="0" smtClean="0"/>
          </a:p>
          <a:p>
            <a:pPr rtl="1"/>
            <a:r>
              <a:rPr lang="en-US" sz="2800" b="1" dirty="0" smtClean="0">
                <a:solidFill>
                  <a:schemeClr val="accent6">
                    <a:lumMod val="75000"/>
                  </a:schemeClr>
                </a:solidFill>
              </a:rPr>
              <a:t>         TD = 1/r X TR </a:t>
            </a:r>
          </a:p>
          <a:p>
            <a:pPr rtl="1"/>
            <a:r>
              <a:rPr lang="ar-SA" sz="2800" b="1" dirty="0" smtClean="0">
                <a:solidFill>
                  <a:schemeClr val="accent6">
                    <a:lumMod val="75000"/>
                  </a:schemeClr>
                </a:solidFill>
              </a:rPr>
              <a:t>  </a:t>
            </a:r>
            <a:r>
              <a:rPr lang="en-US" sz="2800" b="1" dirty="0" smtClean="0">
                <a:solidFill>
                  <a:schemeClr val="accent6">
                    <a:lumMod val="75000"/>
                  </a:schemeClr>
                </a:solidFill>
              </a:rPr>
              <a:t>         ∆TD = 1/r X ∆TR</a:t>
            </a:r>
          </a:p>
          <a:p>
            <a:pPr rtl="1"/>
            <a:r>
              <a:rPr lang="ar-BH" sz="2800" b="1" dirty="0" smtClean="0"/>
              <a:t>ويطلق على قسمة الواحد الصحيح على نسبة الاحتياطي القانوني مضاعف</a:t>
            </a:r>
            <a:r>
              <a:rPr lang="ar-SA" sz="2800" b="1" dirty="0" smtClean="0"/>
              <a:t> </a:t>
            </a:r>
            <a:r>
              <a:rPr lang="ar-BH" sz="2800" b="1" dirty="0" smtClean="0"/>
              <a:t>النقود (</a:t>
            </a:r>
            <a:r>
              <a:rPr lang="en-US" sz="2800" b="1" dirty="0" smtClean="0"/>
              <a:t>Money Multiplier</a:t>
            </a:r>
            <a:r>
              <a:rPr lang="ar-BH" sz="2800" b="1" dirty="0" smtClean="0"/>
              <a:t>). وباستخدام الصيغة أعلاه يمكننا أن نحسب في مثالنا السابق مباشرة الزيادة في مجموع الودائع الكلية الناتجة عن زيادة احتياطيات النظام المصرفي بمقدار 100 </a:t>
            </a:r>
            <a:r>
              <a:rPr lang="ar-SA" sz="2800" b="1" dirty="0" smtClean="0"/>
              <a:t>ريال</a:t>
            </a:r>
            <a:r>
              <a:rPr lang="ar-BH" sz="2800" b="1" dirty="0" smtClean="0"/>
              <a:t> كما يلي:</a:t>
            </a:r>
            <a:endParaRPr lang="en-US" sz="2800" b="1" dirty="0" smtClean="0"/>
          </a:p>
          <a:p>
            <a:pPr rtl="1"/>
            <a:r>
              <a:rPr lang="ar-BH" sz="2800" b="1" dirty="0" smtClean="0"/>
              <a:t>		</a:t>
            </a:r>
            <a:r>
              <a:rPr lang="en-US" sz="2800" b="1" dirty="0" smtClean="0">
                <a:solidFill>
                  <a:schemeClr val="accent6">
                    <a:lumMod val="75000"/>
                  </a:schemeClr>
                </a:solidFill>
              </a:rPr>
              <a:t>1/5% </a:t>
            </a:r>
            <a:r>
              <a:rPr lang="en-US" sz="2800" b="1" dirty="0" smtClean="0">
                <a:solidFill>
                  <a:schemeClr val="accent6">
                    <a:lumMod val="75000"/>
                  </a:schemeClr>
                </a:solidFill>
                <a:sym typeface="Symbol"/>
              </a:rPr>
              <a:t></a:t>
            </a:r>
            <a:r>
              <a:rPr lang="en-US" sz="2800" b="1" dirty="0" smtClean="0">
                <a:solidFill>
                  <a:schemeClr val="accent6">
                    <a:lumMod val="75000"/>
                  </a:schemeClr>
                </a:solidFill>
              </a:rPr>
              <a:t> 100 = 2000</a:t>
            </a:r>
            <a:r>
              <a:rPr lang="ar-SA" sz="2800" b="1" dirty="0" smtClean="0">
                <a:solidFill>
                  <a:schemeClr val="accent6">
                    <a:lumMod val="75000"/>
                  </a:schemeClr>
                </a:solidFill>
              </a:rPr>
              <a:t>=</a:t>
            </a:r>
            <a:r>
              <a:rPr lang="en-US" sz="2800" b="1" dirty="0" smtClean="0">
                <a:solidFill>
                  <a:schemeClr val="accent6">
                    <a:lumMod val="75000"/>
                  </a:schemeClr>
                </a:solidFill>
              </a:rPr>
              <a:t>                     ∆TD </a:t>
            </a:r>
          </a:p>
          <a:p>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rtl="1"/>
            <a:r>
              <a:rPr lang="ar-BH" sz="2800" b="1" dirty="0" smtClean="0"/>
              <a:t>ولما كانت الوديعة الأولي</a:t>
            </a:r>
            <a:r>
              <a:rPr lang="ar-SA" sz="2800" b="1" dirty="0" smtClean="0"/>
              <a:t>ة 100 ريال</a:t>
            </a:r>
            <a:r>
              <a:rPr lang="ar-BH" sz="2800" b="1" dirty="0" smtClean="0"/>
              <a:t>، فيكون مجموع الودائع المشتقة الناتجة عن القروض هو</a:t>
            </a:r>
            <a:r>
              <a:rPr lang="ar-SA" sz="2800" b="1" dirty="0" smtClean="0"/>
              <a:t>1900</a:t>
            </a:r>
            <a:r>
              <a:rPr lang="ar-BH" sz="2800" b="1" dirty="0" smtClean="0"/>
              <a:t> </a:t>
            </a:r>
            <a:r>
              <a:rPr lang="ar-SA" sz="2800" b="1" dirty="0" smtClean="0"/>
              <a:t>ريال</a:t>
            </a:r>
            <a:r>
              <a:rPr lang="ar-BH" sz="2800" b="1" dirty="0" smtClean="0"/>
              <a:t>. </a:t>
            </a:r>
            <a:endParaRPr lang="en-US" sz="2800" b="1" dirty="0" smtClean="0"/>
          </a:p>
          <a:p>
            <a:pPr algn="just" rtl="1"/>
            <a:r>
              <a:rPr lang="ar-BH" sz="2800" b="1" dirty="0" smtClean="0"/>
              <a:t>ولمعرفة أثر ذلك على عرض النقود، نفترض أن عرض النقود هو (</a:t>
            </a:r>
            <a:r>
              <a:rPr lang="en-US" sz="2800" b="1" dirty="0" smtClean="0"/>
              <a:t>M-1</a:t>
            </a:r>
            <a:r>
              <a:rPr lang="ar-BH" sz="2800" b="1" dirty="0" smtClean="0"/>
              <a:t>)، حيث أن: </a:t>
            </a:r>
            <a:endParaRPr lang="en-US" sz="2800" b="1" dirty="0" smtClean="0"/>
          </a:p>
          <a:p>
            <a:pPr algn="just"/>
            <a:r>
              <a:rPr lang="ar-SA" sz="2800" b="1" dirty="0" smtClean="0">
                <a:solidFill>
                  <a:srgbClr val="FF0000"/>
                </a:solidFill>
              </a:rPr>
              <a:t>    </a:t>
            </a:r>
            <a:r>
              <a:rPr lang="pt-BR" sz="2800" b="1" dirty="0" smtClean="0">
                <a:solidFill>
                  <a:srgbClr val="FF0000"/>
                </a:solidFill>
              </a:rPr>
              <a:t>M</a:t>
            </a:r>
            <a:r>
              <a:rPr lang="pt-BR" sz="2800" b="1" baseline="-25000" dirty="0" smtClean="0">
                <a:solidFill>
                  <a:srgbClr val="FF0000"/>
                </a:solidFill>
              </a:rPr>
              <a:t>1</a:t>
            </a:r>
            <a:r>
              <a:rPr lang="pt-BR" sz="2800" b="1" dirty="0" smtClean="0">
                <a:solidFill>
                  <a:srgbClr val="FF0000"/>
                </a:solidFill>
              </a:rPr>
              <a:t>=C+D</a:t>
            </a:r>
            <a:r>
              <a:rPr lang="ar-BH" sz="2800" b="1" dirty="0" smtClean="0"/>
              <a:t>        </a:t>
            </a:r>
            <a:r>
              <a:rPr lang="en-US" sz="2800" b="1" dirty="0" smtClean="0"/>
              <a:t>	</a:t>
            </a:r>
            <a:r>
              <a:rPr lang="ar-BH" sz="2800" b="1" dirty="0" smtClean="0"/>
              <a:t>     </a:t>
            </a:r>
            <a:r>
              <a:rPr lang="en-US" sz="2800" b="1" dirty="0" smtClean="0"/>
              <a:t>       </a:t>
            </a:r>
            <a:r>
              <a:rPr lang="en-US" sz="2800" b="1" dirty="0" smtClean="0">
                <a:solidFill>
                  <a:srgbClr val="FF0000"/>
                </a:solidFill>
              </a:rPr>
              <a:t>∆</a:t>
            </a:r>
            <a:r>
              <a:rPr lang="pt-BR" sz="2800" b="1" dirty="0" smtClean="0">
                <a:solidFill>
                  <a:srgbClr val="FF0000"/>
                </a:solidFill>
              </a:rPr>
              <a:t>M</a:t>
            </a:r>
            <a:r>
              <a:rPr lang="pt-BR" sz="2800" b="1" baseline="-25000" dirty="0" smtClean="0">
                <a:solidFill>
                  <a:srgbClr val="FF0000"/>
                </a:solidFill>
              </a:rPr>
              <a:t>1</a:t>
            </a:r>
            <a:r>
              <a:rPr lang="pt-BR" sz="2800" b="1" dirty="0" smtClean="0">
                <a:solidFill>
                  <a:srgbClr val="FF0000"/>
                </a:solidFill>
              </a:rPr>
              <a:t>= </a:t>
            </a:r>
            <a:r>
              <a:rPr lang="en-US" sz="2800" b="1" dirty="0" smtClean="0">
                <a:solidFill>
                  <a:srgbClr val="FF0000"/>
                </a:solidFill>
              </a:rPr>
              <a:t>∆</a:t>
            </a:r>
            <a:r>
              <a:rPr lang="pt-BR" sz="2800" b="1" dirty="0" smtClean="0">
                <a:solidFill>
                  <a:srgbClr val="FF0000"/>
                </a:solidFill>
              </a:rPr>
              <a:t>C+ </a:t>
            </a:r>
            <a:r>
              <a:rPr lang="en-US" sz="2800" b="1" dirty="0" smtClean="0">
                <a:solidFill>
                  <a:srgbClr val="FF0000"/>
                </a:solidFill>
              </a:rPr>
              <a:t>∆</a:t>
            </a:r>
            <a:r>
              <a:rPr lang="pt-BR" sz="2800" b="1" dirty="0" smtClean="0">
                <a:solidFill>
                  <a:srgbClr val="FF0000"/>
                </a:solidFill>
              </a:rPr>
              <a:t>D</a:t>
            </a:r>
            <a:r>
              <a:rPr lang="en-US" sz="2800" b="1" dirty="0" smtClean="0"/>
              <a:t>		</a:t>
            </a:r>
          </a:p>
          <a:p>
            <a:pPr algn="just"/>
            <a:r>
              <a:rPr lang="en-US" sz="2800" b="1" dirty="0" smtClean="0"/>
              <a:t>	          </a:t>
            </a:r>
          </a:p>
          <a:p>
            <a:pPr algn="just"/>
            <a:r>
              <a:rPr lang="en-US" sz="2800" b="1" dirty="0" smtClean="0"/>
              <a:t>             M</a:t>
            </a:r>
            <a:r>
              <a:rPr lang="en-US" sz="2800" b="1" baseline="-25000" dirty="0" smtClean="0"/>
              <a:t>1</a:t>
            </a:r>
            <a:r>
              <a:rPr lang="en-US" sz="2800" b="1" dirty="0" smtClean="0"/>
              <a:t> = - 100 + 2000 = 1900 </a:t>
            </a:r>
            <a:r>
              <a:rPr lang="ar-SA" sz="2800" b="1" dirty="0" smtClean="0"/>
              <a:t>ريال</a:t>
            </a:r>
            <a:endParaRPr lang="en-US" sz="2800" b="1" dirty="0" smtClean="0"/>
          </a:p>
          <a:p>
            <a:endParaRPr lang="en-US" dirty="0"/>
          </a:p>
        </p:txBody>
      </p:sp>
      <p:sp>
        <p:nvSpPr>
          <p:cNvPr id="4" name="Right Arrow 3"/>
          <p:cNvSpPr/>
          <p:nvPr/>
        </p:nvSpPr>
        <p:spPr>
          <a:xfrm flipV="1">
            <a:off x="2595546" y="3571876"/>
            <a:ext cx="10668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rtl="1"/>
            <a:endParaRPr lang="ar-SA" sz="2800" b="1" u="sng" dirty="0" smtClean="0">
              <a:solidFill>
                <a:srgbClr val="C00000"/>
              </a:solidFill>
            </a:endParaRPr>
          </a:p>
          <a:p>
            <a:pPr algn="just" rtl="1"/>
            <a:r>
              <a:rPr lang="ar-SA" sz="2800" b="1" dirty="0" smtClean="0"/>
              <a:t>		في </a:t>
            </a:r>
            <a:r>
              <a:rPr lang="ar-BH" sz="2800" b="1" dirty="0" smtClean="0"/>
              <a:t>فترات الانتعاش الاقتصادي </a:t>
            </a:r>
            <a:r>
              <a:rPr lang="ar-SA" sz="2800" b="1" dirty="0" smtClean="0"/>
              <a:t>ت</a:t>
            </a:r>
            <a:r>
              <a:rPr lang="ar-BH" sz="2800" b="1" dirty="0" smtClean="0"/>
              <a:t>توسع</a:t>
            </a:r>
            <a:r>
              <a:rPr lang="ar-SA" sz="2800" b="1" dirty="0" smtClean="0"/>
              <a:t> البنوك التجارية</a:t>
            </a:r>
            <a:r>
              <a:rPr lang="ar-BH" sz="2800" b="1" dirty="0" smtClean="0"/>
              <a:t> في منح القروض والتسهيلات الائتمانية، حيث تقل مخاطر عدم وفاء العملاء بسداد ديونهم في المواعيد المتفق عليها، وذلك بحكم توفر فرص استثمارية مربحة. إلا أن قد يعرضها إلى بعض المخاطر الناتجة عن احتمال حدوث تراجع مفاجئ في النشاط الاقتصادي، وبالتالي تعثر الدائنين عن سداد قروضهم . هذا بالإضافة إلى مخاطر زيادة الضغوط التضخمية الناتجة عن زيادة الطلب الكلي بصورة كبيرة خلال فترات الانتعاش الاقتصادي.</a:t>
            </a:r>
            <a:endParaRPr lang="en-US" sz="2800" b="1" dirty="0" smtClean="0"/>
          </a:p>
          <a:p>
            <a:endParaRPr lang="en-US" dirty="0"/>
          </a:p>
        </p:txBody>
      </p:sp>
      <p:sp>
        <p:nvSpPr>
          <p:cNvPr id="4" name="Title 1"/>
          <p:cNvSpPr>
            <a:spLocks noGrp="1"/>
          </p:cNvSpPr>
          <p:nvPr>
            <p:ph type="title"/>
          </p:nvPr>
        </p:nvSpPr>
        <p:spPr>
          <a:solidFill>
            <a:schemeClr val="accent3">
              <a:lumMod val="40000"/>
              <a:lumOff val="60000"/>
            </a:schemeClr>
          </a:solidFill>
        </p:spPr>
        <p:txBody>
          <a:bodyPr/>
          <a:lstStyle/>
          <a:p>
            <a:pPr>
              <a:defRPr/>
            </a:pPr>
            <a:r>
              <a:rPr lang="ar-SA" dirty="0" smtClean="0">
                <a:solidFill>
                  <a:srgbClr val="FF0000"/>
                </a:solidFill>
              </a:rPr>
              <a:t> </a:t>
            </a:r>
            <a:br>
              <a:rPr lang="ar-SA" dirty="0" smtClean="0">
                <a:solidFill>
                  <a:srgbClr val="FF0000"/>
                </a:solidFill>
              </a:rPr>
            </a:br>
            <a:r>
              <a:rPr lang="ar-SA" b="1" dirty="0" smtClean="0">
                <a:solidFill>
                  <a:srgbClr val="FF0000"/>
                </a:solidFill>
              </a:rPr>
              <a:t/>
            </a:r>
            <a:br>
              <a:rPr lang="ar-SA" b="1" dirty="0" smtClean="0">
                <a:solidFill>
                  <a:srgbClr val="FF0000"/>
                </a:solidFill>
              </a:rPr>
            </a:br>
            <a:r>
              <a:rPr lang="ar-SA" b="1" dirty="0" smtClean="0">
                <a:solidFill>
                  <a:srgbClr val="FF0000"/>
                </a:solidFill>
              </a:rPr>
              <a:t>البنوك التجارية والإستقرار الاقتصادي</a:t>
            </a:r>
            <a:r>
              <a:rPr lang="ar-SA" b="1" dirty="0">
                <a:solidFill>
                  <a:srgbClr val="FF0000"/>
                </a:solidFill>
              </a:rPr>
              <a:t/>
            </a:r>
            <a:br>
              <a:rPr lang="ar-SA" b="1" dirty="0">
                <a:solidFill>
                  <a:srgbClr val="FF0000"/>
                </a:solidFill>
              </a:rPr>
            </a:br>
            <a:r>
              <a:rPr lang="en-US" b="1" u="sng" dirty="0" smtClean="0">
                <a:solidFill>
                  <a:srgbClr val="FF0000"/>
                </a:solidFill>
              </a:rPr>
              <a:t/>
            </a:r>
            <a:br>
              <a:rPr lang="en-US" b="1" u="sng" dirty="0" smtClean="0">
                <a:solidFill>
                  <a:srgbClr val="FF0000"/>
                </a:solidFill>
              </a:rPr>
            </a:br>
            <a:endParaRPr lang="en-US" dirty="0">
              <a:solidFill>
                <a:srgbClr val="FF0000"/>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fontAlgn="auto">
              <a:spcBef>
                <a:spcPts val="0"/>
              </a:spcBef>
              <a:spcAft>
                <a:spcPts val="0"/>
              </a:spcAft>
              <a:defRPr/>
            </a:pPr>
            <a:endParaRPr lang="en-US" dirty="0"/>
          </a:p>
        </p:txBody>
      </p:sp>
      <p:pic>
        <p:nvPicPr>
          <p:cNvPr id="43011" name="Picture 2"/>
          <p:cNvPicPr>
            <a:picLocks noChangeAspect="1" noChangeArrowheads="1"/>
          </p:cNvPicPr>
          <p:nvPr/>
        </p:nvPicPr>
        <p:blipFill>
          <a:blip r:embed="rId2"/>
          <a:srcRect/>
          <a:stretch>
            <a:fillRect/>
          </a:stretch>
        </p:blipFill>
        <p:spPr bwMode="auto">
          <a:xfrm>
            <a:off x="6096000" y="1828800"/>
            <a:ext cx="2786063" cy="2706688"/>
          </a:xfrm>
          <a:prstGeom prst="rect">
            <a:avLst/>
          </a:prstGeom>
          <a:noFill/>
          <a:ln w="9525">
            <a:noFill/>
            <a:miter lim="800000"/>
            <a:headEnd/>
            <a:tailEnd/>
          </a:ln>
        </p:spPr>
      </p:pic>
      <p:sp>
        <p:nvSpPr>
          <p:cNvPr id="43012"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en-US"/>
          </a:p>
        </p:txBody>
      </p:sp>
      <p:sp>
        <p:nvSpPr>
          <p:cNvPr id="430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pic>
        <p:nvPicPr>
          <p:cNvPr id="43014" name="Picture 3"/>
          <p:cNvPicPr>
            <a:picLocks noChangeAspect="1" noChangeArrowheads="1"/>
          </p:cNvPicPr>
          <p:nvPr/>
        </p:nvPicPr>
        <p:blipFill>
          <a:blip r:embed="rId3"/>
          <a:srcRect/>
          <a:stretch>
            <a:fillRect/>
          </a:stretch>
        </p:blipFill>
        <p:spPr bwMode="auto">
          <a:xfrm>
            <a:off x="1149350" y="1828800"/>
            <a:ext cx="2279650" cy="25479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2620</TotalTime>
  <Words>733</Words>
  <Application>Microsoft Office PowerPoint</Application>
  <PresentationFormat>A4 Paper (210x297 mm)</PresentationFormat>
  <Paragraphs>138</Paragraphs>
  <Slides>25</Slides>
  <Notes>1</Notes>
  <HiddenSlides>0</HiddenSlides>
  <MMClips>0</MMClips>
  <ScaleCrop>false</ScaleCrop>
  <HeadingPairs>
    <vt:vector size="4" baseType="variant">
      <vt:variant>
        <vt:lpstr>نسق</vt:lpstr>
      </vt:variant>
      <vt:variant>
        <vt:i4>1</vt:i4>
      </vt:variant>
      <vt:variant>
        <vt:lpstr>عناوين الشرائح</vt:lpstr>
      </vt:variant>
      <vt:variant>
        <vt:i4>25</vt:i4>
      </vt:variant>
    </vt:vector>
  </HeadingPairs>
  <TitlesOfParts>
    <vt:vector size="26" baseType="lpstr">
      <vt:lpstr>Office Theme</vt:lpstr>
      <vt:lpstr>عرض تقديمي في PowerPoint</vt:lpstr>
      <vt:lpstr>المحاضرة الثالثة:   البنوك التجارية التقليدية</vt:lpstr>
      <vt:lpstr>محتويات الفصل</vt:lpstr>
      <vt:lpstr>  نشأة البنوك التجارية </vt:lpstr>
      <vt:lpstr>عرض تقديمي في PowerPoint</vt:lpstr>
      <vt:lpstr>  تعريف البنوك التجارية </vt:lpstr>
      <vt:lpstr>  وظائف البنوك التجارية </vt:lpstr>
      <vt:lpstr>عرض تقديمي في PowerPoint</vt:lpstr>
      <vt:lpstr>عرض تقديمي في PowerPoint</vt:lpstr>
      <vt:lpstr>عرض تقديمي في PowerPoint</vt:lpstr>
      <vt:lpstr>عرض تقديمي في PowerPoint</vt:lpstr>
      <vt:lpstr> </vt:lpstr>
      <vt:lpstr>عرض تقديمي في PowerPoint</vt:lpstr>
      <vt:lpstr>   عملية حلق النقود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   البنوك التجارية والإستقرار الاقتصادي  </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Abdulateef Saleh AL-Ismail</cp:lastModifiedBy>
  <cp:revision>187</cp:revision>
  <dcterms:created xsi:type="dcterms:W3CDTF">2009-10-14T19:14:34Z</dcterms:created>
  <dcterms:modified xsi:type="dcterms:W3CDTF">2013-10-23T07:44:59Z</dcterms:modified>
</cp:coreProperties>
</file>