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2" r:id="rId2"/>
    <p:sldId id="313" r:id="rId3"/>
    <p:sldId id="309" r:id="rId4"/>
    <p:sldId id="300" r:id="rId5"/>
    <p:sldId id="320" r:id="rId6"/>
    <p:sldId id="321" r:id="rId7"/>
    <p:sldId id="322" r:id="rId8"/>
    <p:sldId id="310" r:id="rId9"/>
    <p:sldId id="301" r:id="rId10"/>
    <p:sldId id="319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23" r:id="rId22"/>
    <p:sldId id="304" r:id="rId23"/>
    <p:sldId id="334" r:id="rId24"/>
    <p:sldId id="335" r:id="rId25"/>
    <p:sldId id="337" r:id="rId26"/>
    <p:sldId id="336" r:id="rId27"/>
    <p:sldId id="338" r:id="rId28"/>
    <p:sldId id="305" r:id="rId29"/>
    <p:sldId id="306" r:id="rId30"/>
    <p:sldId id="340" r:id="rId31"/>
    <p:sldId id="341" r:id="rId32"/>
    <p:sldId id="342" r:id="rId33"/>
    <p:sldId id="343" r:id="rId34"/>
    <p:sldId id="339" r:id="rId35"/>
    <p:sldId id="317" r:id="rId36"/>
    <p:sldId id="307" r:id="rId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9900"/>
    <a:srgbClr val="FF006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6" autoAdjust="0"/>
    <p:restoredTop sz="94356" autoAdjust="0"/>
  </p:normalViewPr>
  <p:slideViewPr>
    <p:cSldViewPr>
      <p:cViewPr>
        <p:scale>
          <a:sx n="66" d="100"/>
          <a:sy n="66" d="100"/>
        </p:scale>
        <p:origin x="-1632" y="-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228600"/>
            <a:ext cx="2286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مسألة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04800" y="914400"/>
            <a:ext cx="9144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لسنة 2012 تقدر حاجة </a:t>
            </a:r>
            <a:r>
              <a:rPr lang="ar-SA" sz="2400" dirty="0" err="1" smtClean="0"/>
              <a:t>الدمام</a:t>
            </a:r>
            <a:r>
              <a:rPr lang="ar-SA" sz="2400" dirty="0" smtClean="0"/>
              <a:t> والرياض ومكة المكرمة إلى التمر من نوع السكري كالتالي: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الدمام</a:t>
            </a:r>
            <a:r>
              <a:rPr lang="ar-SA" sz="2400" dirty="0" smtClean="0"/>
              <a:t> : 13 طن</a:t>
            </a:r>
          </a:p>
          <a:p>
            <a:r>
              <a:rPr lang="ar-SA" sz="2400" dirty="0" smtClean="0"/>
              <a:t>الرياض:  22 طن</a:t>
            </a:r>
          </a:p>
          <a:p>
            <a:r>
              <a:rPr lang="ar-SA" sz="2400" dirty="0" smtClean="0"/>
              <a:t>مكة المكرمة:  40 طن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3352800"/>
            <a:ext cx="845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تلبية هذه الحاجات من ثلاثة أماكن : الأحساء والقصيم والمدينة المنورة. الكميات المنتظر إنتاجها في 2012 من هذا النوع هي التالية: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43000" y="44196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الأحساء</a:t>
            </a:r>
            <a:r>
              <a:rPr lang="ar-SA" sz="2400" dirty="0" smtClean="0"/>
              <a:t>: 20طن</a:t>
            </a:r>
          </a:p>
          <a:p>
            <a:r>
              <a:rPr lang="ar-SA" sz="2400" dirty="0" err="1" smtClean="0"/>
              <a:t>الفصيم</a:t>
            </a:r>
            <a:r>
              <a:rPr lang="ar-SA" sz="2400" dirty="0" smtClean="0"/>
              <a:t>:  30طن</a:t>
            </a:r>
          </a:p>
          <a:p>
            <a:r>
              <a:rPr lang="ar-SA" sz="2400" dirty="0" smtClean="0"/>
              <a:t>المدينة المنورة:  25طن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تظهر في الجدول التالي تكاليف نقل الطن الواحد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714172" y="1227666"/>
          <a:ext cx="5540828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1000"/>
                <a:gridCol w="1215572"/>
                <a:gridCol w="1132114"/>
                <a:gridCol w="154214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إلى</a:t>
                      </a:r>
                    </a:p>
                    <a:p>
                      <a:pPr algn="r" rtl="1"/>
                      <a:r>
                        <a:rPr lang="ar-SA" sz="2400" dirty="0" smtClean="0"/>
                        <a:t>من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err="1" smtClean="0"/>
                        <a:t>الدمام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الرياض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مكة المكرمة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الأحساء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9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القصيم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المدينة المنورة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رابط مستقيم 4"/>
          <p:cNvCxnSpPr/>
          <p:nvPr/>
        </p:nvCxnSpPr>
        <p:spPr>
          <a:xfrm rot="10800000" flipV="1">
            <a:off x="6553200" y="1219200"/>
            <a:ext cx="16764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2362200" y="3657600"/>
            <a:ext cx="198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الوحدة 100 ريال</a:t>
            </a:r>
            <a:endParaRPr lang="ar-SA" sz="20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048000" y="449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كيف ستكون خطة النقل المثلى ؟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9718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إعداد الجدول (مع ضمان التوازن بين العرض والطلب)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5814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البحث عن حل أولي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41910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رقابة أمثلية الحل الأولي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48768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تحسين الحل حتى الأمثلية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09600" y="1905000"/>
            <a:ext cx="8458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يجب ان نتذكر ان حل هذه </a:t>
            </a:r>
            <a:r>
              <a:rPr lang="ar-SA" sz="2800" dirty="0" err="1" smtClean="0">
                <a:solidFill>
                  <a:srgbClr val="FF0000"/>
                </a:solidFill>
              </a:rPr>
              <a:t>المسألة </a:t>
            </a:r>
            <a:r>
              <a:rPr lang="ar-SA" sz="2800" dirty="0" smtClean="0">
                <a:solidFill>
                  <a:srgbClr val="FF0000"/>
                </a:solidFill>
              </a:rPr>
              <a:t>(مسائل النقل) تتم بالخطوات الاربع التالية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الخطوة الأولى 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381000" y="609600"/>
            <a:ext cx="9296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الصفوف الموردين وتمثل الأعمدة المستفيدين </a:t>
            </a:r>
            <a:endParaRPr lang="ar-SA" sz="2800" dirty="0"/>
          </a:p>
        </p:txBody>
      </p:sp>
      <p:cxnSp>
        <p:nvCxnSpPr>
          <p:cNvPr id="35" name="رابط كسهم مستقيم 34"/>
          <p:cNvCxnSpPr/>
          <p:nvPr/>
        </p:nvCxnSpPr>
        <p:spPr>
          <a:xfrm>
            <a:off x="1143000" y="3200400"/>
            <a:ext cx="838200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>
          <a:xfrm>
            <a:off x="1143000" y="3276600"/>
            <a:ext cx="10668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>
            <a:off x="1066800" y="3352800"/>
            <a:ext cx="1066800" cy="1905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 rot="19550745">
            <a:off x="262996" y="2657954"/>
            <a:ext cx="150468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الموردين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5029200" y="1295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المستفيدين</a:t>
            </a:r>
            <a:endParaRPr lang="ar-SA" sz="2800" b="1" dirty="0">
              <a:solidFill>
                <a:srgbClr val="FF0000"/>
              </a:solidFill>
            </a:endParaRPr>
          </a:p>
        </p:txBody>
      </p:sp>
      <p:cxnSp>
        <p:nvCxnSpPr>
          <p:cNvPr id="44" name="رابط كسهم مستقيم 43"/>
          <p:cNvCxnSpPr>
            <a:endCxn id="16" idx="0"/>
          </p:cNvCxnSpPr>
          <p:nvPr/>
        </p:nvCxnSpPr>
        <p:spPr>
          <a:xfrm>
            <a:off x="6096000" y="1828800"/>
            <a:ext cx="8763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/>
          <p:cNvCxnSpPr/>
          <p:nvPr/>
        </p:nvCxnSpPr>
        <p:spPr>
          <a:xfrm flipH="1">
            <a:off x="5638800" y="1828800"/>
            <a:ext cx="762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>
          <a:xfrm flipH="1">
            <a:off x="4343400" y="1752600"/>
            <a:ext cx="11430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الخطوة الأولى 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381000" y="609600"/>
            <a:ext cx="9296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الصفوف الموردين وتمثل الأعمدة المستفيدين </a:t>
            </a:r>
            <a:endParaRPr lang="ar-SA" sz="28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762000" y="129540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أما الارقام التي بالركن الايمن بالأعلى هي التكلفة التي اعطانا هي السؤال</a:t>
            </a:r>
            <a:endParaRPr lang="ar-SA" sz="2800" b="1" dirty="0">
              <a:solidFill>
                <a:srgbClr val="FF0000"/>
              </a:solidFill>
            </a:endParaRPr>
          </a:p>
        </p:txBody>
      </p:sp>
      <p:cxnSp>
        <p:nvCxnSpPr>
          <p:cNvPr id="44" name="رابط كسهم مستقيم 43"/>
          <p:cNvCxnSpPr/>
          <p:nvPr/>
        </p:nvCxnSpPr>
        <p:spPr>
          <a:xfrm>
            <a:off x="6096000" y="1828800"/>
            <a:ext cx="1219200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/>
          <p:cNvCxnSpPr>
            <a:endCxn id="24" idx="0"/>
          </p:cNvCxnSpPr>
          <p:nvPr/>
        </p:nvCxnSpPr>
        <p:spPr>
          <a:xfrm>
            <a:off x="5715000" y="1828800"/>
            <a:ext cx="228600" cy="1066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>
          <a:xfrm flipH="1">
            <a:off x="4572000" y="1752600"/>
            <a:ext cx="914400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الخطوة الأولى 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381000" y="609600"/>
            <a:ext cx="9296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الصفوف الموردين وتمثل الأعمدة المستفيدين </a:t>
            </a:r>
            <a:endParaRPr lang="ar-SA" sz="28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762000" y="129540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الارقام هذه والتي توجد بجانب صفوف الموردين ما هي </a:t>
            </a:r>
            <a:r>
              <a:rPr lang="ar-SA" sz="2800" b="1" dirty="0" err="1" smtClean="0">
                <a:solidFill>
                  <a:srgbClr val="FF0000"/>
                </a:solidFill>
              </a:rPr>
              <a:t>الا</a:t>
            </a:r>
            <a:r>
              <a:rPr lang="ar-SA" sz="2800" b="1" dirty="0" smtClean="0">
                <a:solidFill>
                  <a:srgbClr val="FF0000"/>
                </a:solidFill>
              </a:rPr>
              <a:t> الكميات التي يمكن </a:t>
            </a:r>
            <a:r>
              <a:rPr lang="ar-SA" sz="2800" b="1" dirty="0" err="1" smtClean="0">
                <a:solidFill>
                  <a:srgbClr val="FF0000"/>
                </a:solidFill>
              </a:rPr>
              <a:t>المورين</a:t>
            </a:r>
            <a:r>
              <a:rPr lang="ar-SA" sz="2800" b="1" dirty="0" smtClean="0">
                <a:solidFill>
                  <a:srgbClr val="FF0000"/>
                </a:solidFill>
              </a:rPr>
              <a:t> من انتاجها</a:t>
            </a:r>
            <a:endParaRPr lang="ar-SA" sz="2800" b="1" dirty="0">
              <a:solidFill>
                <a:srgbClr val="FF0000"/>
              </a:solidFill>
            </a:endParaRPr>
          </a:p>
        </p:txBody>
      </p:sp>
      <p:cxnSp>
        <p:nvCxnSpPr>
          <p:cNvPr id="44" name="رابط كسهم مستقيم 43"/>
          <p:cNvCxnSpPr/>
          <p:nvPr/>
        </p:nvCxnSpPr>
        <p:spPr>
          <a:xfrm>
            <a:off x="7315200" y="2133600"/>
            <a:ext cx="6858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/>
          <p:cNvCxnSpPr/>
          <p:nvPr/>
        </p:nvCxnSpPr>
        <p:spPr>
          <a:xfrm>
            <a:off x="7086600" y="2286000"/>
            <a:ext cx="762000" cy="1752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>
          <a:xfrm>
            <a:off x="6781800" y="2286000"/>
            <a:ext cx="990600" cy="2590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الخطوة الأولى 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381000" y="609600"/>
            <a:ext cx="9296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الصفوف الموردين وتمثل الأعمدة المستفيدين </a:t>
            </a:r>
            <a:endParaRPr lang="ar-SA" sz="28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762000" y="12954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اما الارقام التي بأسفل العواميد فهي الكميات المطلوبة في كل منطقة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cxnSp>
        <p:nvCxnSpPr>
          <p:cNvPr id="44" name="رابط كسهم مستقيم 43"/>
          <p:cNvCxnSpPr/>
          <p:nvPr/>
        </p:nvCxnSpPr>
        <p:spPr>
          <a:xfrm flipH="1">
            <a:off x="3962400" y="1905000"/>
            <a:ext cx="76200" cy="3581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/>
          <p:cNvCxnSpPr>
            <a:endCxn id="21" idx="0"/>
          </p:cNvCxnSpPr>
          <p:nvPr/>
        </p:nvCxnSpPr>
        <p:spPr>
          <a:xfrm>
            <a:off x="5105400" y="1905000"/>
            <a:ext cx="266700" cy="3733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>
          <a:xfrm>
            <a:off x="6019800" y="1905000"/>
            <a:ext cx="990600" cy="3581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ضمان التوازن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228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752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276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752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276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752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276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04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1828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295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819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4343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295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819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343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295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819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343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4876800" y="838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876800" y="1752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876800" y="2590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648200" y="3124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4800600" y="3505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cxnSp>
        <p:nvCxnSpPr>
          <p:cNvPr id="37" name="رابط مستقيم 36"/>
          <p:cNvCxnSpPr/>
          <p:nvPr/>
        </p:nvCxnSpPr>
        <p:spPr>
          <a:xfrm>
            <a:off x="4800600" y="3276600"/>
            <a:ext cx="76200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مربع نص 38"/>
          <p:cNvSpPr txBox="1"/>
          <p:nvPr/>
        </p:nvSpPr>
        <p:spPr>
          <a:xfrm>
            <a:off x="6172200" y="609601"/>
            <a:ext cx="35052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التوازن بين العرض والطلب شرط أساسي في مسألة النقل</a:t>
            </a:r>
          </a:p>
          <a:p>
            <a:endParaRPr lang="ar-SA" sz="3600" dirty="0" smtClean="0">
              <a:solidFill>
                <a:srgbClr val="FF0000"/>
              </a:solidFill>
            </a:endParaRPr>
          </a:p>
          <a:p>
            <a:r>
              <a:rPr lang="ar-SA" sz="3600" dirty="0" smtClean="0">
                <a:solidFill>
                  <a:srgbClr val="FF0000"/>
                </a:solidFill>
              </a:rPr>
              <a:t>لا يمكن حل المسألة في حالة عدم التوازن</a:t>
            </a:r>
          </a:p>
          <a:p>
            <a:endParaRPr lang="ar-SA" sz="3600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  <p:sp>
        <p:nvSpPr>
          <p:cNvPr id="41" name="شكل بيضاوي 40"/>
          <p:cNvSpPr/>
          <p:nvPr/>
        </p:nvSpPr>
        <p:spPr>
          <a:xfrm>
            <a:off x="4724400" y="533400"/>
            <a:ext cx="762000" cy="2514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 rot="16200000">
            <a:off x="2190750" y="1238250"/>
            <a:ext cx="762000" cy="45339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مربع نص 42"/>
          <p:cNvSpPr txBox="1"/>
          <p:nvPr/>
        </p:nvSpPr>
        <p:spPr>
          <a:xfrm>
            <a:off x="1524000" y="4572000"/>
            <a:ext cx="69342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هنا نلاحظ انا مجموع الصفوف </a:t>
            </a:r>
            <a:r>
              <a:rPr lang="ar-SA" sz="3600" dirty="0" err="1" smtClean="0">
                <a:solidFill>
                  <a:srgbClr val="FF0000"/>
                </a:solidFill>
              </a:rPr>
              <a:t>75 </a:t>
            </a:r>
            <a:r>
              <a:rPr lang="ar-SA" sz="3600" dirty="0" smtClean="0">
                <a:solidFill>
                  <a:srgbClr val="FF0000"/>
                </a:solidFill>
              </a:rPr>
              <a:t>، ومجموع الأعمدة ايضا </a:t>
            </a:r>
            <a:r>
              <a:rPr lang="ar-SA" sz="3600" dirty="0" err="1" smtClean="0">
                <a:solidFill>
                  <a:srgbClr val="FF0000"/>
                </a:solidFill>
              </a:rPr>
              <a:t>75 </a:t>
            </a:r>
            <a:r>
              <a:rPr lang="ar-SA" sz="3600" dirty="0" smtClean="0">
                <a:solidFill>
                  <a:srgbClr val="FF0000"/>
                </a:solidFill>
              </a:rPr>
              <a:t>، اذا هي </a:t>
            </a:r>
            <a:r>
              <a:rPr lang="ar-SA" sz="3600" dirty="0" err="1" smtClean="0">
                <a:solidFill>
                  <a:srgbClr val="FF0000"/>
                </a:solidFill>
              </a:rPr>
              <a:t>متساوية </a:t>
            </a:r>
            <a:r>
              <a:rPr lang="ar-SA" sz="3600" dirty="0" smtClean="0">
                <a:solidFill>
                  <a:srgbClr val="FF0000"/>
                </a:solidFill>
              </a:rPr>
              <a:t>، اذا المسألة قابلة للحل!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مربع نص 57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ثانيا: البحث عن حل أولي </a:t>
            </a:r>
            <a:r>
              <a:rPr lang="ar-SA" sz="2400" b="1" dirty="0" smtClean="0">
                <a:solidFill>
                  <a:srgbClr val="C00000"/>
                </a:solidFill>
              </a:rPr>
              <a:t>(طريقة الشمال الغربي)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9144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سنستخدم  طريقة الشمال الغربي </a:t>
            </a:r>
            <a:r>
              <a:rPr lang="ar-SA" sz="2800" dirty="0" err="1" smtClean="0">
                <a:solidFill>
                  <a:srgbClr val="FF0000"/>
                </a:solidFill>
              </a:rPr>
              <a:t>لايجاد</a:t>
            </a:r>
            <a:r>
              <a:rPr lang="ar-SA" sz="2800" dirty="0" smtClean="0">
                <a:solidFill>
                  <a:srgbClr val="FF0000"/>
                </a:solidFill>
              </a:rPr>
              <a:t> الحل الأولي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60" name="مربع نص 59"/>
          <p:cNvSpPr txBox="1"/>
          <p:nvPr/>
        </p:nvSpPr>
        <p:spPr>
          <a:xfrm>
            <a:off x="2057400" y="21336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الشمال الغربي في التوزيع على الخانة المتواجدة في شمال غرب الجدول كل مرة </a:t>
            </a:r>
            <a:endParaRPr lang="ar-SA" sz="28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057400" y="37338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الشمال الغربي لا تأخذ التكاليف بعين الاعتبار عند البحث عن حل أولي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في هذه الخطوات سنقوم بتوزيع انتاج </a:t>
            </a:r>
            <a:r>
              <a:rPr lang="ar-SA" b="1" dirty="0" err="1" smtClean="0">
                <a:solidFill>
                  <a:srgbClr val="FF0000"/>
                </a:solidFill>
              </a:rPr>
              <a:t>الموردين </a:t>
            </a:r>
            <a:r>
              <a:rPr lang="ar-SA" b="1" dirty="0" smtClean="0">
                <a:solidFill>
                  <a:srgbClr val="FF0000"/>
                </a:solidFill>
              </a:rPr>
              <a:t>(</a:t>
            </a:r>
            <a:r>
              <a:rPr lang="ar-SA" b="1" dirty="0" err="1" smtClean="0">
                <a:solidFill>
                  <a:srgbClr val="FF0000"/>
                </a:solidFill>
              </a:rPr>
              <a:t>الأحساء</a:t>
            </a:r>
            <a:r>
              <a:rPr lang="ar-SA" b="1" dirty="0" smtClean="0">
                <a:solidFill>
                  <a:srgbClr val="FF0000"/>
                </a:solidFill>
              </a:rPr>
              <a:t>، </a:t>
            </a:r>
            <a:r>
              <a:rPr lang="ar-SA" b="1" dirty="0" err="1" smtClean="0">
                <a:solidFill>
                  <a:srgbClr val="FF0000"/>
                </a:solidFill>
              </a:rPr>
              <a:t>القصيم</a:t>
            </a:r>
            <a:r>
              <a:rPr lang="ar-SA" b="1" dirty="0" smtClean="0">
                <a:solidFill>
                  <a:srgbClr val="FF0000"/>
                </a:solidFill>
              </a:rPr>
              <a:t>، المدينة) على المستفيدين </a:t>
            </a:r>
            <a:r>
              <a:rPr lang="ar-SA" b="1" dirty="0" err="1" smtClean="0">
                <a:solidFill>
                  <a:srgbClr val="FF0000"/>
                </a:solidFill>
              </a:rPr>
              <a:t>مكة </a:t>
            </a:r>
            <a:r>
              <a:rPr lang="ar-SA" b="1" dirty="0" smtClean="0">
                <a:solidFill>
                  <a:srgbClr val="FF0000"/>
                </a:solidFill>
              </a:rPr>
              <a:t>، الرياض و </a:t>
            </a:r>
            <a:r>
              <a:rPr lang="ar-SA" b="1" dirty="0" err="1" smtClean="0">
                <a:solidFill>
                  <a:srgbClr val="FF0000"/>
                </a:solidFill>
              </a:rPr>
              <a:t>الدمام</a:t>
            </a:r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err="1" smtClean="0">
                <a:solidFill>
                  <a:srgbClr val="FF0000"/>
                </a:solidFill>
              </a:rPr>
              <a:t>نبدا</a:t>
            </a:r>
            <a:r>
              <a:rPr lang="ar-SA" b="1" dirty="0" smtClean="0">
                <a:solidFill>
                  <a:srgbClr val="FF0000"/>
                </a:solidFill>
              </a:rPr>
              <a:t> بالمربع الأعلى على </a:t>
            </a:r>
            <a:r>
              <a:rPr lang="ar-SA" b="1" dirty="0" err="1" smtClean="0">
                <a:solidFill>
                  <a:srgbClr val="FF0000"/>
                </a:solidFill>
              </a:rPr>
              <a:t>اليسار </a:t>
            </a:r>
            <a:r>
              <a:rPr lang="ar-SA" b="1" dirty="0" smtClean="0">
                <a:solidFill>
                  <a:srgbClr val="FF0000"/>
                </a:solidFill>
              </a:rPr>
              <a:t>، و ننظر الى رقم عاموده و رقم صفة المحاطين بالدائرة الحمراء، ونختار اصغرهم و نتجاهل الرقم الآخر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1" name="شكل بيضاوي 60"/>
          <p:cNvSpPr/>
          <p:nvPr/>
        </p:nvSpPr>
        <p:spPr>
          <a:xfrm>
            <a:off x="7315200" y="1905000"/>
            <a:ext cx="762000" cy="609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شكل بيضاوي 61"/>
          <p:cNvSpPr/>
          <p:nvPr/>
        </p:nvSpPr>
        <p:spPr>
          <a:xfrm>
            <a:off x="3200400" y="4419600"/>
            <a:ext cx="762000" cy="609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3" name="رابط كسهم مستقيم 62"/>
          <p:cNvCxnSpPr/>
          <p:nvPr/>
        </p:nvCxnSpPr>
        <p:spPr>
          <a:xfrm flipV="1">
            <a:off x="3581400" y="2438400"/>
            <a:ext cx="0" cy="1981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 </a:t>
            </a:r>
            <a:r>
              <a:rPr lang="ar-SA" b="1" dirty="0" err="1" smtClean="0">
                <a:solidFill>
                  <a:srgbClr val="FF0000"/>
                </a:solidFill>
              </a:rPr>
              <a:t>نظرح</a:t>
            </a:r>
            <a:r>
              <a:rPr lang="ar-SA" b="1" dirty="0" smtClean="0">
                <a:solidFill>
                  <a:srgbClr val="FF0000"/>
                </a:solidFill>
              </a:rPr>
              <a:t> ذاك الرقم الأصغر من رقم العامود و الصف كالتالي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5344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عند وجود صفر بعامود او صف نلغي ذاك الصف </a:t>
            </a:r>
            <a:r>
              <a:rPr lang="ar-SA" b="1" dirty="0" err="1" smtClean="0">
                <a:solidFill>
                  <a:srgbClr val="FF0000"/>
                </a:solidFill>
              </a:rPr>
              <a:t>مؤقتا </a:t>
            </a:r>
            <a:r>
              <a:rPr lang="ar-SA" b="1" dirty="0" smtClean="0">
                <a:solidFill>
                  <a:srgbClr val="FF0000"/>
                </a:solidFill>
              </a:rPr>
              <a:t>، ونكمل </a:t>
            </a:r>
            <a:r>
              <a:rPr lang="ar-SA" b="1" dirty="0" err="1" smtClean="0">
                <a:solidFill>
                  <a:srgbClr val="FF0000"/>
                </a:solidFill>
              </a:rPr>
              <a:t>الحل </a:t>
            </a:r>
            <a:r>
              <a:rPr lang="ar-SA" b="1" dirty="0" smtClean="0">
                <a:solidFill>
                  <a:srgbClr val="FF0000"/>
                </a:solidFill>
              </a:rPr>
              <a:t>، هنا لغينا مؤقتا عامود </a:t>
            </a:r>
            <a:r>
              <a:rPr lang="ar-SA" b="1" dirty="0" err="1" smtClean="0">
                <a:solidFill>
                  <a:srgbClr val="FF0000"/>
                </a:solidFill>
              </a:rPr>
              <a:t>الدمام</a:t>
            </a:r>
            <a:r>
              <a:rPr lang="ar-SA" b="1" dirty="0" smtClean="0">
                <a:solidFill>
                  <a:srgbClr val="FF0000"/>
                </a:solidFill>
              </a:rPr>
              <a:t> لحصولنا على صفر، فبذلك يبقى لدينا عامودي مكة و الرياض </a:t>
            </a:r>
            <a:r>
              <a:rPr lang="ar-SA" b="1" dirty="0" err="1" smtClean="0">
                <a:solidFill>
                  <a:srgbClr val="FF0000"/>
                </a:solidFill>
              </a:rPr>
              <a:t>فقط </a:t>
            </a:r>
            <a:r>
              <a:rPr lang="ar-SA" b="1" dirty="0" smtClean="0">
                <a:solidFill>
                  <a:srgbClr val="FF0000"/>
                </a:solidFill>
              </a:rPr>
              <a:t>، و مرة أخرى ننظر للمربع الأعلى على اليسار و نكرر العملية </a:t>
            </a:r>
            <a:r>
              <a:rPr lang="ar-SA" b="1" dirty="0" err="1" smtClean="0">
                <a:solidFill>
                  <a:srgbClr val="FF0000"/>
                </a:solidFill>
              </a:rPr>
              <a:t>بأختيار</a:t>
            </a:r>
            <a:r>
              <a:rPr lang="ar-SA" b="1" dirty="0" smtClean="0">
                <a:solidFill>
                  <a:srgbClr val="FF0000"/>
                </a:solidFill>
              </a:rPr>
              <a:t> اصغر الرقمين و هكذا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5344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914400" cy="24384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شكل بيضاوي 49"/>
          <p:cNvSpPr/>
          <p:nvPr/>
        </p:nvSpPr>
        <p:spPr>
          <a:xfrm>
            <a:off x="8610600" y="1752600"/>
            <a:ext cx="762000" cy="609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51" name="رابط كسهم مستقيم 50"/>
          <p:cNvCxnSpPr>
            <a:stCxn id="50" idx="2"/>
          </p:cNvCxnSpPr>
          <p:nvPr/>
        </p:nvCxnSpPr>
        <p:spPr>
          <a:xfrm flipH="1">
            <a:off x="5486400" y="2057400"/>
            <a:ext cx="31242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هنا نطرح الاصغر رقم من </a:t>
            </a:r>
            <a:r>
              <a:rPr lang="ar-SA" b="1" dirty="0" err="1" smtClean="0">
                <a:solidFill>
                  <a:srgbClr val="FF0000"/>
                </a:solidFill>
              </a:rPr>
              <a:t>الرقمين </a:t>
            </a:r>
            <a:r>
              <a:rPr lang="ar-SA" b="1" dirty="0" smtClean="0">
                <a:solidFill>
                  <a:srgbClr val="FF0000"/>
                </a:solidFill>
              </a:rPr>
              <a:t>، ويعطينا 0 و 15 كما نرى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914400" cy="24384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 </a:t>
            </a:r>
            <a:r>
              <a:rPr lang="ar-SA" b="1" dirty="0" err="1" smtClean="0">
                <a:solidFill>
                  <a:srgbClr val="FF0000"/>
                </a:solidFill>
              </a:rPr>
              <a:t>نلغي </a:t>
            </a:r>
            <a:r>
              <a:rPr lang="ar-SA" b="1" dirty="0" smtClean="0">
                <a:solidFill>
                  <a:srgbClr val="FF0000"/>
                </a:solidFill>
              </a:rPr>
              <a:t>(مؤقتا)  صف </a:t>
            </a:r>
            <a:r>
              <a:rPr lang="ar-SA" b="1" dirty="0" err="1" smtClean="0">
                <a:solidFill>
                  <a:srgbClr val="FF0000"/>
                </a:solidFill>
              </a:rPr>
              <a:t>الأحساء</a:t>
            </a:r>
            <a:r>
              <a:rPr lang="ar-SA" b="1" dirty="0" smtClean="0">
                <a:solidFill>
                  <a:srgbClr val="FF0000"/>
                </a:solidFill>
              </a:rPr>
              <a:t> لوصولنا للصفر فيها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ويبقى لدينا جزئ من عامودي مكة و الرياض، و ننظر الى المربع الاعلى على اليسار و نأخذ الرقم الاصغر و نطرح من الطرفين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شكل بيضاوي 49"/>
          <p:cNvSpPr/>
          <p:nvPr/>
        </p:nvSpPr>
        <p:spPr>
          <a:xfrm>
            <a:off x="4724400" y="4953000"/>
            <a:ext cx="762000" cy="609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53" name="رابط كسهم مستقيم 52"/>
          <p:cNvCxnSpPr>
            <a:stCxn id="50" idx="0"/>
          </p:cNvCxnSpPr>
          <p:nvPr/>
        </p:nvCxnSpPr>
        <p:spPr>
          <a:xfrm flipV="1">
            <a:off x="5105400" y="3352800"/>
            <a:ext cx="0" cy="16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ويبقى لدينا جزئ من عامودي مكة و الرياض، و ننظر الى المربع الاعلى على اليسار و نأخذ الرقم الاصغر و نطرح من الطرفين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1" name="رابط مستقيم 60"/>
          <p:cNvCxnSpPr/>
          <p:nvPr/>
        </p:nvCxnSpPr>
        <p:spPr>
          <a:xfrm flipV="1">
            <a:off x="4724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مربع نص 62"/>
          <p:cNvSpPr txBox="1"/>
          <p:nvPr/>
        </p:nvSpPr>
        <p:spPr>
          <a:xfrm>
            <a:off x="45720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4" name="رابط مستقيم 63"/>
          <p:cNvCxnSpPr/>
          <p:nvPr/>
        </p:nvCxnSpPr>
        <p:spPr>
          <a:xfrm flipV="1">
            <a:off x="7467600" y="28194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مربع نص 64"/>
          <p:cNvSpPr txBox="1"/>
          <p:nvPr/>
        </p:nvSpPr>
        <p:spPr>
          <a:xfrm>
            <a:off x="83058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وحصولنا على صفر بعامود الرياض نلغيه مؤقتا، ويبقى لدينا فقط عامود مكة!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1" name="رابط مستقيم 60"/>
          <p:cNvCxnSpPr/>
          <p:nvPr/>
        </p:nvCxnSpPr>
        <p:spPr>
          <a:xfrm flipV="1">
            <a:off x="4724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مربع نص 62"/>
          <p:cNvSpPr txBox="1"/>
          <p:nvPr/>
        </p:nvSpPr>
        <p:spPr>
          <a:xfrm>
            <a:off x="45720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4" name="رابط مستقيم 63"/>
          <p:cNvCxnSpPr/>
          <p:nvPr/>
        </p:nvCxnSpPr>
        <p:spPr>
          <a:xfrm flipV="1">
            <a:off x="7467600" y="28194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مربع نص 64"/>
          <p:cNvSpPr txBox="1"/>
          <p:nvPr/>
        </p:nvSpPr>
        <p:spPr>
          <a:xfrm>
            <a:off x="83058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6" name="رابط مستقيم 55"/>
          <p:cNvCxnSpPr/>
          <p:nvPr/>
        </p:nvCxnSpPr>
        <p:spPr>
          <a:xfrm flipH="1" flipV="1">
            <a:off x="4800600" y="2895600"/>
            <a:ext cx="7620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/>
          <p:cNvCxnSpPr/>
          <p:nvPr/>
        </p:nvCxnSpPr>
        <p:spPr>
          <a:xfrm flipV="1">
            <a:off x="4648200" y="2895600"/>
            <a:ext cx="8382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وحصولنا على صفر بعامود الرياض نلغيه مؤقتا، ويبقى لدينا فقط عامود مكة!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1" name="رابط مستقيم 60"/>
          <p:cNvCxnSpPr/>
          <p:nvPr/>
        </p:nvCxnSpPr>
        <p:spPr>
          <a:xfrm flipV="1">
            <a:off x="4724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مربع نص 62"/>
          <p:cNvSpPr txBox="1"/>
          <p:nvPr/>
        </p:nvSpPr>
        <p:spPr>
          <a:xfrm>
            <a:off x="45720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4" name="رابط مستقيم 63"/>
          <p:cNvCxnSpPr/>
          <p:nvPr/>
        </p:nvCxnSpPr>
        <p:spPr>
          <a:xfrm flipV="1">
            <a:off x="7467600" y="28194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مربع نص 64"/>
          <p:cNvSpPr txBox="1"/>
          <p:nvPr/>
        </p:nvSpPr>
        <p:spPr>
          <a:xfrm>
            <a:off x="83058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6" name="رابط مستقيم 55"/>
          <p:cNvCxnSpPr/>
          <p:nvPr/>
        </p:nvCxnSpPr>
        <p:spPr>
          <a:xfrm flipH="1" flipV="1">
            <a:off x="4800600" y="2895600"/>
            <a:ext cx="7620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/>
          <p:cNvCxnSpPr/>
          <p:nvPr/>
        </p:nvCxnSpPr>
        <p:spPr>
          <a:xfrm flipV="1">
            <a:off x="4648200" y="2895600"/>
            <a:ext cx="8382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شكل بيضاوي 66"/>
          <p:cNvSpPr/>
          <p:nvPr/>
        </p:nvSpPr>
        <p:spPr>
          <a:xfrm>
            <a:off x="8305800" y="2819400"/>
            <a:ext cx="762000" cy="609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9" name="رابط كسهم مستقيم 68"/>
          <p:cNvCxnSpPr>
            <a:stCxn id="18" idx="3"/>
          </p:cNvCxnSpPr>
          <p:nvPr/>
        </p:nvCxnSpPr>
        <p:spPr>
          <a:xfrm flipH="1">
            <a:off x="7086600" y="3095655"/>
            <a:ext cx="1066800" cy="285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ربع نص 72"/>
          <p:cNvSpPr txBox="1"/>
          <p:nvPr/>
        </p:nvSpPr>
        <p:spPr>
          <a:xfrm>
            <a:off x="6324600" y="2819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ثم نطرح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1" name="رابط مستقيم 60"/>
          <p:cNvCxnSpPr/>
          <p:nvPr/>
        </p:nvCxnSpPr>
        <p:spPr>
          <a:xfrm flipV="1">
            <a:off x="4724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مربع نص 62"/>
          <p:cNvSpPr txBox="1"/>
          <p:nvPr/>
        </p:nvSpPr>
        <p:spPr>
          <a:xfrm>
            <a:off x="45720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4" name="رابط مستقيم 63"/>
          <p:cNvCxnSpPr/>
          <p:nvPr/>
        </p:nvCxnSpPr>
        <p:spPr>
          <a:xfrm flipV="1">
            <a:off x="7467600" y="28194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مربع نص 64"/>
          <p:cNvSpPr txBox="1"/>
          <p:nvPr/>
        </p:nvSpPr>
        <p:spPr>
          <a:xfrm>
            <a:off x="83058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6" name="رابط مستقيم 55"/>
          <p:cNvCxnSpPr/>
          <p:nvPr/>
        </p:nvCxnSpPr>
        <p:spPr>
          <a:xfrm flipH="1" flipV="1">
            <a:off x="4800600" y="2895600"/>
            <a:ext cx="7620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/>
          <p:cNvCxnSpPr/>
          <p:nvPr/>
        </p:nvCxnSpPr>
        <p:spPr>
          <a:xfrm flipV="1">
            <a:off x="4648200" y="2895600"/>
            <a:ext cx="8382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ربع نص 72"/>
          <p:cNvSpPr txBox="1"/>
          <p:nvPr/>
        </p:nvSpPr>
        <p:spPr>
          <a:xfrm>
            <a:off x="6324600" y="2819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70" name="رابط مستقيم 69"/>
          <p:cNvCxnSpPr/>
          <p:nvPr/>
        </p:nvCxnSpPr>
        <p:spPr>
          <a:xfrm flipV="1">
            <a:off x="82296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مربع نص 71"/>
          <p:cNvSpPr txBox="1"/>
          <p:nvPr/>
        </p:nvSpPr>
        <p:spPr>
          <a:xfrm>
            <a:off x="9067800" y="2971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74" name="رابط مستقيم 73"/>
          <p:cNvCxnSpPr/>
          <p:nvPr/>
        </p:nvCxnSpPr>
        <p:spPr>
          <a:xfrm flipV="1">
            <a:off x="61722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مربع نص 74"/>
          <p:cNvSpPr txBox="1"/>
          <p:nvPr/>
        </p:nvSpPr>
        <p:spPr>
          <a:xfrm>
            <a:off x="6400800" y="49530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25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ثم نلغي، و نكرر على ما تبقى لدينا من عامود مكة، فنحتر الصغير و </a:t>
            </a:r>
            <a:r>
              <a:rPr lang="ar-SA" b="1" dirty="0" err="1" smtClean="0">
                <a:solidFill>
                  <a:srgbClr val="FF0000"/>
                </a:solidFill>
              </a:rPr>
              <a:t>نكتبه </a:t>
            </a:r>
            <a:r>
              <a:rPr lang="ar-SA" b="1" dirty="0" smtClean="0">
                <a:solidFill>
                  <a:srgbClr val="FF0000"/>
                </a:solidFill>
              </a:rPr>
              <a:t>، ونطرح </a:t>
            </a:r>
            <a:r>
              <a:rPr lang="ar-SA" b="1" dirty="0" err="1" smtClean="0">
                <a:solidFill>
                  <a:srgbClr val="FF0000"/>
                </a:solidFill>
              </a:rPr>
              <a:t>الباقي </a:t>
            </a:r>
            <a:r>
              <a:rPr lang="ar-SA" b="1" dirty="0" smtClean="0">
                <a:solidFill>
                  <a:srgbClr val="FF0000"/>
                </a:solidFill>
              </a:rPr>
              <a:t>، ونلاحظ ان بقي لدينا افارا بالصفوف و </a:t>
            </a:r>
            <a:r>
              <a:rPr lang="ar-SA" b="1" dirty="0" err="1" smtClean="0">
                <a:solidFill>
                  <a:srgbClr val="FF0000"/>
                </a:solidFill>
              </a:rPr>
              <a:t>العواميد </a:t>
            </a:r>
            <a:r>
              <a:rPr lang="ar-SA" b="1" dirty="0" smtClean="0">
                <a:solidFill>
                  <a:srgbClr val="FF0000"/>
                </a:solidFill>
              </a:rPr>
              <a:t>، وهذا يعني اننا حللنا صح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6" name="مربع نص 65"/>
          <p:cNvSpPr txBox="1"/>
          <p:nvPr/>
        </p:nvSpPr>
        <p:spPr>
          <a:xfrm>
            <a:off x="3276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13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40" name="رابط مستقيم 39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8305800" y="1981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3200400" y="4724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5" name="رابط مستقيم 44"/>
          <p:cNvCxnSpPr/>
          <p:nvPr/>
        </p:nvCxnSpPr>
        <p:spPr>
          <a:xfrm flipV="1">
            <a:off x="2971800" y="1905000"/>
            <a:ext cx="1066800" cy="2514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 flipV="1">
            <a:off x="3276600" y="1981200"/>
            <a:ext cx="838200" cy="23622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ربع نص 54"/>
          <p:cNvSpPr txBox="1"/>
          <p:nvPr/>
        </p:nvSpPr>
        <p:spPr>
          <a:xfrm>
            <a:off x="48006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7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8382000" y="1905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مربع نص 47"/>
          <p:cNvSpPr txBox="1"/>
          <p:nvPr/>
        </p:nvSpPr>
        <p:spPr>
          <a:xfrm>
            <a:off x="90678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cxnSp>
        <p:nvCxnSpPr>
          <p:cNvPr id="49" name="رابط مستقيم 48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مربع نص 51"/>
          <p:cNvSpPr txBox="1"/>
          <p:nvPr/>
        </p:nvSpPr>
        <p:spPr>
          <a:xfrm>
            <a:off x="4724400" y="48006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1" name="رابط مستقيم 50"/>
          <p:cNvCxnSpPr/>
          <p:nvPr/>
        </p:nvCxnSpPr>
        <p:spPr>
          <a:xfrm flipH="1" flipV="1">
            <a:off x="3429000" y="2133600"/>
            <a:ext cx="3733800" cy="381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>
            <a:stCxn id="25" idx="1"/>
          </p:cNvCxnSpPr>
          <p:nvPr/>
        </p:nvCxnSpPr>
        <p:spPr>
          <a:xfrm flipH="1">
            <a:off x="3352800" y="1943100"/>
            <a:ext cx="3581400" cy="5715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مربع نص 61"/>
          <p:cNvSpPr txBox="1"/>
          <p:nvPr/>
        </p:nvSpPr>
        <p:spPr>
          <a:xfrm>
            <a:off x="47244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1" name="رابط مستقيم 60"/>
          <p:cNvCxnSpPr/>
          <p:nvPr/>
        </p:nvCxnSpPr>
        <p:spPr>
          <a:xfrm flipV="1">
            <a:off x="4724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مربع نص 62"/>
          <p:cNvSpPr txBox="1"/>
          <p:nvPr/>
        </p:nvSpPr>
        <p:spPr>
          <a:xfrm>
            <a:off x="45720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4" name="رابط مستقيم 63"/>
          <p:cNvCxnSpPr/>
          <p:nvPr/>
        </p:nvCxnSpPr>
        <p:spPr>
          <a:xfrm flipV="1">
            <a:off x="7467600" y="28194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مربع نص 64"/>
          <p:cNvSpPr txBox="1"/>
          <p:nvPr/>
        </p:nvSpPr>
        <p:spPr>
          <a:xfrm>
            <a:off x="8305800" y="27432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6" name="رابط مستقيم 55"/>
          <p:cNvCxnSpPr/>
          <p:nvPr/>
        </p:nvCxnSpPr>
        <p:spPr>
          <a:xfrm flipH="1" flipV="1">
            <a:off x="4800600" y="2895600"/>
            <a:ext cx="7620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/>
          <p:cNvCxnSpPr/>
          <p:nvPr/>
        </p:nvCxnSpPr>
        <p:spPr>
          <a:xfrm flipV="1">
            <a:off x="4648200" y="2895600"/>
            <a:ext cx="838200" cy="1524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مربع نص 72"/>
          <p:cNvSpPr txBox="1"/>
          <p:nvPr/>
        </p:nvSpPr>
        <p:spPr>
          <a:xfrm>
            <a:off x="6324600" y="2819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70" name="رابط مستقيم 69"/>
          <p:cNvCxnSpPr/>
          <p:nvPr/>
        </p:nvCxnSpPr>
        <p:spPr>
          <a:xfrm flipV="1">
            <a:off x="82296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مربع نص 71"/>
          <p:cNvSpPr txBox="1"/>
          <p:nvPr/>
        </p:nvSpPr>
        <p:spPr>
          <a:xfrm>
            <a:off x="9067800" y="2971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74" name="رابط مستقيم 73"/>
          <p:cNvCxnSpPr/>
          <p:nvPr/>
        </p:nvCxnSpPr>
        <p:spPr>
          <a:xfrm flipV="1">
            <a:off x="61722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مربع نص 74"/>
          <p:cNvSpPr txBox="1"/>
          <p:nvPr/>
        </p:nvSpPr>
        <p:spPr>
          <a:xfrm>
            <a:off x="6400800" y="49530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25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67" name="رابط مستقيم 66"/>
          <p:cNvCxnSpPr/>
          <p:nvPr/>
        </p:nvCxnSpPr>
        <p:spPr>
          <a:xfrm flipV="1">
            <a:off x="6096000" y="2667000"/>
            <a:ext cx="990600" cy="9144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رابط مستقيم 70"/>
          <p:cNvCxnSpPr/>
          <p:nvPr/>
        </p:nvCxnSpPr>
        <p:spPr>
          <a:xfrm flipH="1" flipV="1">
            <a:off x="6172200" y="2743200"/>
            <a:ext cx="838200" cy="6858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مربع نص 76"/>
          <p:cNvSpPr txBox="1"/>
          <p:nvPr/>
        </p:nvSpPr>
        <p:spPr>
          <a:xfrm>
            <a:off x="6324600" y="37338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25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78" name="رابط مستقيم 77"/>
          <p:cNvCxnSpPr/>
          <p:nvPr/>
        </p:nvCxnSpPr>
        <p:spPr>
          <a:xfrm flipV="1">
            <a:off x="6324600" y="51816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مربع نص 78"/>
          <p:cNvSpPr txBox="1"/>
          <p:nvPr/>
        </p:nvSpPr>
        <p:spPr>
          <a:xfrm>
            <a:off x="6324600" y="5486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80" name="رابط مستقيم 79"/>
          <p:cNvCxnSpPr/>
          <p:nvPr/>
        </p:nvCxnSpPr>
        <p:spPr>
          <a:xfrm flipV="1">
            <a:off x="7239000" y="3733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مربع نص 80"/>
          <p:cNvSpPr txBox="1"/>
          <p:nvPr/>
        </p:nvSpPr>
        <p:spPr>
          <a:xfrm>
            <a:off x="8382000" y="3581400"/>
            <a:ext cx="60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0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7" grpId="0" animBg="1"/>
      <p:bldP spid="57" grpId="1" animBg="1"/>
      <p:bldP spid="58" grpId="0" animBg="1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28956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2895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80010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50727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84582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4958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4419600" y="5257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8077200" y="292366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3246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701314" y="294277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6019800" y="4953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9436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848600" y="38100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6248400" y="54102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 flipV="1">
            <a:off x="4724400" y="4876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مستقيم 49"/>
          <p:cNvCxnSpPr/>
          <p:nvPr/>
        </p:nvCxnSpPr>
        <p:spPr>
          <a:xfrm flipV="1">
            <a:off x="62484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V="1">
            <a:off x="6248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V="1">
            <a:off x="7239000" y="3810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/>
          <p:cNvCxnSpPr/>
          <p:nvPr/>
        </p:nvCxnSpPr>
        <p:spPr>
          <a:xfrm flipV="1">
            <a:off x="73152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/>
          <p:nvPr/>
        </p:nvCxnSpPr>
        <p:spPr>
          <a:xfrm flipV="1">
            <a:off x="79248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flipV="1">
            <a:off x="78486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ربع نص 59"/>
          <p:cNvSpPr txBox="1"/>
          <p:nvPr/>
        </p:nvSpPr>
        <p:spPr>
          <a:xfrm>
            <a:off x="304800" y="15240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ويكون الجدول بعد حلنا </a:t>
            </a:r>
            <a:r>
              <a:rPr lang="ar-SA" b="1" dirty="0" err="1" smtClean="0">
                <a:solidFill>
                  <a:srgbClr val="FF0000"/>
                </a:solidFill>
              </a:rPr>
              <a:t>كالتالي: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7" grpId="0" animBg="1"/>
      <p:bldP spid="57" grpId="1" animBg="1"/>
      <p:bldP spid="58" grpId="0" animBg="1"/>
      <p:bldP spid="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5638800" y="914400"/>
            <a:ext cx="4267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كتابة الأرقام القياسية للأسطر </a:t>
            </a:r>
            <a:r>
              <a:rPr lang="ar-SA" sz="2400" dirty="0" smtClean="0"/>
              <a:t>والأعمدة</a:t>
            </a:r>
          </a:p>
          <a:p>
            <a:r>
              <a:rPr lang="ar-SA" sz="2400" dirty="0" smtClean="0"/>
              <a:t>وذلك بتطبيق القانون </a:t>
            </a:r>
            <a:r>
              <a:rPr lang="ar-SA" sz="2400" dirty="0" err="1" smtClean="0"/>
              <a:t>التالي: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0" y="457200"/>
            <a:ext cx="99060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التفكير على مستوى الخانات المملوءة </a:t>
            </a:r>
            <a:r>
              <a:rPr lang="ar-SA" sz="2400" b="1" dirty="0" smtClean="0">
                <a:solidFill>
                  <a:srgbClr val="FFFF00"/>
                </a:solidFill>
              </a:rPr>
              <a:t>فقط، أي نركز عليها لتغيير الباقي كما سنرى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553200" y="17526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8697684" y="25146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8686800" y="29718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8686800" y="33528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c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96000" y="25146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للسطر</a:t>
            </a:r>
            <a:endParaRPr lang="ar-SA" sz="24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6019800" y="2971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للعمود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5943600" y="34290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الخانة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cxnSp>
        <p:nvCxnSpPr>
          <p:cNvPr id="42" name="رابط كسهم مستقيم 41"/>
          <p:cNvCxnSpPr/>
          <p:nvPr/>
        </p:nvCxnSpPr>
        <p:spPr>
          <a:xfrm flipH="1" flipV="1">
            <a:off x="533400" y="2514600"/>
            <a:ext cx="2057400" cy="2971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0" y="4572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609600"/>
            <a:ext cx="4267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ولايجاد</a:t>
            </a:r>
            <a:r>
              <a:rPr lang="ar-SA" sz="3200" dirty="0" smtClean="0">
                <a:solidFill>
                  <a:srgbClr val="FF0000"/>
                </a:solidFill>
              </a:rPr>
              <a:t> الرقم القياسي للعمود الاول على اليسار وبتطبيق القانون سيكون 4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أي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0 + ؟</a:t>
            </a:r>
            <a:r>
              <a:rPr lang="ar-SA" sz="3200" dirty="0" smtClean="0">
                <a:solidFill>
                  <a:srgbClr val="FF0000"/>
                </a:solidFill>
              </a:rPr>
              <a:t> = 4 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طبعا 4 كما قلنا</a:t>
            </a:r>
            <a:endParaRPr lang="ar-SA" sz="3200" dirty="0">
              <a:solidFill>
                <a:srgbClr val="FF0000"/>
              </a:solidFill>
            </a:endParaRPr>
          </a:p>
        </p:txBody>
      </p:sp>
      <p:cxnSp>
        <p:nvCxnSpPr>
          <p:cNvPr id="40" name="رابط كسهم مستقيم 39"/>
          <p:cNvCxnSpPr/>
          <p:nvPr/>
        </p:nvCxnSpPr>
        <p:spPr>
          <a:xfrm flipH="1" flipV="1">
            <a:off x="1752600" y="1524000"/>
            <a:ext cx="6400800" cy="2438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1295400" y="1371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5" grpId="0" animBg="1"/>
      <p:bldP spid="36" grpId="0"/>
      <p:bldP spid="38" grpId="0" animBg="1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0" y="4572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609600"/>
            <a:ext cx="4267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ولايجاد</a:t>
            </a:r>
            <a:r>
              <a:rPr lang="ar-SA" sz="3200" dirty="0" smtClean="0">
                <a:solidFill>
                  <a:srgbClr val="FF0000"/>
                </a:solidFill>
              </a:rPr>
              <a:t> الرقم القياسي للعمود الثاني وبتطبيق القانون سيكون 6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أي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0 + ؟</a:t>
            </a:r>
            <a:r>
              <a:rPr lang="ar-SA" sz="3200" dirty="0" smtClean="0">
                <a:solidFill>
                  <a:srgbClr val="FF0000"/>
                </a:solidFill>
              </a:rPr>
              <a:t> = 6 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طبعا 6 كما قلنا</a:t>
            </a:r>
            <a:endParaRPr lang="ar-SA" sz="3200" dirty="0">
              <a:solidFill>
                <a:srgbClr val="FF0000"/>
              </a:solidFill>
            </a:endParaRPr>
          </a:p>
        </p:txBody>
      </p:sp>
      <p:cxnSp>
        <p:nvCxnSpPr>
          <p:cNvPr id="40" name="رابط كسهم مستقيم 39"/>
          <p:cNvCxnSpPr/>
          <p:nvPr/>
        </p:nvCxnSpPr>
        <p:spPr>
          <a:xfrm flipH="1" flipV="1">
            <a:off x="3352800" y="1600200"/>
            <a:ext cx="4724400" cy="2133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1295400" y="1371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2895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5" grpId="0" animBg="1"/>
      <p:bldP spid="36" grpId="0"/>
      <p:bldP spid="38" grpId="0" animBg="1"/>
      <p:bldP spid="42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0" y="4572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609600"/>
            <a:ext cx="4267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ولايجاد</a:t>
            </a:r>
            <a:r>
              <a:rPr lang="ar-SA" sz="3200" dirty="0" smtClean="0">
                <a:solidFill>
                  <a:srgbClr val="FF0000"/>
                </a:solidFill>
              </a:rPr>
              <a:t> الرقم القياسي للصف الثاني حيث الرقم 15 وبتطبيق القانون سيكون </a:t>
            </a:r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-2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أي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؟</a:t>
            </a:r>
            <a:r>
              <a:rPr lang="ar-SA" sz="3200" dirty="0" smtClean="0">
                <a:solidFill>
                  <a:srgbClr val="FF0000"/>
                </a:solidFill>
              </a:rPr>
              <a:t> + </a:t>
            </a:r>
            <a:r>
              <a:rPr lang="ar-SA" sz="3200" dirty="0" err="1" smtClean="0">
                <a:solidFill>
                  <a:srgbClr val="FF0000"/>
                </a:solidFill>
              </a:rPr>
              <a:t>6 </a:t>
            </a:r>
            <a:r>
              <a:rPr lang="ar-SA" sz="3200" dirty="0" smtClean="0">
                <a:solidFill>
                  <a:srgbClr val="FF0000"/>
                </a:solidFill>
              </a:rPr>
              <a:t>= 4 </a:t>
            </a:r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طبعا </a:t>
            </a:r>
            <a:r>
              <a:rPr lang="ar-SA" sz="3200" dirty="0" smtClean="0">
                <a:solidFill>
                  <a:srgbClr val="FF0000"/>
                </a:solidFill>
              </a:rPr>
              <a:t>-2 كما قلنا</a:t>
            </a:r>
            <a:endParaRPr lang="ar-SA" sz="3200" dirty="0">
              <a:solidFill>
                <a:srgbClr val="FF0000"/>
              </a:solidFill>
            </a:endParaRPr>
          </a:p>
        </p:txBody>
      </p:sp>
      <p:cxnSp>
        <p:nvCxnSpPr>
          <p:cNvPr id="40" name="رابط كسهم مستقيم 39"/>
          <p:cNvCxnSpPr/>
          <p:nvPr/>
        </p:nvCxnSpPr>
        <p:spPr>
          <a:xfrm flipH="1" flipV="1">
            <a:off x="609600" y="3200400"/>
            <a:ext cx="7467600" cy="1066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1295400" y="1371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2895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2-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5" grpId="0" animBg="1"/>
      <p:bldP spid="36" grpId="0"/>
      <p:bldP spid="38" grpId="0" animBg="1"/>
      <p:bldP spid="42" grpId="0"/>
      <p:bldP spid="41" grpId="0"/>
      <p:bldP spid="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0" y="4572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609600"/>
            <a:ext cx="4267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ولايجاد</a:t>
            </a:r>
            <a:r>
              <a:rPr lang="ar-SA" sz="3200" dirty="0" smtClean="0">
                <a:solidFill>
                  <a:srgbClr val="FF0000"/>
                </a:solidFill>
              </a:rPr>
              <a:t> الرقم القياسي للعمود الثالث </a:t>
            </a:r>
            <a:r>
              <a:rPr lang="ar-SA" sz="3200" dirty="0" err="1" smtClean="0">
                <a:solidFill>
                  <a:srgbClr val="FF0000"/>
                </a:solidFill>
              </a:rPr>
              <a:t>ووبالنظر</a:t>
            </a:r>
            <a:r>
              <a:rPr lang="ar-SA" sz="3200" dirty="0" smtClean="0">
                <a:solidFill>
                  <a:srgbClr val="FF0000"/>
                </a:solidFill>
              </a:rPr>
              <a:t> الى مربع 15 وبتطبيق القانون سيكون 7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أي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-2 + ؟</a:t>
            </a:r>
            <a:r>
              <a:rPr lang="ar-SA" sz="3200" dirty="0" smtClean="0">
                <a:solidFill>
                  <a:srgbClr val="FF0000"/>
                </a:solidFill>
              </a:rPr>
              <a:t> = 5 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طبعا 7 كما قلنا</a:t>
            </a:r>
            <a:endParaRPr lang="ar-SA" sz="3200" dirty="0">
              <a:solidFill>
                <a:srgbClr val="FF0000"/>
              </a:solidFill>
            </a:endParaRPr>
          </a:p>
        </p:txBody>
      </p:sp>
      <p:cxnSp>
        <p:nvCxnSpPr>
          <p:cNvPr id="40" name="رابط كسهم مستقيم 39"/>
          <p:cNvCxnSpPr/>
          <p:nvPr/>
        </p:nvCxnSpPr>
        <p:spPr>
          <a:xfrm flipH="1" flipV="1">
            <a:off x="4648200" y="1676400"/>
            <a:ext cx="3429000" cy="2057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1295400" y="1371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2895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4419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2-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5" grpId="0" animBg="1"/>
      <p:bldP spid="36" grpId="0"/>
      <p:bldP spid="38" grpId="0" animBg="1"/>
      <p:bldP spid="42" grpId="0"/>
      <p:bldP spid="41" grpId="0"/>
      <p:bldP spid="34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0" y="5257800"/>
            <a:ext cx="99060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0" y="4572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609600"/>
            <a:ext cx="4267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ولايجاد</a:t>
            </a:r>
            <a:r>
              <a:rPr lang="ar-SA" sz="3200" dirty="0" smtClean="0">
                <a:solidFill>
                  <a:srgbClr val="FF0000"/>
                </a:solidFill>
              </a:rPr>
              <a:t> الرقم القياسي للصف الثالث حيث الرقم 25 وبتطبيق القانون سيكون </a:t>
            </a:r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-2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smtClean="0">
                <a:solidFill>
                  <a:srgbClr val="FF0000"/>
                </a:solidFill>
              </a:rPr>
              <a:t>أي</a:t>
            </a:r>
          </a:p>
          <a:p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؟</a:t>
            </a:r>
            <a:r>
              <a:rPr lang="ar-SA" sz="3200" dirty="0" smtClean="0">
                <a:solidFill>
                  <a:srgbClr val="FF0000"/>
                </a:solidFill>
              </a:rPr>
              <a:t> + </a:t>
            </a:r>
            <a:r>
              <a:rPr lang="ar-SA" sz="3200" dirty="0" err="1" smtClean="0">
                <a:solidFill>
                  <a:srgbClr val="FF0000"/>
                </a:solidFill>
              </a:rPr>
              <a:t>7 </a:t>
            </a:r>
            <a:r>
              <a:rPr lang="ar-SA" sz="3200" dirty="0" smtClean="0">
                <a:solidFill>
                  <a:srgbClr val="FF0000"/>
                </a:solidFill>
              </a:rPr>
              <a:t>= 5 </a:t>
            </a:r>
            <a:endParaRPr lang="ar-SA" sz="3200" dirty="0" smtClean="0">
              <a:solidFill>
                <a:srgbClr val="FF0000"/>
              </a:solidFill>
            </a:endParaRPr>
          </a:p>
          <a:p>
            <a:r>
              <a:rPr lang="ar-SA" sz="3200" dirty="0" err="1" smtClean="0">
                <a:solidFill>
                  <a:srgbClr val="FF0000"/>
                </a:solidFill>
              </a:rPr>
              <a:t>طبعا </a:t>
            </a:r>
            <a:r>
              <a:rPr lang="ar-SA" sz="3200" dirty="0" smtClean="0">
                <a:solidFill>
                  <a:srgbClr val="FF0000"/>
                </a:solidFill>
              </a:rPr>
              <a:t>-2 كما قلنا</a:t>
            </a:r>
            <a:endParaRPr lang="ar-SA" sz="3200" dirty="0">
              <a:solidFill>
                <a:srgbClr val="FF0000"/>
              </a:solidFill>
            </a:endParaRPr>
          </a:p>
        </p:txBody>
      </p:sp>
      <p:cxnSp>
        <p:nvCxnSpPr>
          <p:cNvPr id="40" name="رابط كسهم مستقيم 39"/>
          <p:cNvCxnSpPr/>
          <p:nvPr/>
        </p:nvCxnSpPr>
        <p:spPr>
          <a:xfrm flipH="1" flipV="1">
            <a:off x="609600" y="4114800"/>
            <a:ext cx="75438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ربع نص 41"/>
          <p:cNvSpPr txBox="1"/>
          <p:nvPr/>
        </p:nvSpPr>
        <p:spPr>
          <a:xfrm>
            <a:off x="1295400" y="1371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2895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44196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2-</a:t>
            </a:r>
            <a:endParaRPr lang="ar-SA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2-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5" grpId="0" animBg="1"/>
      <p:bldP spid="36" grpId="0"/>
      <p:bldP spid="38" grpId="0" animBg="1"/>
      <p:bldP spid="42" grpId="0"/>
      <p:bldP spid="41" grpId="0"/>
      <p:bldP spid="34" grpId="0"/>
      <p:bldP spid="43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1219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133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133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28600" y="1219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2954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743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267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400800" y="1524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اقتصاد الخانات 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19800" y="914400"/>
            <a:ext cx="36576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FF00"/>
                </a:solidFill>
              </a:rPr>
              <a:t>التفكير على مستوى كل الخانات</a:t>
            </a:r>
            <a:endParaRPr lang="ar-SA" sz="2400" dirty="0">
              <a:solidFill>
                <a:srgbClr val="FFFF00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7010400" y="21336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- c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762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2286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44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762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2" name="مربع نص 41"/>
          <p:cNvSpPr txBox="1"/>
          <p:nvPr/>
        </p:nvSpPr>
        <p:spPr>
          <a:xfrm>
            <a:off x="2286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810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3962400"/>
            <a:ext cx="36576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كل قيم الاقتصاد سالبة أو تساوي الصفر فالحل أمثل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1905000" y="48006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مثالنا هناك قيمة للاقتصاد موجبة</a:t>
            </a:r>
            <a:endParaRPr lang="ar-SA" sz="28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1066800" y="5410200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800" dirty="0" smtClean="0"/>
              <a:t>يجب التحسين</a:t>
            </a:r>
            <a:endParaRPr lang="ar-SA" sz="2800" dirty="0"/>
          </a:p>
        </p:txBody>
      </p:sp>
      <p:sp>
        <p:nvSpPr>
          <p:cNvPr id="47" name="سهم إلى اليسار 46"/>
          <p:cNvSpPr/>
          <p:nvPr/>
        </p:nvSpPr>
        <p:spPr>
          <a:xfrm>
            <a:off x="2895600" y="54102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9" name="رابط كسهم مستقيم 48"/>
          <p:cNvCxnSpPr/>
          <p:nvPr/>
        </p:nvCxnSpPr>
        <p:spPr>
          <a:xfrm rot="16200000" flipV="1">
            <a:off x="2781300" y="3695700"/>
            <a:ext cx="11430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مستطيل 49"/>
          <p:cNvSpPr/>
          <p:nvPr/>
        </p:nvSpPr>
        <p:spPr>
          <a:xfrm>
            <a:off x="4413303" y="5410200"/>
            <a:ext cx="1938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الحل غير أمثل </a:t>
            </a:r>
            <a:endParaRPr lang="ar-SA" sz="2800" dirty="0"/>
          </a:p>
        </p:txBody>
      </p:sp>
      <p:sp>
        <p:nvSpPr>
          <p:cNvPr id="51" name="سهم إلى اليسار 50"/>
          <p:cNvSpPr/>
          <p:nvPr/>
        </p:nvSpPr>
        <p:spPr>
          <a:xfrm>
            <a:off x="6553200" y="53340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مربع نص 51"/>
          <p:cNvSpPr txBox="1"/>
          <p:nvPr/>
        </p:nvSpPr>
        <p:spPr>
          <a:xfrm>
            <a:off x="6477000" y="35052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رقابة الحل </a:t>
            </a:r>
            <a:endParaRPr lang="ar-SA" sz="2400" dirty="0"/>
          </a:p>
        </p:txBody>
      </p:sp>
      <p:sp>
        <p:nvSpPr>
          <p:cNvPr id="53" name="مربع نص 52"/>
          <p:cNvSpPr txBox="1"/>
          <p:nvPr/>
        </p:nvSpPr>
        <p:spPr>
          <a:xfrm>
            <a:off x="6324600" y="1447800"/>
            <a:ext cx="32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نطبق القانون </a:t>
            </a:r>
            <a:r>
              <a:rPr lang="ar-SA" b="1" dirty="0" err="1" smtClean="0">
                <a:solidFill>
                  <a:srgbClr val="FF0000"/>
                </a:solidFill>
              </a:rPr>
              <a:t>التالي: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4" name="مربع نص 53"/>
          <p:cNvSpPr txBox="1"/>
          <p:nvPr/>
        </p:nvSpPr>
        <p:spPr>
          <a:xfrm>
            <a:off x="6248400" y="2895600"/>
            <a:ext cx="3276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 تعويض مباشر لنكتب الارقام بالمربع بالأسفل على اليسار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47" grpId="0" animBg="1"/>
      <p:bldP spid="50" grpId="0"/>
      <p:bldP spid="51" grpId="0" animBg="1"/>
      <p:bldP spid="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cxnSp>
        <p:nvCxnSpPr>
          <p:cNvPr id="78" name="رابط كسهم مستقيم 77"/>
          <p:cNvCxnSpPr/>
          <p:nvPr/>
        </p:nvCxnSpPr>
        <p:spPr>
          <a:xfrm flipH="1">
            <a:off x="3505200" y="2362200"/>
            <a:ext cx="31242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cxnSp>
        <p:nvCxnSpPr>
          <p:cNvPr id="78" name="رابط كسهم مستقيم 77"/>
          <p:cNvCxnSpPr/>
          <p:nvPr/>
        </p:nvCxnSpPr>
        <p:spPr>
          <a:xfrm flipH="1" flipV="1">
            <a:off x="4876800" y="2819400"/>
            <a:ext cx="17526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ربع نص 49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cxnSp>
        <p:nvCxnSpPr>
          <p:cNvPr id="78" name="رابط كسهم مستقيم 77"/>
          <p:cNvCxnSpPr/>
          <p:nvPr/>
        </p:nvCxnSpPr>
        <p:spPr>
          <a:xfrm flipH="1" flipV="1">
            <a:off x="5029200" y="2057400"/>
            <a:ext cx="1600200" cy="1371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ربع نص 49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2" name="مربع نص 51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0" grpId="0"/>
      <p:bldP spid="5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cxnSp>
        <p:nvCxnSpPr>
          <p:cNvPr id="78" name="رابط كسهم مستقيم 77"/>
          <p:cNvCxnSpPr/>
          <p:nvPr/>
        </p:nvCxnSpPr>
        <p:spPr>
          <a:xfrm flipH="1" flipV="1">
            <a:off x="3505200" y="2057400"/>
            <a:ext cx="3124200" cy="1371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ربع نص 49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2" name="مربع نص 51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3" name="مربع نص 52"/>
          <p:cNvSpPr txBox="1"/>
          <p:nvPr/>
        </p:nvSpPr>
        <p:spPr>
          <a:xfrm>
            <a:off x="2895600" y="16002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0" grpId="0"/>
      <p:bldP spid="52" grpId="0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sp>
        <p:nvSpPr>
          <p:cNvPr id="50" name="مربع نص 49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2" name="مربع نص 51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3" name="مربع نص 52"/>
          <p:cNvSpPr txBox="1"/>
          <p:nvPr/>
        </p:nvSpPr>
        <p:spPr>
          <a:xfrm>
            <a:off x="2895600" y="16002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54" name="شكل بيضاوي 53"/>
          <p:cNvSpPr/>
          <p:nvPr/>
        </p:nvSpPr>
        <p:spPr>
          <a:xfrm rot="1596551">
            <a:off x="2266192" y="1714007"/>
            <a:ext cx="3124200" cy="990600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مربع نص 54"/>
          <p:cNvSpPr txBox="1"/>
          <p:nvPr/>
        </p:nvSpPr>
        <p:spPr>
          <a:xfrm>
            <a:off x="762000" y="4267200"/>
            <a:ext cx="6400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وذلك بالنظر الى الخانتين التي فيها دلتا و رقم و نختار </a:t>
            </a:r>
            <a:r>
              <a:rPr lang="ar-SA" b="1" dirty="0" err="1" smtClean="0">
                <a:solidFill>
                  <a:srgbClr val="FF0000"/>
                </a:solidFill>
              </a:rPr>
              <a:t>الاصغر </a:t>
            </a:r>
            <a:r>
              <a:rPr lang="ar-SA" b="1" dirty="0" smtClean="0">
                <a:solidFill>
                  <a:srgbClr val="FF0000"/>
                </a:solidFill>
              </a:rPr>
              <a:t>، أي </a:t>
            </a:r>
            <a:r>
              <a:rPr lang="ar-SA" b="1" dirty="0" err="1" smtClean="0">
                <a:solidFill>
                  <a:srgbClr val="FF0000"/>
                </a:solidFill>
              </a:rPr>
              <a:t>دلتا </a:t>
            </a:r>
            <a:r>
              <a:rPr lang="ar-SA" b="1" dirty="0" smtClean="0">
                <a:solidFill>
                  <a:srgbClr val="FF0000"/>
                </a:solidFill>
              </a:rPr>
              <a:t>= 15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6" name="رابط كسهم مستقيم 55"/>
          <p:cNvCxnSpPr>
            <a:endCxn id="55" idx="3"/>
          </p:cNvCxnSpPr>
          <p:nvPr/>
        </p:nvCxnSpPr>
        <p:spPr>
          <a:xfrm flipH="1" flipV="1">
            <a:off x="7162800" y="4451866"/>
            <a:ext cx="457200" cy="439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0" grpId="0"/>
      <p:bldP spid="52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cxnSp>
        <p:nvCxnSpPr>
          <p:cNvPr id="48" name="رابط كسهم مستقيم 47"/>
          <p:cNvCxnSpPr>
            <a:stCxn id="43" idx="2"/>
          </p:cNvCxnSpPr>
          <p:nvPr/>
        </p:nvCxnSpPr>
        <p:spPr>
          <a:xfrm rot="16200000" flipH="1">
            <a:off x="3766810" y="2242810"/>
            <a:ext cx="10180" cy="1295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>
          <a:xfrm rot="5400000" flipH="1" flipV="1">
            <a:off x="4420394" y="2286000"/>
            <a:ext cx="608806" cy="7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رابط كسهم مستقيم 52"/>
          <p:cNvCxnSpPr/>
          <p:nvPr/>
        </p:nvCxnSpPr>
        <p:spPr>
          <a:xfrm rot="10800000">
            <a:off x="3505200" y="1828800"/>
            <a:ext cx="7620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/>
          <p:nvPr/>
        </p:nvCxnSpPr>
        <p:spPr>
          <a:xfrm rot="5400000">
            <a:off x="2743200" y="2286000"/>
            <a:ext cx="609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sp>
        <p:nvSpPr>
          <p:cNvPr id="58" name="مستطيل 57"/>
          <p:cNvSpPr/>
          <p:nvPr/>
        </p:nvSpPr>
        <p:spPr>
          <a:xfrm>
            <a:off x="1143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2667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ستطيل 59"/>
          <p:cNvSpPr/>
          <p:nvPr/>
        </p:nvSpPr>
        <p:spPr>
          <a:xfrm>
            <a:off x="4191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مستطيل 60"/>
          <p:cNvSpPr/>
          <p:nvPr/>
        </p:nvSpPr>
        <p:spPr>
          <a:xfrm>
            <a:off x="1143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مستطيل 61"/>
          <p:cNvSpPr/>
          <p:nvPr/>
        </p:nvSpPr>
        <p:spPr>
          <a:xfrm>
            <a:off x="2667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مستطيل 62"/>
          <p:cNvSpPr/>
          <p:nvPr/>
        </p:nvSpPr>
        <p:spPr>
          <a:xfrm>
            <a:off x="4191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مستطيل 63"/>
          <p:cNvSpPr/>
          <p:nvPr/>
        </p:nvSpPr>
        <p:spPr>
          <a:xfrm>
            <a:off x="1143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مستطيل 64"/>
          <p:cNvSpPr/>
          <p:nvPr/>
        </p:nvSpPr>
        <p:spPr>
          <a:xfrm>
            <a:off x="2667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مستطيل 65"/>
          <p:cNvSpPr/>
          <p:nvPr/>
        </p:nvSpPr>
        <p:spPr>
          <a:xfrm>
            <a:off x="4191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مربع نص 66"/>
          <p:cNvSpPr txBox="1"/>
          <p:nvPr/>
        </p:nvSpPr>
        <p:spPr>
          <a:xfrm>
            <a:off x="2209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733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5257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0" name="مربع نص 69"/>
          <p:cNvSpPr txBox="1"/>
          <p:nvPr/>
        </p:nvSpPr>
        <p:spPr>
          <a:xfrm>
            <a:off x="2209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1" name="مربع نص 70"/>
          <p:cNvSpPr txBox="1"/>
          <p:nvPr/>
        </p:nvSpPr>
        <p:spPr>
          <a:xfrm>
            <a:off x="3733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2" name="مربع نص 71"/>
          <p:cNvSpPr txBox="1"/>
          <p:nvPr/>
        </p:nvSpPr>
        <p:spPr>
          <a:xfrm>
            <a:off x="5257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3" name="مربع نص 72"/>
          <p:cNvSpPr txBox="1"/>
          <p:nvPr/>
        </p:nvSpPr>
        <p:spPr>
          <a:xfrm>
            <a:off x="2209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4" name="مربع نص 73"/>
          <p:cNvSpPr txBox="1"/>
          <p:nvPr/>
        </p:nvSpPr>
        <p:spPr>
          <a:xfrm>
            <a:off x="3733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5" name="مربع نص 74"/>
          <p:cNvSpPr txBox="1"/>
          <p:nvPr/>
        </p:nvSpPr>
        <p:spPr>
          <a:xfrm>
            <a:off x="5257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219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396342" y="3810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4648200" y="47244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4267200" y="5562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93" name="مربع نص 92"/>
          <p:cNvSpPr txBox="1"/>
          <p:nvPr/>
        </p:nvSpPr>
        <p:spPr>
          <a:xfrm>
            <a:off x="3200400" y="5638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94" name="مربع نص 93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5" name="مربع نص 94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6" name="مربع نص 95"/>
          <p:cNvSpPr txBox="1"/>
          <p:nvPr/>
        </p:nvSpPr>
        <p:spPr>
          <a:xfrm>
            <a:off x="2667000" y="16002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cxnSp>
        <p:nvCxnSpPr>
          <p:cNvPr id="78" name="رابط كسهم مستقيم 77"/>
          <p:cNvCxnSpPr/>
          <p:nvPr/>
        </p:nvCxnSpPr>
        <p:spPr>
          <a:xfrm flipH="1">
            <a:off x="5943600" y="5562600"/>
            <a:ext cx="2743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/>
      <p:bldP spid="93" grpId="0"/>
      <p:bldP spid="94" grpId="0"/>
      <p:bldP spid="95" grpId="0"/>
      <p:bldP spid="9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62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886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10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362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886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10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362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886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10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3429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953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477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429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953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477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953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6477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2209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615542" y="2209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867400" y="3124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486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828800" y="2209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16002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600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362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3886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5410200" y="2438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2362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3886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5410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362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86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5410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0386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26670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20000" y="4114800"/>
            <a:ext cx="1752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الحل أمثل</a:t>
            </a:r>
            <a:endParaRPr lang="ar-SA" sz="3200" b="1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1676400" y="381000"/>
            <a:ext cx="7010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نكرر مرة اخرى بكتابة الارقام القياسية للأعمدة و </a:t>
            </a:r>
            <a:r>
              <a:rPr lang="ar-SA" b="1" dirty="0" err="1" smtClean="0">
                <a:solidFill>
                  <a:srgbClr val="FF0000"/>
                </a:solidFill>
              </a:rPr>
              <a:t>الصفوف </a:t>
            </a:r>
            <a:r>
              <a:rPr lang="ar-SA" b="1" dirty="0" smtClean="0">
                <a:solidFill>
                  <a:srgbClr val="FF0000"/>
                </a:solidFill>
              </a:rPr>
              <a:t>، ثم ارقام الاقتصاد كما بالجدول التالي، وبنفس الطريقة التي عملناها سابقا 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29200" y="3048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حساب تكلفة الحل الأمثل (التكلفة المثلي)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19200" y="12192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دالة الهدف في الحل الأمثل لمسألة النقل تعطي التكلفة الدنيا التي يمكن تحقيقها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تحسب قيمة هذه الدالة بتعويض المتغيرات بقيمها وحساب التكلفة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228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1752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276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28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752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276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228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1752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3276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1295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2819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343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295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819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343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295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19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343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04800" y="2895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2481942" y="2895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733800" y="38100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352800" y="4648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228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752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76600" y="3124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1752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276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752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3276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47244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029200" y="3352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(13*4) + (7*6) + (30*5) + (15*3) + (10*5)</a:t>
            </a:r>
            <a:endParaRPr lang="ar-SA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029200" y="3733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   = (52) + (42) + (150) + (45) + (50) = </a:t>
            </a:r>
            <a:r>
              <a:rPr lang="fr-FR" b="1" dirty="0" smtClean="0"/>
              <a:t>339</a:t>
            </a:r>
            <a:endParaRPr lang="ar-SA" b="1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5029200" y="4419600"/>
            <a:ext cx="457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وبما أن الوحدة هي 100 ريال فالتكلفة المثلي هي 100*339 = 33900 ريال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</TotalTime>
  <Words>2205</Words>
  <Application>Microsoft Office PowerPoint</Application>
  <PresentationFormat>A4 Paper (210x297 mm)‎</PresentationFormat>
  <Paragraphs>1077</Paragraphs>
  <Slides>36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ajanbi</cp:lastModifiedBy>
  <cp:revision>154</cp:revision>
  <dcterms:created xsi:type="dcterms:W3CDTF">2009-10-14T19:14:34Z</dcterms:created>
  <dcterms:modified xsi:type="dcterms:W3CDTF">2013-11-24T21:50:34Z</dcterms:modified>
</cp:coreProperties>
</file>