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0" r:id="rId3"/>
    <p:sldId id="359" r:id="rId4"/>
    <p:sldId id="375" r:id="rId5"/>
    <p:sldId id="389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42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054496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142252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88435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79878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39516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39757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60359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39472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3749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66672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13598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447445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5363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استراتيجية الأعمال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E-business Strategy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ar-SA" sz="2400" dirty="0" smtClean="0"/>
              <a:t>ما </a:t>
            </a:r>
            <a:r>
              <a:rPr lang="ar-SA" sz="2400" dirty="0"/>
              <a:t>هي الاستراتيجية</a:t>
            </a:r>
            <a:r>
              <a:rPr lang="ar-SA" sz="2400" dirty="0" smtClean="0"/>
              <a:t>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أهداف الاستراتيجية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الميزات التنافسية التي يمكن أن تحققها </a:t>
            </a:r>
            <a:r>
              <a:rPr lang="ar-SA" sz="2400" dirty="0" smtClean="0"/>
              <a:t>الاستراتيجية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الاستراتيجية العامة </a:t>
            </a:r>
            <a:r>
              <a:rPr lang="en-US" sz="2400" dirty="0"/>
              <a:t>Generic </a:t>
            </a:r>
            <a:r>
              <a:rPr lang="en-US" sz="2400" dirty="0" smtClean="0"/>
              <a:t>Strategies</a:t>
            </a:r>
            <a:endParaRPr lang="ar-SA" sz="2400" dirty="0" smtClean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تحديد الميزة </a:t>
            </a:r>
            <a:r>
              <a:rPr lang="ar-SA" sz="2400" dirty="0" smtClean="0"/>
              <a:t>التنافسية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أسئلة الاستراتيجية</a:t>
            </a: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rtl="1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هي الاستراتيجية؟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24608" y="1624012"/>
            <a:ext cx="8130107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الاستراتيجية هي الطريق إلى النجاح.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الاستراتيجية تحدد كيفية الاستمرار في السوق.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الاستراتيجية تركز على الشركة كي تكون في اتجاه موحد.</a:t>
            </a:r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111" b="19815"/>
          <a:stretch/>
        </p:blipFill>
        <p:spPr>
          <a:xfrm>
            <a:off x="1784648" y="4236937"/>
            <a:ext cx="7185248" cy="201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6687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أهداف الاستراتيجية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5241031" y="1683169"/>
            <a:ext cx="3515149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تقديم منتجات وخدمات جديدة.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الإعلان عن الأعمال القائمة.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إكمال برنامج الأعمال القائم.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توسيع قاعدة العملاء.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تقديم خدمات أفضل.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تبادل المعلومات.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تخفيض تكاليف الأعمال.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488" y="2348880"/>
            <a:ext cx="3975517" cy="298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119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الميزات التنافسية التي يمكن أن تحققها الاستراتيجية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32920" y="1624012"/>
            <a:ext cx="5321795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التركيز على قطاعات السوق وخاصة الأسواق المتخصصة.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طرح المنتجات التي تختلف من المنافسة.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استخدام قنوات التوزيع البديلة وعمليات التصنيع.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توظيف التسعير الانتقائي وهياكل التكلفة التي تختلف اختلافا </a:t>
            </a:r>
            <a:r>
              <a:rPr lang="ar-SA" sz="2400" dirty="0" err="1" smtClean="0"/>
              <a:t>جوهرايا</a:t>
            </a:r>
            <a:r>
              <a:rPr lang="ar-SA" sz="24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2636912"/>
            <a:ext cx="3870869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866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الاستراتيجية العامة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 Strategies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16896" y="1624012"/>
            <a:ext cx="5537819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تتم صياغة استراتيجية الأعمال الإلكترونية من خلال ثلاث استراتيجيات عامة، والتي إذا ما نفذت بنجاح يمكن أن تسمح للشركة بأن تتخذ حصة مناسبة من السوق.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وهذه الاستراتيجيات هي:</a:t>
            </a:r>
          </a:p>
          <a:p>
            <a:pPr marL="400050" lvl="1" indent="0" rtl="1"/>
            <a:r>
              <a:rPr lang="ar-SA" sz="2000" dirty="0" smtClean="0"/>
              <a:t>1- قيادة التكلفة الإجمالية </a:t>
            </a:r>
            <a:r>
              <a:rPr lang="en-US" sz="2000" dirty="0" smtClean="0"/>
              <a:t>Overall cost leadership</a:t>
            </a:r>
            <a:r>
              <a:rPr lang="ar-SA" sz="2000" dirty="0" smtClean="0"/>
              <a:t>.</a:t>
            </a:r>
          </a:p>
          <a:p>
            <a:pPr marL="400050" lvl="1" indent="0" rtl="1"/>
            <a:r>
              <a:rPr lang="ar-SA" sz="2000" dirty="0" smtClean="0"/>
              <a:t>2- التميز </a:t>
            </a:r>
            <a:r>
              <a:rPr lang="en-US" sz="2000" dirty="0" smtClean="0"/>
              <a:t>Differentiation</a:t>
            </a:r>
            <a:r>
              <a:rPr lang="ar-SA" sz="2000" dirty="0" smtClean="0"/>
              <a:t>.</a:t>
            </a:r>
          </a:p>
          <a:p>
            <a:pPr marL="400050" lvl="1" indent="0" rtl="1"/>
            <a:r>
              <a:rPr lang="ar-SA" sz="2000" dirty="0" smtClean="0"/>
              <a:t>3- التركيز </a:t>
            </a:r>
            <a:r>
              <a:rPr lang="en-US" sz="2000" dirty="0" smtClean="0"/>
              <a:t>Focus</a:t>
            </a:r>
            <a:r>
              <a:rPr lang="ar-SA" sz="2000" dirty="0" smtClean="0"/>
              <a:t>.</a:t>
            </a: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496" y="2420888"/>
            <a:ext cx="343852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26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/>
              <a:t>قيادة التكلفة الإجمالية </a:t>
            </a:r>
            <a:r>
              <a:rPr lang="en-US" sz="4000" dirty="0"/>
              <a:t>Overall cost leadership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56656" y="1624012"/>
            <a:ext cx="7698059" cy="4525963"/>
          </a:xfrm>
        </p:spPr>
        <p:txBody>
          <a:bodyPr/>
          <a:lstStyle/>
          <a:p>
            <a:pPr marL="0" indent="0" rtl="1"/>
            <a:r>
              <a:rPr lang="ar-SA" sz="2400" dirty="0" smtClean="0"/>
              <a:t>فاعلية مقياس الكفاءة.</a:t>
            </a:r>
          </a:p>
          <a:p>
            <a:pPr marL="0" indent="0" rtl="1"/>
            <a:r>
              <a:rPr lang="ar-SA" sz="2400" dirty="0" smtClean="0"/>
              <a:t>خفض التكاليف بقوة.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التحكم بالتكلفة.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مراقبة النفقات العامة.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تجنب الحسابات الهامشية.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تقليل تكاليف البحث والتطوير.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تقليل الخدمات.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تقليل الإعلانات.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603904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التميز </a:t>
            </a:r>
            <a:r>
              <a:rPr lang="en-US" sz="4000" dirty="0" smtClean="0"/>
              <a:t>Differentiation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1012900"/>
          </a:xfrm>
        </p:spPr>
        <p:txBody>
          <a:bodyPr/>
          <a:lstStyle/>
          <a:p>
            <a:pPr marL="0" indent="0" rtl="1"/>
            <a:r>
              <a:rPr lang="ar-SA" sz="2400" dirty="0" smtClean="0"/>
              <a:t>- الفكرة الرئيسية من التميز هي إنشاء منتج فريد ومتميز على نطاق واسع.</a:t>
            </a:r>
          </a:p>
          <a:p>
            <a:pPr marL="0" indent="0" rtl="1"/>
            <a:r>
              <a:rPr lang="ar-SA" sz="2400" dirty="0" smtClean="0"/>
              <a:t>- مرتكزات التميز هي: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5234585" y="2634783"/>
            <a:ext cx="3521595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الجودة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التسليم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شروط الائتمان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الخدمة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التدريب</a:t>
            </a:r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848544" y="2634783"/>
            <a:ext cx="3521595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السمعة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صور العلامات التجارية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تقنية المعلومات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المنتجات الفعلية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الأسعار</a:t>
            </a:r>
          </a:p>
        </p:txBody>
      </p:sp>
    </p:spTree>
    <p:extLst>
      <p:ext uri="{BB962C8B-B14F-4D97-AF65-F5344CB8AC3E}">
        <p14:creationId xmlns:p14="http://schemas.microsoft.com/office/powerpoint/2010/main" xmlns="" val="173089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التركيز </a:t>
            </a:r>
            <a:r>
              <a:rPr lang="en-US" sz="4000" dirty="0" smtClean="0"/>
              <a:t>Focus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2"/>
            <a:ext cx="9059415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يقصد به التركيز على مجموعة المشترين، أو جزء من خط الإنتاج، أو السوق الجغرافية.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بنيت هذه الاستراتيجية حول خدمة السوق المستهدفة بشكل جيد للغاية.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تفترض أن الشركة قادرة على خدمة الهدف الاستراتيجي الضيق بكفاءة وفاعلية أفضل من المنافسة على نطاق واسع.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يمكن للشركة من خلال هذه الاستراتيجية تحقيق التمايز من خلال حصر احتياجات السوق أو تخفيض التكاليف من خلال التخصص، أو كليهما.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66040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ملخص الاستراتيجية العامة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512840" y="1334715"/>
            <a:ext cx="5688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/>
              <a:t>مزايا الاستراتيجية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800" dirty="0" smtClean="0"/>
              <a:t>تفرد الزبون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800" dirty="0" smtClean="0"/>
              <a:t>انخفاض التكلفة</a:t>
            </a:r>
            <a:endParaRPr lang="en-US" sz="28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172133" y="2406182"/>
            <a:ext cx="9029339" cy="3673763"/>
            <a:chOff x="172133" y="2406182"/>
            <a:chExt cx="9029339" cy="3673763"/>
          </a:xfrm>
        </p:grpSpPr>
        <p:sp>
          <p:nvSpPr>
            <p:cNvPr id="6" name="Rectangle 5"/>
            <p:cNvSpPr/>
            <p:nvPr/>
          </p:nvSpPr>
          <p:spPr>
            <a:xfrm>
              <a:off x="3152800" y="3173520"/>
              <a:ext cx="6048672" cy="270375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6" idx="0"/>
              <a:endCxn id="6" idx="2"/>
            </p:cNvCxnSpPr>
            <p:nvPr/>
          </p:nvCxnSpPr>
          <p:spPr>
            <a:xfrm>
              <a:off x="6177136" y="3173520"/>
              <a:ext cx="0" cy="270375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1"/>
              <a:endCxn id="6" idx="3"/>
            </p:cNvCxnSpPr>
            <p:nvPr/>
          </p:nvCxnSpPr>
          <p:spPr>
            <a:xfrm>
              <a:off x="3152800" y="4525396"/>
              <a:ext cx="6048672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627186" y="3302733"/>
              <a:ext cx="24482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 smtClean="0"/>
                <a:t>التميز</a:t>
              </a:r>
            </a:p>
            <a:p>
              <a:pPr algn="ctr"/>
              <a:r>
                <a:rPr lang="en-US" sz="2800" dirty="0" smtClean="0"/>
                <a:t>Differentiation</a:t>
              </a:r>
              <a:endParaRPr lang="en-US" sz="28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78814" y="3217623"/>
              <a:ext cx="27723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/>
                <a:t>قيادة التكلفة الإجمالية </a:t>
              </a:r>
              <a:r>
                <a:rPr lang="en-US" sz="2400" dirty="0"/>
                <a:t>Overall cost leadership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74456" y="4783666"/>
              <a:ext cx="24482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 smtClean="0"/>
                <a:t>التركيز</a:t>
              </a:r>
            </a:p>
            <a:p>
              <a:pPr algn="ctr"/>
              <a:r>
                <a:rPr lang="en-US" sz="2800" dirty="0" smtClean="0"/>
                <a:t>Focus</a:t>
              </a:r>
              <a:endParaRPr lang="en-US" sz="28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00070" y="3217623"/>
              <a:ext cx="1526716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ar-SA" sz="2000" dirty="0" smtClean="0"/>
                <a:t>الصناعة الواسعة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ar-SA" sz="2000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ar-SA" sz="2000" dirty="0" smtClean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ar-SA" sz="2000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ar-SA" sz="2000" dirty="0" smtClean="0"/>
            </a:p>
            <a:p>
              <a:endParaRPr lang="ar-SA" sz="2000" dirty="0" smtClean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ar-SA" sz="2000" dirty="0" smtClean="0"/>
                <a:t>شريحة معينة فقط</a:t>
              </a:r>
              <a:endParaRPr lang="en-US" sz="20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-916306" y="3494621"/>
              <a:ext cx="28232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3600" dirty="0" smtClean="0"/>
                <a:t>هدف الاستراتيجية</a:t>
              </a:r>
              <a:endParaRPr lang="en-U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51523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تحديد الميزة التنافسية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580852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التخطيط الاستراتيجي:</a:t>
            </a: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704528" y="4191000"/>
            <a:ext cx="990600" cy="1447800"/>
          </a:xfrm>
          <a:prstGeom prst="upArrow">
            <a:avLst>
              <a:gd name="adj1" fmla="val 50000"/>
              <a:gd name="adj2" fmla="val 36538"/>
            </a:avLst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5029200" y="4191000"/>
            <a:ext cx="990600" cy="1447800"/>
          </a:xfrm>
          <a:prstGeom prst="upArrow">
            <a:avLst>
              <a:gd name="adj1" fmla="val 50000"/>
              <a:gd name="adj2" fmla="val 36538"/>
            </a:avLst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2857500" y="4191000"/>
            <a:ext cx="990600" cy="1447800"/>
          </a:xfrm>
          <a:prstGeom prst="upArrow">
            <a:avLst>
              <a:gd name="adj1" fmla="val 50000"/>
              <a:gd name="adj2" fmla="val 36538"/>
            </a:avLst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920552" y="5105400"/>
            <a:ext cx="6928049" cy="533400"/>
          </a:xfrm>
          <a:prstGeom prst="rect">
            <a:avLst/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76200" y="2410251"/>
            <a:ext cx="213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ar-SA" b="1" dirty="0" smtClean="0"/>
              <a:t>الصناعة وتحليل التنافسية</a:t>
            </a:r>
            <a:endParaRPr lang="en-US" b="1" dirty="0"/>
          </a:p>
        </p:txBody>
      </p:sp>
      <p:grpSp>
        <p:nvGrpSpPr>
          <p:cNvPr id="27" name="Group 9"/>
          <p:cNvGrpSpPr>
            <a:grpSpLocks/>
          </p:cNvGrpSpPr>
          <p:nvPr/>
        </p:nvGrpSpPr>
        <p:grpSpPr bwMode="auto">
          <a:xfrm>
            <a:off x="2057400" y="2368550"/>
            <a:ext cx="2362200" cy="914400"/>
            <a:chOff x="1296" y="1492"/>
            <a:chExt cx="1488" cy="576"/>
          </a:xfrm>
        </p:grpSpPr>
        <p:sp>
          <p:nvSpPr>
            <p:cNvPr id="28" name="Text Box 10"/>
            <p:cNvSpPr txBox="1">
              <a:spLocks noChangeArrowheads="1"/>
            </p:cNvSpPr>
            <p:nvPr/>
          </p:nvSpPr>
          <p:spPr bwMode="auto">
            <a:xfrm>
              <a:off x="1440" y="1520"/>
              <a:ext cx="134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ar-SA" b="1" dirty="0" smtClean="0"/>
                <a:t>صياغة الاستراتيجية</a:t>
              </a:r>
              <a:endParaRPr lang="en-US" b="1" dirty="0"/>
            </a:p>
          </p:txBody>
        </p:sp>
        <p:sp>
          <p:nvSpPr>
            <p:cNvPr id="29" name="AutoShape 11"/>
            <p:cNvSpPr>
              <a:spLocks noChangeArrowheads="1"/>
            </p:cNvSpPr>
            <p:nvPr/>
          </p:nvSpPr>
          <p:spPr bwMode="auto">
            <a:xfrm>
              <a:off x="1296" y="1492"/>
              <a:ext cx="240" cy="57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13E36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grpSp>
        <p:nvGrpSpPr>
          <p:cNvPr id="30" name="Group 12"/>
          <p:cNvGrpSpPr>
            <a:grpSpLocks/>
          </p:cNvGrpSpPr>
          <p:nvPr/>
        </p:nvGrpSpPr>
        <p:grpSpPr bwMode="auto">
          <a:xfrm>
            <a:off x="6418312" y="2368550"/>
            <a:ext cx="2590800" cy="914400"/>
            <a:chOff x="4032" y="1493"/>
            <a:chExt cx="1632" cy="576"/>
          </a:xfrm>
        </p:grpSpPr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4416" y="1520"/>
              <a:ext cx="124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ar-SA" b="1" dirty="0" smtClean="0"/>
                <a:t>إعادة تقييم الاستراتيجية</a:t>
              </a:r>
              <a:endParaRPr lang="en-US" b="1" dirty="0"/>
            </a:p>
          </p:txBody>
        </p:sp>
        <p:sp>
          <p:nvSpPr>
            <p:cNvPr id="32" name="AutoShape 14"/>
            <p:cNvSpPr>
              <a:spLocks noChangeArrowheads="1"/>
            </p:cNvSpPr>
            <p:nvPr/>
          </p:nvSpPr>
          <p:spPr bwMode="auto">
            <a:xfrm>
              <a:off x="4032" y="1493"/>
              <a:ext cx="240" cy="57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13E36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grpSp>
        <p:nvGrpSpPr>
          <p:cNvPr id="33" name="Group 15"/>
          <p:cNvGrpSpPr>
            <a:grpSpLocks/>
          </p:cNvGrpSpPr>
          <p:nvPr/>
        </p:nvGrpSpPr>
        <p:grpSpPr bwMode="auto">
          <a:xfrm>
            <a:off x="4237856" y="2465215"/>
            <a:ext cx="2371328" cy="914400"/>
            <a:chOff x="2688" y="1493"/>
            <a:chExt cx="1536" cy="576"/>
          </a:xfrm>
        </p:grpSpPr>
        <p:sp>
          <p:nvSpPr>
            <p:cNvPr id="34" name="Text Box 16"/>
            <p:cNvSpPr txBox="1">
              <a:spLocks noChangeArrowheads="1"/>
            </p:cNvSpPr>
            <p:nvPr/>
          </p:nvSpPr>
          <p:spPr bwMode="auto">
            <a:xfrm>
              <a:off x="2736" y="1636"/>
              <a:ext cx="148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ar-SA" b="1" dirty="0" smtClean="0"/>
                <a:t>تنفيذ التخطيط</a:t>
              </a:r>
              <a:endParaRPr lang="en-US" b="1" dirty="0"/>
            </a:p>
          </p:txBody>
        </p:sp>
        <p:sp>
          <p:nvSpPr>
            <p:cNvPr id="35" name="AutoShape 17"/>
            <p:cNvSpPr>
              <a:spLocks noChangeArrowheads="1"/>
            </p:cNvSpPr>
            <p:nvPr/>
          </p:nvSpPr>
          <p:spPr bwMode="auto">
            <a:xfrm>
              <a:off x="2688" y="1493"/>
              <a:ext cx="240" cy="57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13E36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36" name="AutoShape 18"/>
          <p:cNvSpPr>
            <a:spLocks noChangeArrowheads="1"/>
          </p:cNvSpPr>
          <p:nvPr/>
        </p:nvSpPr>
        <p:spPr bwMode="auto">
          <a:xfrm>
            <a:off x="7543800" y="3276600"/>
            <a:ext cx="914400" cy="1905000"/>
          </a:xfrm>
          <a:prstGeom prst="downArrow">
            <a:avLst>
              <a:gd name="adj1" fmla="val 50000"/>
              <a:gd name="adj2" fmla="val 52083"/>
            </a:avLst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450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تحليل المنافسة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 Analysis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1084908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رصد وتقييم ونشر المعلومات من البيئات الخارجية والداخلية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تحليل </a:t>
            </a:r>
            <a:r>
              <a:rPr lang="en-US" sz="2400" dirty="0" smtClean="0"/>
              <a:t>SWOT</a:t>
            </a:r>
            <a:endParaRPr lang="ar-SA" sz="2400" dirty="0" smtClean="0"/>
          </a:p>
          <a:p>
            <a:pPr marL="0" indent="0" rtl="1"/>
            <a:endParaRPr lang="ar-SA" sz="24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35"/>
          <a:stretch/>
        </p:blipFill>
        <p:spPr>
          <a:xfrm>
            <a:off x="2937396" y="3212976"/>
            <a:ext cx="4175222" cy="285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59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تحليل </a:t>
            </a:r>
            <a:r>
              <a:rPr lang="en-US" sz="4000" dirty="0" smtClean="0"/>
              <a:t>SWOT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2"/>
            <a:ext cx="9059415" cy="446928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نقاط القوة </a:t>
            </a:r>
            <a:r>
              <a:rPr lang="en-US" sz="2400" b="1" dirty="0" smtClean="0"/>
              <a:t>Strengths</a:t>
            </a:r>
            <a:r>
              <a:rPr lang="ar-SA" sz="2400" dirty="0" smtClean="0"/>
              <a:t>: تتمثل في العوامل التي تأخذ بالشركة إلى النجاح. كالسمعة الطيبة، ونوعية المنتجات، والسلع منخفضة التكاليف.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نقاط الضعف </a:t>
            </a:r>
            <a:r>
              <a:rPr lang="en-US" sz="2400" b="1" dirty="0" smtClean="0"/>
              <a:t>Weaknesses</a:t>
            </a:r>
            <a:r>
              <a:rPr lang="ar-SA" sz="2400" dirty="0" smtClean="0"/>
              <a:t>: تمثل نقاط الضعف للشركة، مثل: المنتجات عالية التكلفة، التكلفة الإنتاجية العالية، ارتفاع معدل دوران الموظفين، كثرة المنافسين.</a:t>
            </a:r>
            <a:endParaRPr lang="en-US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الفرص </a:t>
            </a:r>
            <a:r>
              <a:rPr lang="en-US" sz="2400" b="1" dirty="0" smtClean="0"/>
              <a:t>Opportunities</a:t>
            </a:r>
            <a:r>
              <a:rPr lang="ar-SA" sz="2400" b="1" dirty="0" smtClean="0"/>
              <a:t>:</a:t>
            </a:r>
            <a:r>
              <a:rPr lang="ar-SA" sz="2400" dirty="0" smtClean="0"/>
              <a:t> هي العوامل التي تكون خارج سيطرة الشركة، وتمثل مجالات يمكن الاستفادة منها. كتغيير الوضع </a:t>
            </a:r>
            <a:r>
              <a:rPr lang="ar-SA" sz="2400" dirty="0" err="1" smtClean="0"/>
              <a:t>الديموجرافي</a:t>
            </a:r>
            <a:r>
              <a:rPr lang="ar-SA" sz="2400" dirty="0" smtClean="0"/>
              <a:t>، وإغلاق بعض المحطات المنافسة، والسماح بتوزيع المنتجات على نطاق واسع.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التهديدات:</a:t>
            </a:r>
            <a:r>
              <a:rPr lang="ar-SA" sz="2400" dirty="0" smtClean="0"/>
              <a:t> هي العوامل التي تكون خارج سيطرة الشركة، وربما </a:t>
            </a:r>
            <a:r>
              <a:rPr lang="ar-SA" sz="2400" dirty="0" err="1" smtClean="0"/>
              <a:t>تعيقها</a:t>
            </a:r>
            <a:r>
              <a:rPr lang="ar-SA" sz="2400" dirty="0" smtClean="0"/>
              <a:t>، مثل، القوانين الجديدة، الركود، زيادة المنافسة.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2314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الاستراتيجية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508843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- الشركة: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3512839" y="2204864"/>
            <a:ext cx="5243341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مقومات التفرد الخاصة بالشركة.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موقف الشركة من التعرض للمخاطر.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لماذا تخسر الشركة عملائها الحاليين.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أعظم قيمة موجودة في الشركة.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أكثر الاعتراضات التي تُسمع من العملاء.</a:t>
            </a:r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08920"/>
            <a:ext cx="3028283" cy="200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7705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الاستراتيجية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508843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- المنافسين: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3656855" y="2204864"/>
            <a:ext cx="5099325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من هم أقوى ثلاثة منافسين للشركة؟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مدى قوتهم؟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متى يكون المنافسون عرضة للخطر؟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متى يمكنك الهجوم؟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ناتج مقارنة الشركة </a:t>
            </a:r>
            <a:r>
              <a:rPr lang="ar-SA" sz="2400" dirty="0" err="1" smtClean="0"/>
              <a:t>بالمنافسون</a:t>
            </a:r>
            <a:r>
              <a:rPr lang="ar-SA" sz="2400" dirty="0" smtClean="0"/>
              <a:t> من حيث الأسعار، والخدمات، والجودة.</a:t>
            </a:r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08920"/>
            <a:ext cx="3028283" cy="200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4151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الاستراتيجية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508843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- السوق: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3800871" y="2204864"/>
            <a:ext cx="4955309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أهم ثلاثة علامات تجارية؟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مدى تغير الصناعة؟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متى يكون المنافسون عرضة للخطر؟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كم عدد قطاعات السوق التي تقوم بخدمتها؟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ناتج مقارنة الشركة </a:t>
            </a:r>
            <a:r>
              <a:rPr lang="ar-SA" sz="2400" dirty="0" err="1" smtClean="0"/>
              <a:t>بالمنافسون</a:t>
            </a:r>
            <a:r>
              <a:rPr lang="ar-SA" sz="2400" dirty="0" smtClean="0"/>
              <a:t> من حيث الأسعار، والخدمات، والجودة.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أكبر إمكانات النمو المتوقعة.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من هم أفضل الزبائن بالنسبة لك، ولماذا؟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08920"/>
            <a:ext cx="3028283" cy="200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9223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10235</TotalTime>
  <Words>696</Words>
  <Application>Microsoft Office PowerPoint</Application>
  <PresentationFormat>A4 Paper (210x297 mm)‎</PresentationFormat>
  <Paragraphs>168</Paragraphs>
  <Slides>18</Slides>
  <Notes>15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الثانية عشر</vt:lpstr>
      <vt:lpstr>عناصر المحاضرة</vt:lpstr>
      <vt:lpstr>ما هي الاستراتيجية؟</vt:lpstr>
      <vt:lpstr>أهداف الاستراتيجية</vt:lpstr>
      <vt:lpstr>الميزات التنافسية التي يمكن أن تحققها الاستراتيجية</vt:lpstr>
      <vt:lpstr>الاستراتيجية العامة Generic Strategies</vt:lpstr>
      <vt:lpstr>قيادة التكلفة الإجمالية Overall cost leadership</vt:lpstr>
      <vt:lpstr>التميز Differentiation</vt:lpstr>
      <vt:lpstr>التركيز Focus</vt:lpstr>
      <vt:lpstr>ملخص الاستراتيجية العامة</vt:lpstr>
      <vt:lpstr>تحديد الميزة التنافسية</vt:lpstr>
      <vt:lpstr>تحليل المنافسة Competitive Analysis</vt:lpstr>
      <vt:lpstr>تحليل SWOT</vt:lpstr>
      <vt:lpstr>أسئلة الاستراتيجية</vt:lpstr>
      <vt:lpstr>أسئلة الاستراتيجية</vt:lpstr>
      <vt:lpstr>أسئلة الاستراتيجية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HP</cp:lastModifiedBy>
  <cp:revision>377</cp:revision>
  <dcterms:created xsi:type="dcterms:W3CDTF">2014-02-23T07:16:21Z</dcterms:created>
  <dcterms:modified xsi:type="dcterms:W3CDTF">2014-11-23T20:57:24Z</dcterms:modified>
</cp:coreProperties>
</file>