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331" r:id="rId4"/>
    <p:sldId id="300" r:id="rId5"/>
    <p:sldId id="309" r:id="rId6"/>
    <p:sldId id="322" r:id="rId7"/>
    <p:sldId id="310" r:id="rId8"/>
    <p:sldId id="311" r:id="rId9"/>
    <p:sldId id="312" r:id="rId10"/>
    <p:sldId id="313" r:id="rId11"/>
    <p:sldId id="314" r:id="rId12"/>
    <p:sldId id="315" r:id="rId13"/>
    <p:sldId id="330" r:id="rId14"/>
    <p:sldId id="328" r:id="rId15"/>
    <p:sldId id="334" r:id="rId16"/>
    <p:sldId id="329" r:id="rId17"/>
    <p:sldId id="332" r:id="rId18"/>
    <p:sldId id="316" r:id="rId19"/>
    <p:sldId id="317" r:id="rId20"/>
    <p:sldId id="318" r:id="rId21"/>
    <p:sldId id="319" r:id="rId22"/>
    <p:sldId id="320" r:id="rId23"/>
    <p:sldId id="321" r:id="rId24"/>
    <p:sldId id="333" r:id="rId25"/>
    <p:sldId id="323" r:id="rId26"/>
    <p:sldId id="324" r:id="rId27"/>
    <p:sldId id="325" r:id="rId28"/>
    <p:sldId id="299" r:id="rId29"/>
    <p:sldId id="266" r:id="rId3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350" y="-1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+mj-cs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+mj-cs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الثانية عشر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إدارة المشاريع (1)</a:t>
            </a:r>
          </a:p>
          <a:p>
            <a:pPr eaLnBrk="1" hangingPunct="1"/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0"/>
            <a:ext cx="4876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المحتوى</a:t>
            </a:r>
            <a:endParaRPr lang="ar-SA" sz="3200" dirty="0"/>
          </a:p>
        </p:txBody>
      </p:sp>
      <p:sp>
        <p:nvSpPr>
          <p:cNvPr id="3" name="TextBox 1"/>
          <p:cNvSpPr txBox="1"/>
          <p:nvPr/>
        </p:nvSpPr>
        <p:spPr>
          <a:xfrm>
            <a:off x="4800600" y="609600"/>
            <a:ext cx="4876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تقديم إدارة المشاريع</a:t>
            </a:r>
            <a:endParaRPr lang="ar-SA" sz="3200" dirty="0"/>
          </a:p>
        </p:txBody>
      </p:sp>
      <p:sp>
        <p:nvSpPr>
          <p:cNvPr id="4" name="مستطيل 3"/>
          <p:cNvSpPr/>
          <p:nvPr/>
        </p:nvSpPr>
        <p:spPr>
          <a:xfrm>
            <a:off x="7671010" y="1219200"/>
            <a:ext cx="1959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خريطة </a:t>
            </a:r>
            <a:r>
              <a:rPr lang="fr-FR" sz="2800" dirty="0" smtClean="0"/>
              <a:t>Gantt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7492962" y="1752600"/>
            <a:ext cx="20457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أهم المصطلحات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8072504" y="2281535"/>
            <a:ext cx="811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العملية</a:t>
            </a:r>
            <a:endParaRPr lang="ar-SA" sz="2400" i="1" dirty="0"/>
          </a:p>
        </p:txBody>
      </p:sp>
      <p:sp>
        <p:nvSpPr>
          <p:cNvPr id="7" name="مستطيل 6"/>
          <p:cNvSpPr/>
          <p:nvPr/>
        </p:nvSpPr>
        <p:spPr>
          <a:xfrm>
            <a:off x="7889648" y="2662535"/>
            <a:ext cx="928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المرحلة</a:t>
            </a:r>
            <a:endParaRPr lang="ar-SA" sz="2400" i="1" dirty="0"/>
          </a:p>
        </p:txBody>
      </p:sp>
      <p:sp>
        <p:nvSpPr>
          <p:cNvPr id="8" name="مستطيل 7"/>
          <p:cNvSpPr/>
          <p:nvPr/>
        </p:nvSpPr>
        <p:spPr>
          <a:xfrm>
            <a:off x="6180673" y="3043535"/>
            <a:ext cx="2581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خصائص العملية الخيالية</a:t>
            </a:r>
            <a:endParaRPr lang="ar-SA" sz="2400" i="1" dirty="0"/>
          </a:p>
        </p:txBody>
      </p:sp>
      <p:sp>
        <p:nvSpPr>
          <p:cNvPr id="9" name="مستطيل 8"/>
          <p:cNvSpPr/>
          <p:nvPr/>
        </p:nvSpPr>
        <p:spPr>
          <a:xfrm>
            <a:off x="7924914" y="3424535"/>
            <a:ext cx="78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الشبكة</a:t>
            </a:r>
            <a:endParaRPr lang="ar-SA" sz="2400" i="1" dirty="0"/>
          </a:p>
        </p:txBody>
      </p:sp>
      <p:sp>
        <p:nvSpPr>
          <p:cNvPr id="10" name="مستطيل 9"/>
          <p:cNvSpPr/>
          <p:nvPr/>
        </p:nvSpPr>
        <p:spPr>
          <a:xfrm>
            <a:off x="7840700" y="3729335"/>
            <a:ext cx="8194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المسار</a:t>
            </a:r>
            <a:endParaRPr lang="ar-SA" sz="2400" i="1" dirty="0"/>
          </a:p>
        </p:txBody>
      </p:sp>
      <p:sp>
        <p:nvSpPr>
          <p:cNvPr id="11" name="مستطيل 10"/>
          <p:cNvSpPr/>
          <p:nvPr/>
        </p:nvSpPr>
        <p:spPr>
          <a:xfrm>
            <a:off x="7893084" y="4201180"/>
            <a:ext cx="15552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ترقيم الشبكة</a:t>
            </a:r>
            <a:endParaRPr lang="ar-SA" sz="2800" dirty="0"/>
          </a:p>
        </p:txBody>
      </p:sp>
      <p:sp>
        <p:nvSpPr>
          <p:cNvPr id="12" name="مستطيل 11"/>
          <p:cNvSpPr/>
          <p:nvPr/>
        </p:nvSpPr>
        <p:spPr>
          <a:xfrm>
            <a:off x="6363875" y="4582180"/>
            <a:ext cx="3066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13" name="مستطيل 12"/>
          <p:cNvSpPr/>
          <p:nvPr/>
        </p:nvSpPr>
        <p:spPr>
          <a:xfrm>
            <a:off x="6144149" y="5039380"/>
            <a:ext cx="3257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14" name="مستطيل 13"/>
          <p:cNvSpPr/>
          <p:nvPr/>
        </p:nvSpPr>
        <p:spPr>
          <a:xfrm>
            <a:off x="813988" y="5638800"/>
            <a:ext cx="6253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المراجعة من الكتاب المقرر ومن كتب بحوث العمليات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0" y="609600"/>
            <a:ext cx="7239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تمثل إدارة المشاريع واحدة من أهم وأشهر الطرق التي يلجأ إليها المدير أثناء ممارسة وظائفه </a:t>
            </a:r>
            <a:endParaRPr lang="ar-SA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057400" y="1752600"/>
            <a:ext cx="7315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هذه الطريقة بالنسبة للمشاريع الكبيرة والمشاريع الصغيرة على حد السواء</a:t>
            </a:r>
            <a:endParaRPr lang="ar-SA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524000" y="4267200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الغرض من هذه الطريقة هو التحكم في إنجاز المشاريع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2971800"/>
            <a:ext cx="7315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كما تستعمل من طرف المؤسسات الكبيرة وأيضا المؤسسات الصغيرة والمتوسطة وحتى المؤسسات المصغرة</a:t>
            </a:r>
            <a:endParaRPr lang="ar-SA" sz="2800" dirty="0"/>
          </a:p>
        </p:txBody>
      </p:sp>
      <p:sp>
        <p:nvSpPr>
          <p:cNvPr id="7" name="TextBox 23"/>
          <p:cNvSpPr txBox="1"/>
          <p:nvPr/>
        </p:nvSpPr>
        <p:spPr>
          <a:xfrm>
            <a:off x="1600200" y="5105400"/>
            <a:ext cx="7772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إدارة المشاريع أصبحت تخصصا يدرس بالجامعات وتمنح فيه شهادات عليا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6" grpId="0"/>
      <p:bldP spid="6" grpId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19600" y="0"/>
            <a:ext cx="495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	</a:t>
            </a:r>
          </a:p>
          <a:p>
            <a:r>
              <a:rPr lang="ar-SA" sz="2800" dirty="0" smtClean="0"/>
              <a:t>أهم الأدوات في مجال إدارة المشاريع  </a:t>
            </a:r>
            <a:r>
              <a:rPr lang="fr-FR" sz="2800" dirty="0" smtClean="0"/>
              <a:t>  </a:t>
            </a:r>
            <a:endParaRPr lang="ar-SA" sz="2800" dirty="0"/>
          </a:p>
        </p:txBody>
      </p:sp>
      <p:sp>
        <p:nvSpPr>
          <p:cNvPr id="8" name="Rectangle 7"/>
          <p:cNvSpPr/>
          <p:nvPr/>
        </p:nvSpPr>
        <p:spPr>
          <a:xfrm>
            <a:off x="6862817" y="1219200"/>
            <a:ext cx="20585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خريطة  </a:t>
            </a:r>
            <a:r>
              <a:rPr lang="fr-FR" sz="2800" dirty="0" smtClean="0"/>
              <a:t>Gantt</a:t>
            </a:r>
            <a:endParaRPr lang="ar-SA" sz="28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5943600" y="1828800"/>
            <a:ext cx="21434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وشبكة  </a:t>
            </a:r>
            <a:r>
              <a:rPr lang="fr-FR" sz="2800" dirty="0" smtClean="0"/>
              <a:t>PERT</a:t>
            </a:r>
            <a:r>
              <a:rPr lang="ar-SA" sz="2800" dirty="0" smtClean="0"/>
              <a:t> 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971800" y="3733800"/>
            <a:ext cx="6324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أصبح استعمال هذه الطرق مرتبطا بإدارة المشاريع كما أن إدارة المشاريع أصبحت مرتبطة بهذه الطرق</a:t>
            </a:r>
            <a:endParaRPr lang="ar-SA" sz="2800" dirty="0"/>
          </a:p>
        </p:txBody>
      </p:sp>
      <p:sp>
        <p:nvSpPr>
          <p:cNvPr id="10" name="Rectangle 9"/>
          <p:cNvSpPr/>
          <p:nvPr/>
        </p:nvSpPr>
        <p:spPr>
          <a:xfrm>
            <a:off x="4343400" y="2438400"/>
            <a:ext cx="1891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وشبكة  </a:t>
            </a:r>
            <a:r>
              <a:rPr lang="fr-FR" sz="2800" dirty="0" smtClean="0"/>
              <a:t>CPM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219200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خريطة </a:t>
            </a:r>
            <a:r>
              <a:rPr lang="fr-FR" sz="2800" dirty="0" smtClean="0"/>
              <a:t>Gantt</a:t>
            </a:r>
            <a:r>
              <a:rPr lang="ar-SA" sz="2800" dirty="0" smtClean="0"/>
              <a:t> لمتابعة مدى تقدم المشروع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543800" y="2438400"/>
            <a:ext cx="213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هي عبارة عن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-685800" y="2057400"/>
            <a:ext cx="624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أداة سهلة وتعتمد أكثر على الملاحظة (المشاهدة)  </a:t>
            </a:r>
            <a:endParaRPr lang="ar-SA" sz="2800" dirty="0"/>
          </a:p>
        </p:txBody>
      </p:sp>
      <p:sp>
        <p:nvSpPr>
          <p:cNvPr id="5" name="Rectangle 4"/>
          <p:cNvSpPr/>
          <p:nvPr/>
        </p:nvSpPr>
        <p:spPr>
          <a:xfrm>
            <a:off x="7543800" y="304800"/>
            <a:ext cx="2212465" cy="5847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ar-SA" sz="3200" dirty="0" smtClean="0"/>
              <a:t>خريطة </a:t>
            </a:r>
            <a:r>
              <a:rPr lang="fr-FR" sz="3200" dirty="0" smtClean="0"/>
              <a:t>Gantt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477000" y="4495800"/>
            <a:ext cx="3429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تتمثل مراحل استعمال خريطة </a:t>
            </a:r>
            <a:r>
              <a:rPr lang="fr-FR" sz="2800" dirty="0" smtClean="0"/>
              <a:t>Gantt</a:t>
            </a:r>
            <a:r>
              <a:rPr lang="ar-SA" sz="2800" dirty="0" smtClean="0"/>
              <a:t> فيما يلي :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4114800"/>
            <a:ext cx="449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رسم مخطط (جدول زمني)</a:t>
            </a:r>
            <a:endParaRPr lang="ar-S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4800600"/>
            <a:ext cx="449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إظهار جدولة عمليات المشروع حسب الخطة</a:t>
            </a:r>
            <a:endParaRPr lang="ar-S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5562600"/>
            <a:ext cx="449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إظهار تقدم الإنجاز</a:t>
            </a:r>
            <a:endParaRPr lang="ar-SA" sz="2400" dirty="0"/>
          </a:p>
        </p:txBody>
      </p:sp>
      <p:sp>
        <p:nvSpPr>
          <p:cNvPr id="10" name="Rectangle 9"/>
          <p:cNvSpPr/>
          <p:nvPr/>
        </p:nvSpPr>
        <p:spPr>
          <a:xfrm>
            <a:off x="2655837" y="2819400"/>
            <a:ext cx="28248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/>
              <a:t>أداة لرقابة المشاريع </a:t>
            </a:r>
            <a:endParaRPr lang="ar-SA" sz="3200" dirty="0"/>
          </a:p>
        </p:txBody>
      </p:sp>
      <p:cxnSp>
        <p:nvCxnSpPr>
          <p:cNvPr id="12" name="Straight Arrow Connector 11"/>
          <p:cNvCxnSpPr>
            <a:stCxn id="3" idx="1"/>
            <a:endCxn id="4" idx="3"/>
          </p:cNvCxnSpPr>
          <p:nvPr/>
        </p:nvCxnSpPr>
        <p:spPr>
          <a:xfrm rot="10800000">
            <a:off x="5562600" y="2319010"/>
            <a:ext cx="19812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3" idx="1"/>
            <a:endCxn id="10" idx="3"/>
          </p:cNvCxnSpPr>
          <p:nvPr/>
        </p:nvCxnSpPr>
        <p:spPr>
          <a:xfrm rot="10800000" flipV="1">
            <a:off x="5480650" y="2700010"/>
            <a:ext cx="2063151" cy="4117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1"/>
            <a:endCxn id="7" idx="3"/>
          </p:cNvCxnSpPr>
          <p:nvPr/>
        </p:nvCxnSpPr>
        <p:spPr>
          <a:xfrm rot="10800000">
            <a:off x="5029200" y="4345634"/>
            <a:ext cx="1447800" cy="6272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1"/>
            <a:endCxn id="8" idx="3"/>
          </p:cNvCxnSpPr>
          <p:nvPr/>
        </p:nvCxnSpPr>
        <p:spPr>
          <a:xfrm rot="10800000" flipV="1">
            <a:off x="5029200" y="4972853"/>
            <a:ext cx="1447800" cy="585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6" idx="1"/>
            <a:endCxn id="9" idx="3"/>
          </p:cNvCxnSpPr>
          <p:nvPr/>
        </p:nvCxnSpPr>
        <p:spPr>
          <a:xfrm rot="10800000" flipV="1">
            <a:off x="4953000" y="4972853"/>
            <a:ext cx="1524000" cy="8205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76400" y="1447800"/>
          <a:ext cx="6604000" cy="2966720"/>
        </p:xfrm>
        <a:graphic>
          <a:graphicData uri="http://schemas.openxmlformats.org/drawingml/2006/table">
            <a:tbl>
              <a:tblPr rtl="1" firstRow="1" bandRow="1">
                <a:tableStyleId>{17292A2E-F333-43FB-9621-5CBBE7FDCDCB}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الخامس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الرابع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الثاني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الأول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العملية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A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B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C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D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E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F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3200400" y="1905000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6200" y="2256972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10200" y="2637972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934200" y="3748314"/>
            <a:ext cx="9144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86200" y="3000828"/>
            <a:ext cx="24384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200400" y="2057400"/>
            <a:ext cx="1828800" cy="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886200" y="2438400"/>
            <a:ext cx="1905000" cy="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572000" y="3552372"/>
            <a:ext cx="1143000" cy="29028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629400" y="4800600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276600" y="4800600"/>
            <a:ext cx="1524000" cy="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05400" y="4583668"/>
            <a:ext cx="1295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المخطط</a:t>
            </a:r>
            <a:endParaRPr lang="ar-SA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1676400" y="4583668"/>
            <a:ext cx="1295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الفعلي</a:t>
            </a:r>
            <a:endParaRPr lang="ar-SA" sz="2400" dirty="0"/>
          </a:p>
        </p:txBody>
      </p:sp>
      <p:cxnSp>
        <p:nvCxnSpPr>
          <p:cNvPr id="17" name="Straight Connector 18"/>
          <p:cNvCxnSpPr/>
          <p:nvPr/>
        </p:nvCxnSpPr>
        <p:spPr>
          <a:xfrm>
            <a:off x="5715000" y="2815770"/>
            <a:ext cx="381000" cy="363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572000" y="3381828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181600" y="3182256"/>
            <a:ext cx="1752600" cy="18144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رابط مستقيم 27"/>
          <p:cNvCxnSpPr/>
          <p:nvPr/>
        </p:nvCxnSpPr>
        <p:spPr>
          <a:xfrm rot="5400000">
            <a:off x="2057400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/>
          <p:cNvCxnSpPr/>
          <p:nvPr/>
        </p:nvCxnSpPr>
        <p:spPr>
          <a:xfrm rot="5400000">
            <a:off x="23476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 rot="5400000">
            <a:off x="26524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رابط مستقيم 31"/>
          <p:cNvCxnSpPr/>
          <p:nvPr/>
        </p:nvCxnSpPr>
        <p:spPr>
          <a:xfrm rot="5400000">
            <a:off x="3352800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مستقيم 33"/>
          <p:cNvCxnSpPr/>
          <p:nvPr/>
        </p:nvCxnSpPr>
        <p:spPr>
          <a:xfrm rot="5400000">
            <a:off x="36430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مستقيم 34"/>
          <p:cNvCxnSpPr/>
          <p:nvPr/>
        </p:nvCxnSpPr>
        <p:spPr>
          <a:xfrm rot="5400000">
            <a:off x="39478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مستقيم 36"/>
          <p:cNvCxnSpPr/>
          <p:nvPr/>
        </p:nvCxnSpPr>
        <p:spPr>
          <a:xfrm rot="5400000">
            <a:off x="4738914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رابط مستقيم 37"/>
          <p:cNvCxnSpPr/>
          <p:nvPr/>
        </p:nvCxnSpPr>
        <p:spPr>
          <a:xfrm rot="5400000">
            <a:off x="5014686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رابط مستقيم 38"/>
          <p:cNvCxnSpPr/>
          <p:nvPr/>
        </p:nvCxnSpPr>
        <p:spPr>
          <a:xfrm rot="5400000">
            <a:off x="5319486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rot="5400000">
            <a:off x="6048828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رابط مستقيم 41"/>
          <p:cNvCxnSpPr/>
          <p:nvPr/>
        </p:nvCxnSpPr>
        <p:spPr>
          <a:xfrm rot="5400000">
            <a:off x="6353628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رابط مستقيم 42"/>
          <p:cNvCxnSpPr/>
          <p:nvPr/>
        </p:nvCxnSpPr>
        <p:spPr>
          <a:xfrm rot="5400000">
            <a:off x="6658428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سهم للأسفل 46"/>
          <p:cNvSpPr/>
          <p:nvPr/>
        </p:nvSpPr>
        <p:spPr>
          <a:xfrm>
            <a:off x="6810828" y="990600"/>
            <a:ext cx="30480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228600"/>
            <a:ext cx="586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لا تصلح طريقة </a:t>
            </a:r>
            <a:r>
              <a:rPr lang="fr-FR" sz="2800" dirty="0" smtClean="0"/>
              <a:t>Gantt</a:t>
            </a:r>
            <a:r>
              <a:rPr lang="ar-SA" sz="2800" dirty="0" smtClean="0"/>
              <a:t> للتخطيط أو التنظيم</a:t>
            </a:r>
            <a:endParaRPr lang="ar-SA" sz="2800" dirty="0"/>
          </a:p>
        </p:txBody>
      </p:sp>
      <p:sp>
        <p:nvSpPr>
          <p:cNvPr id="3" name="Left Arrow 2"/>
          <p:cNvSpPr/>
          <p:nvPr/>
        </p:nvSpPr>
        <p:spPr>
          <a:xfrm>
            <a:off x="8077200" y="1792069"/>
            <a:ext cx="1371600" cy="10668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609600" y="2020669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طريقة </a:t>
            </a:r>
            <a:r>
              <a:rPr lang="fr-FR" sz="2800" dirty="0" smtClean="0"/>
              <a:t>PERT</a:t>
            </a:r>
            <a:r>
              <a:rPr lang="ar-SA" sz="2800" dirty="0" smtClean="0"/>
              <a:t> و </a:t>
            </a:r>
            <a:r>
              <a:rPr lang="fr-FR" sz="2800" dirty="0" smtClean="0"/>
              <a:t>CPM</a:t>
            </a:r>
            <a:r>
              <a:rPr lang="ar-SA" sz="2800" dirty="0" smtClean="0"/>
              <a:t> لتخطيط و تنظيم  المشاريع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3468469"/>
            <a:ext cx="3581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PROGRAMM EVALUATION REVIEW TECHNIC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3620869"/>
            <a:ext cx="3200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CRITICAL PATH METHOD</a:t>
            </a:r>
            <a:endParaRPr lang="ar-SA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410200" y="2554069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3390900" y="2592169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152400"/>
            <a:ext cx="28194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أهم المصطلحات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9906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1- العملية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182880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يقسم المشروع إلى مجموعة من العمليات البسيطة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876800" y="28194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ترسم العملية في شكل سهم</a:t>
            </a:r>
            <a:endParaRPr lang="ar-SA" sz="28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990600" y="4800600"/>
            <a:ext cx="2286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6"/>
          <p:cNvCxnSpPr/>
          <p:nvPr/>
        </p:nvCxnSpPr>
        <p:spPr>
          <a:xfrm rot="16200000" flipH="1">
            <a:off x="2209800" y="3048000"/>
            <a:ext cx="10668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6"/>
          <p:cNvCxnSpPr/>
          <p:nvPr/>
        </p:nvCxnSpPr>
        <p:spPr>
          <a:xfrm>
            <a:off x="457200" y="3352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6"/>
          <p:cNvCxnSpPr/>
          <p:nvPr/>
        </p:nvCxnSpPr>
        <p:spPr>
          <a:xfrm rot="5400000" flipH="1" flipV="1">
            <a:off x="3848894" y="3771106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4"/>
          <p:cNvSpPr txBox="1"/>
          <p:nvPr/>
        </p:nvSpPr>
        <p:spPr>
          <a:xfrm>
            <a:off x="4953000" y="4038600"/>
            <a:ext cx="45720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طول السهم ليس له علاقة بمدة العملية</a:t>
            </a:r>
            <a:endParaRPr lang="ar-SA" sz="2800" dirty="0"/>
          </a:p>
        </p:txBody>
      </p:sp>
      <p:cxnSp>
        <p:nvCxnSpPr>
          <p:cNvPr id="17" name="Straight Arrow Connector 6"/>
          <p:cNvCxnSpPr/>
          <p:nvPr/>
        </p:nvCxnSpPr>
        <p:spPr>
          <a:xfrm rot="5400000">
            <a:off x="4306094" y="4761706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38800" y="228600"/>
            <a:ext cx="3886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لكل عملية 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9906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اسم يختلف عن اسم غيرها من العمليات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1752600"/>
            <a:ext cx="3733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مدة</a:t>
            </a:r>
            <a:endParaRPr lang="ar-SA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905000" y="2514600"/>
            <a:ext cx="43434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098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029200" y="2133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4</a:t>
            </a:r>
            <a:endParaRPr lang="ar-S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219200" y="4572000"/>
            <a:ext cx="7848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</a:t>
            </a:r>
            <a:r>
              <a:rPr lang="fr-FR" sz="2400" dirty="0" smtClean="0"/>
              <a:t>b</a:t>
            </a:r>
            <a:r>
              <a:rPr lang="ar-SA" sz="2400" dirty="0" smtClean="0"/>
              <a:t> تستغرق 4 وحدات زمنية (أيام أو أسابيع أو أشهر ... حسب المشروع)</a:t>
            </a:r>
            <a:endParaRPr lang="ar-SA" sz="2400" dirty="0"/>
          </a:p>
        </p:txBody>
      </p:sp>
      <p:cxnSp>
        <p:nvCxnSpPr>
          <p:cNvPr id="9" name="Straight Arrow Connector 10"/>
          <p:cNvCxnSpPr/>
          <p:nvPr/>
        </p:nvCxnSpPr>
        <p:spPr>
          <a:xfrm flipV="1">
            <a:off x="2362200" y="3810000"/>
            <a:ext cx="2438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11"/>
          <p:cNvSpPr txBox="1"/>
          <p:nvPr/>
        </p:nvSpPr>
        <p:spPr>
          <a:xfrm>
            <a:off x="2590800" y="3733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k</a:t>
            </a:r>
            <a:endParaRPr lang="ar-SA" b="1" dirty="0"/>
          </a:p>
        </p:txBody>
      </p:sp>
      <p:sp>
        <p:nvSpPr>
          <p:cNvPr id="15" name="TextBox 12"/>
          <p:cNvSpPr txBox="1"/>
          <p:nvPr/>
        </p:nvSpPr>
        <p:spPr>
          <a:xfrm>
            <a:off x="38100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14</a:t>
            </a:r>
            <a:endParaRPr lang="ar-SA" b="1" dirty="0"/>
          </a:p>
        </p:txBody>
      </p:sp>
      <p:sp>
        <p:nvSpPr>
          <p:cNvPr id="17" name="TextBox 13"/>
          <p:cNvSpPr txBox="1"/>
          <p:nvPr/>
        </p:nvSpPr>
        <p:spPr>
          <a:xfrm>
            <a:off x="838200" y="5181600"/>
            <a:ext cx="8229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</a:t>
            </a:r>
            <a:r>
              <a:rPr lang="fr-FR" sz="2400" dirty="0" smtClean="0"/>
              <a:t>k</a:t>
            </a:r>
            <a:r>
              <a:rPr lang="ar-SA" sz="2400" dirty="0" smtClean="0"/>
              <a:t> تستغرق 14 وحدات زمنية (أيام أو أسابيع أو أشهر ... حسب المشروع)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0" grpId="0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9400" y="3810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2- المرحلة</a:t>
            </a:r>
            <a:endParaRPr lang="ar-SA" sz="2800" dirty="0"/>
          </a:p>
        </p:txBody>
      </p:sp>
      <p:sp>
        <p:nvSpPr>
          <p:cNvPr id="4" name="Oval 3"/>
          <p:cNvSpPr/>
          <p:nvPr/>
        </p:nvSpPr>
        <p:spPr>
          <a:xfrm>
            <a:off x="5257800" y="2895600"/>
            <a:ext cx="10668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TextBox 4"/>
          <p:cNvSpPr txBox="1"/>
          <p:nvPr/>
        </p:nvSpPr>
        <p:spPr>
          <a:xfrm>
            <a:off x="2971800" y="1295400"/>
            <a:ext cx="594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تمثل المرحلة مرحلة الانطلاق أو مرحلة الانتهاء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4419600"/>
            <a:ext cx="59436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لكل عملية مرحلة انطلاق ومرحلة انتهاء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2057400"/>
            <a:ext cx="59436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ترسم المرحلة في شكل دائرة</a:t>
            </a:r>
            <a:endParaRPr lang="ar-SA" sz="28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743200" y="5562600"/>
            <a:ext cx="41148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676400" y="5334000"/>
            <a:ext cx="10668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Oval 11"/>
          <p:cNvSpPr/>
          <p:nvPr/>
        </p:nvSpPr>
        <p:spPr>
          <a:xfrm>
            <a:off x="6858000" y="5181600"/>
            <a:ext cx="10668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TextBox 9"/>
          <p:cNvSpPr txBox="1"/>
          <p:nvPr/>
        </p:nvSpPr>
        <p:spPr>
          <a:xfrm>
            <a:off x="2895600" y="5257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715000" y="5105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6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11" grpId="0" animBg="1"/>
      <p:bldP spid="12" grpId="0" animBg="1"/>
      <p:bldP spid="10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7162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مرحلة انطلاق العملية هي في نفس الوقت مرحلة انتهاء العملية التي تسبقها</a:t>
            </a:r>
            <a:endParaRPr lang="ar-SA" sz="2800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800600" y="2209800"/>
            <a:ext cx="2743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876800" y="2133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553200" y="1828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8</a:t>
            </a:r>
            <a:endParaRPr lang="ar-SA" b="1" dirty="0"/>
          </a:p>
        </p:txBody>
      </p:sp>
      <p:sp>
        <p:nvSpPr>
          <p:cNvPr id="7" name="Oval 6"/>
          <p:cNvSpPr/>
          <p:nvPr/>
        </p:nvSpPr>
        <p:spPr>
          <a:xfrm>
            <a:off x="4114800" y="2438400"/>
            <a:ext cx="6858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371600" y="2819400"/>
            <a:ext cx="2743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71600" y="2667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a</a:t>
            </a:r>
            <a:endParaRPr lang="ar-S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2438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3</a:t>
            </a:r>
            <a:endParaRPr lang="ar-S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52600" y="38100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مرحلة انتهاء العملية </a:t>
            </a:r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181600" y="38100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مرحلة انطلاقة العملية </a:t>
            </a:r>
            <a:r>
              <a:rPr lang="fr-FR" sz="2400" dirty="0" smtClean="0"/>
              <a:t>b</a:t>
            </a:r>
            <a:endParaRPr lang="ar-SA" sz="2400" dirty="0"/>
          </a:p>
        </p:txBody>
      </p:sp>
      <p:cxnSp>
        <p:nvCxnSpPr>
          <p:cNvPr id="15" name="Straight Arrow Connector 14"/>
          <p:cNvCxnSpPr>
            <a:stCxn id="7" idx="4"/>
          </p:cNvCxnSpPr>
          <p:nvPr/>
        </p:nvCxnSpPr>
        <p:spPr>
          <a:xfrm rot="5400000">
            <a:off x="3829050" y="3105150"/>
            <a:ext cx="685800" cy="5715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4"/>
          </p:cNvCxnSpPr>
          <p:nvPr/>
        </p:nvCxnSpPr>
        <p:spPr>
          <a:xfrm rot="16200000" flipH="1">
            <a:off x="4781550" y="2724150"/>
            <a:ext cx="609600" cy="12573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43000" y="4876800"/>
            <a:ext cx="7696200" cy="954107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مرحلة انتهاء العملية هي في نفس الوقت مرحلة انطلاق العملية التي تليها</a:t>
            </a:r>
            <a:endParaRPr lang="ar-SA" sz="2800" dirty="0"/>
          </a:p>
        </p:txBody>
      </p:sp>
      <p:sp>
        <p:nvSpPr>
          <p:cNvPr id="16" name="Oval 6"/>
          <p:cNvSpPr/>
          <p:nvPr/>
        </p:nvSpPr>
        <p:spPr>
          <a:xfrm>
            <a:off x="838200" y="2971800"/>
            <a:ext cx="6858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Oval 6"/>
          <p:cNvSpPr/>
          <p:nvPr/>
        </p:nvSpPr>
        <p:spPr>
          <a:xfrm>
            <a:off x="7467600" y="1828800"/>
            <a:ext cx="6858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10" grpId="0"/>
      <p:bldP spid="11" grpId="0"/>
      <p:bldP spid="12" grpId="0"/>
      <p:bldP spid="13" grpId="0"/>
      <p:bldP spid="18" grpId="0" animBg="1"/>
      <p:bldP spid="16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876800" y="381000"/>
            <a:ext cx="43434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ملاحظات هامة جدا 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590800" y="1219200"/>
            <a:ext cx="6477000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بين نفس المرحلتين لا يمكن أن تكون إلا عملية واحدة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4038600" y="2362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/>
          <p:cNvSpPr/>
          <p:nvPr/>
        </p:nvSpPr>
        <p:spPr>
          <a:xfrm>
            <a:off x="7620000" y="22860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7" name="رابط كسهم مستقيم 6"/>
          <p:cNvCxnSpPr/>
          <p:nvPr/>
        </p:nvCxnSpPr>
        <p:spPr>
          <a:xfrm flipV="1">
            <a:off x="4495800" y="2438400"/>
            <a:ext cx="3048000" cy="38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V="1">
            <a:off x="4495800" y="2590800"/>
            <a:ext cx="30480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10800000" flipV="1">
            <a:off x="5257800" y="1828800"/>
            <a:ext cx="1676400" cy="1524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16200000" flipV="1">
            <a:off x="5524500" y="2095500"/>
            <a:ext cx="1295400" cy="1219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شكل بيضاوي 18"/>
          <p:cNvSpPr/>
          <p:nvPr/>
        </p:nvSpPr>
        <p:spPr>
          <a:xfrm>
            <a:off x="228600" y="43434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شكل بيضاوي 19"/>
          <p:cNvSpPr/>
          <p:nvPr/>
        </p:nvSpPr>
        <p:spPr>
          <a:xfrm>
            <a:off x="3810000" y="4267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شكل بيضاوي 20"/>
          <p:cNvSpPr/>
          <p:nvPr/>
        </p:nvSpPr>
        <p:spPr>
          <a:xfrm>
            <a:off x="228600" y="56388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2" name="رابط كسهم مستقيم 21"/>
          <p:cNvCxnSpPr/>
          <p:nvPr/>
        </p:nvCxnSpPr>
        <p:spPr>
          <a:xfrm flipV="1">
            <a:off x="685800" y="4419600"/>
            <a:ext cx="30480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V="1">
            <a:off x="685800" y="4572000"/>
            <a:ext cx="30480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شكل بيضاوي 24"/>
          <p:cNvSpPr/>
          <p:nvPr/>
        </p:nvSpPr>
        <p:spPr>
          <a:xfrm>
            <a:off x="5638800" y="44196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شكل بيضاوي 25"/>
          <p:cNvSpPr/>
          <p:nvPr/>
        </p:nvSpPr>
        <p:spPr>
          <a:xfrm>
            <a:off x="9220200" y="4267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شكل بيضاوي 26"/>
          <p:cNvSpPr/>
          <p:nvPr/>
        </p:nvSpPr>
        <p:spPr>
          <a:xfrm>
            <a:off x="9144000" y="5410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8" name="رابط كسهم مستقيم 27"/>
          <p:cNvCxnSpPr/>
          <p:nvPr/>
        </p:nvCxnSpPr>
        <p:spPr>
          <a:xfrm flipV="1">
            <a:off x="6096000" y="4419600"/>
            <a:ext cx="30480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رابط كسهم مستقيم 28"/>
          <p:cNvCxnSpPr/>
          <p:nvPr/>
        </p:nvCxnSpPr>
        <p:spPr>
          <a:xfrm>
            <a:off x="6096000" y="4648200"/>
            <a:ext cx="30480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مربع نص 2"/>
          <p:cNvSpPr txBox="1"/>
          <p:nvPr/>
        </p:nvSpPr>
        <p:spPr>
          <a:xfrm>
            <a:off x="0" y="3657600"/>
            <a:ext cx="4724400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إلى نفس المرحلة يمكن أن تصل أكثر من عملية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30" name="مربع نص 2"/>
          <p:cNvSpPr txBox="1"/>
          <p:nvPr/>
        </p:nvSpPr>
        <p:spPr>
          <a:xfrm>
            <a:off x="5029200" y="3657600"/>
            <a:ext cx="4876800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من نفس المرحلة يمكن أن تنطلق أكثر من عملية</a:t>
            </a:r>
            <a:endParaRPr lang="ar-SA" sz="2400" dirty="0">
              <a:solidFill>
                <a:schemeClr val="bg1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6096000" y="4800600"/>
            <a:ext cx="2057400" cy="1295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شكل بيضاوي 26"/>
          <p:cNvSpPr/>
          <p:nvPr/>
        </p:nvSpPr>
        <p:spPr>
          <a:xfrm>
            <a:off x="8229600" y="59436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4" grpId="0" animBg="1"/>
      <p:bldP spid="30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200400" y="381000"/>
            <a:ext cx="63246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يجب الحرص على إظهار الارتباط الفعلي بين العمليات </a:t>
            </a:r>
            <a:endParaRPr lang="ar-SA" sz="2800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990600" y="18288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رابط كسهم مستقيم 4"/>
          <p:cNvCxnSpPr/>
          <p:nvPr/>
        </p:nvCxnSpPr>
        <p:spPr>
          <a:xfrm>
            <a:off x="3124200" y="18288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شكل بيضاوي 5"/>
          <p:cNvSpPr/>
          <p:nvPr/>
        </p:nvSpPr>
        <p:spPr>
          <a:xfrm>
            <a:off x="2819400" y="1676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990600" y="1447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124200" y="1447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cxnSp>
        <p:nvCxnSpPr>
          <p:cNvPr id="18" name="رابط كسهم مستقيم 17"/>
          <p:cNvCxnSpPr/>
          <p:nvPr/>
        </p:nvCxnSpPr>
        <p:spPr>
          <a:xfrm>
            <a:off x="990600" y="31242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762000" y="2667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20" name="رابط كسهم مستقيم 19"/>
          <p:cNvCxnSpPr/>
          <p:nvPr/>
        </p:nvCxnSpPr>
        <p:spPr>
          <a:xfrm flipV="1">
            <a:off x="914400" y="3505200"/>
            <a:ext cx="1676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شكل بيضاوي 20"/>
          <p:cNvSpPr/>
          <p:nvPr/>
        </p:nvSpPr>
        <p:spPr>
          <a:xfrm>
            <a:off x="2667000" y="3276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ربع نص 21"/>
          <p:cNvSpPr txBox="1"/>
          <p:nvPr/>
        </p:nvSpPr>
        <p:spPr>
          <a:xfrm>
            <a:off x="609600" y="3581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23" name="رابط كسهم مستقيم 22"/>
          <p:cNvCxnSpPr/>
          <p:nvPr/>
        </p:nvCxnSpPr>
        <p:spPr>
          <a:xfrm>
            <a:off x="3048000" y="34290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مربع نص 23"/>
          <p:cNvSpPr txBox="1"/>
          <p:nvPr/>
        </p:nvSpPr>
        <p:spPr>
          <a:xfrm>
            <a:off x="3048000" y="2971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5562600" y="1447800"/>
            <a:ext cx="3886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</a:t>
            </a:r>
            <a:r>
              <a:rPr lang="fr-FR" sz="2400" dirty="0" smtClean="0"/>
              <a:t>a</a:t>
            </a:r>
            <a:r>
              <a:rPr lang="ar-SA" sz="2400" dirty="0" smtClean="0"/>
              <a:t> تسبق العملية </a:t>
            </a:r>
            <a:r>
              <a:rPr lang="fr-FR" sz="2400" dirty="0" smtClean="0"/>
              <a:t>b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أو العملية </a:t>
            </a:r>
            <a:r>
              <a:rPr lang="fr-FR" sz="2400" dirty="0" smtClean="0"/>
              <a:t>b</a:t>
            </a:r>
            <a:r>
              <a:rPr lang="ar-SA" sz="2400" dirty="0" smtClean="0"/>
              <a:t>  تتبع العملية </a:t>
            </a:r>
            <a:r>
              <a:rPr lang="fr-FR" sz="2400" dirty="0" smtClean="0"/>
              <a:t>a</a:t>
            </a:r>
            <a:r>
              <a:rPr lang="ar-SA" sz="2400" dirty="0" smtClean="0"/>
              <a:t>  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5562600" y="3124200"/>
            <a:ext cx="3886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العمليتان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تسبقان العملية </a:t>
            </a:r>
            <a:r>
              <a:rPr lang="fr-FR" sz="2400" dirty="0" smtClean="0"/>
              <a:t>f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أو العملية </a:t>
            </a:r>
            <a:r>
              <a:rPr lang="fr-FR" sz="2400" dirty="0" smtClean="0"/>
              <a:t>f</a:t>
            </a:r>
            <a:r>
              <a:rPr lang="ar-SA" sz="2400" dirty="0" smtClean="0"/>
              <a:t> تتبع العمليتين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endParaRPr lang="ar-SA" sz="2400" dirty="0"/>
          </a:p>
        </p:txBody>
      </p:sp>
      <p:sp>
        <p:nvSpPr>
          <p:cNvPr id="30" name="شكل بيضاوي 5"/>
          <p:cNvSpPr/>
          <p:nvPr/>
        </p:nvSpPr>
        <p:spPr>
          <a:xfrm>
            <a:off x="685800" y="1676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شكل بيضاوي 5"/>
          <p:cNvSpPr/>
          <p:nvPr/>
        </p:nvSpPr>
        <p:spPr>
          <a:xfrm>
            <a:off x="4953000" y="1676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شكل بيضاوي 20"/>
          <p:cNvSpPr/>
          <p:nvPr/>
        </p:nvSpPr>
        <p:spPr>
          <a:xfrm>
            <a:off x="685800" y="2971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شكل بيضاوي 20"/>
          <p:cNvSpPr/>
          <p:nvPr/>
        </p:nvSpPr>
        <p:spPr>
          <a:xfrm>
            <a:off x="609600" y="3886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شكل بيضاوي 20"/>
          <p:cNvSpPr/>
          <p:nvPr/>
        </p:nvSpPr>
        <p:spPr>
          <a:xfrm>
            <a:off x="4876800" y="3276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9" grpId="0"/>
      <p:bldP spid="21" grpId="0" animBg="1"/>
      <p:bldP spid="22" grpId="0"/>
      <p:bldP spid="24" grpId="0"/>
      <p:bldP spid="33" grpId="0"/>
      <p:bldP spid="34" grpId="0"/>
      <p:bldP spid="30" grpId="0" animBg="1"/>
      <p:bldP spid="31" grpId="0" animBg="1"/>
      <p:bldP spid="36" grpId="0" animBg="1"/>
      <p:bldP spid="37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كسهم مستقيم 1"/>
          <p:cNvCxnSpPr/>
          <p:nvPr/>
        </p:nvCxnSpPr>
        <p:spPr>
          <a:xfrm>
            <a:off x="838200" y="24384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مربع نص 2"/>
          <p:cNvSpPr txBox="1"/>
          <p:nvPr/>
        </p:nvSpPr>
        <p:spPr>
          <a:xfrm>
            <a:off x="609600" y="19812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4" name="رابط كسهم مستقيم 3"/>
          <p:cNvCxnSpPr/>
          <p:nvPr/>
        </p:nvCxnSpPr>
        <p:spPr>
          <a:xfrm flipV="1">
            <a:off x="838200" y="2819400"/>
            <a:ext cx="1600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شكل بيضاوي 4"/>
          <p:cNvSpPr/>
          <p:nvPr/>
        </p:nvSpPr>
        <p:spPr>
          <a:xfrm>
            <a:off x="2514600" y="2590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457200" y="2667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2895600" y="27432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مربع نص 7"/>
          <p:cNvSpPr txBox="1"/>
          <p:nvPr/>
        </p:nvSpPr>
        <p:spPr>
          <a:xfrm>
            <a:off x="2895600" y="2286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 flipV="1">
            <a:off x="762000" y="2895600"/>
            <a:ext cx="1676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مربع نص 9"/>
          <p:cNvSpPr txBox="1"/>
          <p:nvPr/>
        </p:nvSpPr>
        <p:spPr>
          <a:xfrm>
            <a:off x="457200" y="3200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2895600" y="2819400"/>
            <a:ext cx="17526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2971800" y="27432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219200"/>
            <a:ext cx="4724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العمليات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و </a:t>
            </a:r>
            <a:r>
              <a:rPr lang="fr-FR" sz="2400" dirty="0" smtClean="0"/>
              <a:t>e</a:t>
            </a:r>
            <a:r>
              <a:rPr lang="ar-SA" sz="2400" dirty="0" smtClean="0"/>
              <a:t> تسبق العمليتين  </a:t>
            </a:r>
            <a:r>
              <a:rPr lang="fr-FR" sz="2400" dirty="0" smtClean="0"/>
              <a:t>f</a:t>
            </a:r>
            <a:r>
              <a:rPr lang="ar-SA" sz="2400" dirty="0" smtClean="0"/>
              <a:t> و</a:t>
            </a:r>
            <a:r>
              <a:rPr lang="fr-FR" sz="2400" dirty="0" smtClean="0"/>
              <a:t>g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أو العمليتان </a:t>
            </a:r>
            <a:r>
              <a:rPr lang="fr-FR" sz="2400" dirty="0" smtClean="0"/>
              <a:t>f</a:t>
            </a:r>
            <a:r>
              <a:rPr lang="ar-SA" sz="2400" dirty="0" smtClean="0"/>
              <a:t> و </a:t>
            </a:r>
            <a:r>
              <a:rPr lang="fr-FR" sz="2400" dirty="0" smtClean="0"/>
              <a:t>g</a:t>
            </a:r>
            <a:r>
              <a:rPr lang="ar-SA" sz="2400" dirty="0" smtClean="0"/>
              <a:t> تتبعان العمليات 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و</a:t>
            </a:r>
            <a:r>
              <a:rPr lang="fr-FR" sz="2400" dirty="0" smtClean="0"/>
              <a:t>e</a:t>
            </a:r>
            <a:r>
              <a:rPr lang="ar-SA" sz="2400" dirty="0" smtClean="0"/>
              <a:t>   </a:t>
            </a:r>
            <a:endParaRPr lang="ar-SA" sz="2400" dirty="0"/>
          </a:p>
        </p:txBody>
      </p:sp>
      <p:sp>
        <p:nvSpPr>
          <p:cNvPr id="14" name="شكل بيضاوي 13"/>
          <p:cNvSpPr/>
          <p:nvPr/>
        </p:nvSpPr>
        <p:spPr>
          <a:xfrm>
            <a:off x="533400" y="2286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شكل بيضاوي 13"/>
          <p:cNvSpPr/>
          <p:nvPr/>
        </p:nvSpPr>
        <p:spPr>
          <a:xfrm>
            <a:off x="533400" y="2895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شكل بيضاوي 13"/>
          <p:cNvSpPr/>
          <p:nvPr/>
        </p:nvSpPr>
        <p:spPr>
          <a:xfrm>
            <a:off x="533400" y="3581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شكل بيضاوي 13"/>
          <p:cNvSpPr/>
          <p:nvPr/>
        </p:nvSpPr>
        <p:spPr>
          <a:xfrm>
            <a:off x="4800600" y="2514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شكل بيضاوي 13"/>
          <p:cNvSpPr/>
          <p:nvPr/>
        </p:nvSpPr>
        <p:spPr>
          <a:xfrm>
            <a:off x="4648200" y="3352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10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457200"/>
            <a:ext cx="967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عندما يستحيل إظهار العلاقة الفعلية، نلجأ إلى </a:t>
            </a:r>
            <a:r>
              <a:rPr lang="ar-SA" sz="2800" b="1" dirty="0" smtClean="0">
                <a:solidFill>
                  <a:srgbClr val="FF0000"/>
                </a:solidFill>
              </a:rPr>
              <a:t>العملية الخيالية </a:t>
            </a:r>
            <a:r>
              <a:rPr lang="ar-SA" sz="2800" dirty="0" smtClean="0"/>
              <a:t>(العملية الوهمية)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5638800" y="1371600"/>
            <a:ext cx="3886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كانت العمليتان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تسبقان العملية </a:t>
            </a:r>
            <a:r>
              <a:rPr lang="fr-FR" sz="2400" dirty="0" smtClean="0"/>
              <a:t>f</a:t>
            </a:r>
            <a:r>
              <a:rPr lang="ar-SA" sz="2400" dirty="0" smtClean="0"/>
              <a:t> والعملية </a:t>
            </a:r>
            <a:r>
              <a:rPr lang="fr-FR" sz="2400" dirty="0" smtClean="0"/>
              <a:t>c</a:t>
            </a:r>
            <a:r>
              <a:rPr lang="ar-SA" sz="2400" dirty="0" smtClean="0"/>
              <a:t> تسبق العملية </a:t>
            </a:r>
            <a:r>
              <a:rPr lang="fr-FR" sz="2400" dirty="0" smtClean="0"/>
              <a:t>g</a:t>
            </a:r>
            <a:endParaRPr lang="ar-SA" sz="2400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1600200" y="28956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مربع نص 4"/>
          <p:cNvSpPr txBox="1"/>
          <p:nvPr/>
        </p:nvSpPr>
        <p:spPr>
          <a:xfrm>
            <a:off x="1371600" y="2438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6" name="رابط كسهم مستقيم 5"/>
          <p:cNvCxnSpPr/>
          <p:nvPr/>
        </p:nvCxnSpPr>
        <p:spPr>
          <a:xfrm flipV="1">
            <a:off x="1524000" y="3276600"/>
            <a:ext cx="1676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شكل بيضاوي 6"/>
          <p:cNvSpPr/>
          <p:nvPr/>
        </p:nvSpPr>
        <p:spPr>
          <a:xfrm>
            <a:off x="3276600" y="3048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1219200" y="3352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 flipV="1">
            <a:off x="3657600" y="2895600"/>
            <a:ext cx="17526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مربع نص 9"/>
          <p:cNvSpPr txBox="1"/>
          <p:nvPr/>
        </p:nvSpPr>
        <p:spPr>
          <a:xfrm>
            <a:off x="3657600" y="27432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cxnSp>
        <p:nvCxnSpPr>
          <p:cNvPr id="11" name="رابط كسهم مستقيم 10"/>
          <p:cNvCxnSpPr>
            <a:stCxn id="7" idx="6"/>
          </p:cNvCxnSpPr>
          <p:nvPr/>
        </p:nvCxnSpPr>
        <p:spPr>
          <a:xfrm>
            <a:off x="3581400" y="3200400"/>
            <a:ext cx="1676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3886200" y="32766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5638800" y="2971800"/>
            <a:ext cx="3886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الرسم غير صحيح لأن هناك علاقة بين العملية </a:t>
            </a:r>
            <a:r>
              <a:rPr lang="fr-FR" sz="2400" dirty="0" smtClean="0"/>
              <a:t>d</a:t>
            </a:r>
            <a:r>
              <a:rPr lang="ar-SA" sz="2400" dirty="0" smtClean="0"/>
              <a:t>  و العملية </a:t>
            </a:r>
            <a:r>
              <a:rPr lang="fr-FR" sz="2400" dirty="0" smtClean="0"/>
              <a:t>g</a:t>
            </a:r>
            <a:r>
              <a:rPr lang="ar-SA" sz="2400" dirty="0" smtClean="0"/>
              <a:t> ليست موجودة فعلا.</a:t>
            </a:r>
            <a:endParaRPr lang="ar-SA" sz="2400" dirty="0"/>
          </a:p>
        </p:txBody>
      </p:sp>
      <p:cxnSp>
        <p:nvCxnSpPr>
          <p:cNvPr id="18" name="رابط كسهم مستقيم 17"/>
          <p:cNvCxnSpPr/>
          <p:nvPr/>
        </p:nvCxnSpPr>
        <p:spPr>
          <a:xfrm>
            <a:off x="1447800" y="5029200"/>
            <a:ext cx="1600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1524000" y="4659868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1371600" y="59436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شكل بيضاوي 20"/>
          <p:cNvSpPr/>
          <p:nvPr/>
        </p:nvSpPr>
        <p:spPr>
          <a:xfrm>
            <a:off x="3124200" y="4876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ربع نص 21"/>
          <p:cNvSpPr txBox="1"/>
          <p:nvPr/>
        </p:nvSpPr>
        <p:spPr>
          <a:xfrm>
            <a:off x="1295400" y="5486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23" name="رابط كسهم مستقيم 22"/>
          <p:cNvCxnSpPr/>
          <p:nvPr/>
        </p:nvCxnSpPr>
        <p:spPr>
          <a:xfrm>
            <a:off x="3505200" y="5029200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مربع نص 23"/>
          <p:cNvSpPr txBox="1"/>
          <p:nvPr/>
        </p:nvSpPr>
        <p:spPr>
          <a:xfrm>
            <a:off x="3505200" y="556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cxnSp>
        <p:nvCxnSpPr>
          <p:cNvPr id="25" name="رابط كسهم مستقيم 24"/>
          <p:cNvCxnSpPr/>
          <p:nvPr/>
        </p:nvCxnSpPr>
        <p:spPr>
          <a:xfrm>
            <a:off x="3505200" y="5943600"/>
            <a:ext cx="1600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مربع نص 25"/>
          <p:cNvSpPr txBox="1"/>
          <p:nvPr/>
        </p:nvSpPr>
        <p:spPr>
          <a:xfrm>
            <a:off x="3352800" y="4572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32" name="شكل بيضاوي 31"/>
          <p:cNvSpPr/>
          <p:nvPr/>
        </p:nvSpPr>
        <p:spPr>
          <a:xfrm>
            <a:off x="3124200" y="5715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3" name="رابط كسهم مستقيم 32"/>
          <p:cNvCxnSpPr>
            <a:stCxn id="21" idx="4"/>
          </p:cNvCxnSpPr>
          <p:nvPr/>
        </p:nvCxnSpPr>
        <p:spPr>
          <a:xfrm rot="5400000">
            <a:off x="3003363" y="5454837"/>
            <a:ext cx="546474" cy="158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شكل بيضاوي 36"/>
          <p:cNvSpPr/>
          <p:nvPr/>
        </p:nvSpPr>
        <p:spPr>
          <a:xfrm>
            <a:off x="1295400" y="2743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شكل بيضاوي 37"/>
          <p:cNvSpPr/>
          <p:nvPr/>
        </p:nvSpPr>
        <p:spPr>
          <a:xfrm>
            <a:off x="1219200" y="3657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شكل بيضاوي 38"/>
          <p:cNvSpPr/>
          <p:nvPr/>
        </p:nvSpPr>
        <p:spPr>
          <a:xfrm>
            <a:off x="5486400" y="2667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شكل بيضاوي 39"/>
          <p:cNvSpPr/>
          <p:nvPr/>
        </p:nvSpPr>
        <p:spPr>
          <a:xfrm>
            <a:off x="5334000" y="3886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شكل بيضاوي 40"/>
          <p:cNvSpPr/>
          <p:nvPr/>
        </p:nvSpPr>
        <p:spPr>
          <a:xfrm>
            <a:off x="5257800" y="4876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شكل بيضاوي 41"/>
          <p:cNvSpPr/>
          <p:nvPr/>
        </p:nvSpPr>
        <p:spPr>
          <a:xfrm>
            <a:off x="1219200" y="4876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شكل بيضاوي 42"/>
          <p:cNvSpPr/>
          <p:nvPr/>
        </p:nvSpPr>
        <p:spPr>
          <a:xfrm>
            <a:off x="1143000" y="5791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شكل بيضاوي 43"/>
          <p:cNvSpPr/>
          <p:nvPr/>
        </p:nvSpPr>
        <p:spPr>
          <a:xfrm>
            <a:off x="5105400" y="5791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مربع نص 44"/>
          <p:cNvSpPr txBox="1"/>
          <p:nvPr/>
        </p:nvSpPr>
        <p:spPr>
          <a:xfrm>
            <a:off x="6172200" y="5105400"/>
            <a:ext cx="3048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الخيالية تساعد على رسم العلاقات الفعلية</a:t>
            </a:r>
            <a:endParaRPr lang="ar-SA" sz="2400" dirty="0"/>
          </a:p>
        </p:txBody>
      </p:sp>
      <p:cxnSp>
        <p:nvCxnSpPr>
          <p:cNvPr id="35" name="Straight Connector 34"/>
          <p:cNvCxnSpPr/>
          <p:nvPr/>
        </p:nvCxnSpPr>
        <p:spPr>
          <a:xfrm rot="10800000" flipV="1">
            <a:off x="2133600" y="1981200"/>
            <a:ext cx="2667000" cy="228600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16200000" flipH="1">
            <a:off x="2247900" y="2857500"/>
            <a:ext cx="2514600" cy="76200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animBg="1"/>
      <p:bldP spid="8" grpId="0"/>
      <p:bldP spid="10" grpId="0"/>
      <p:bldP spid="14" grpId="0"/>
      <p:bldP spid="17" grpId="0"/>
      <p:bldP spid="19" grpId="0"/>
      <p:bldP spid="21" grpId="0" animBg="1"/>
      <p:bldP spid="22" grpId="0"/>
      <p:bldP spid="24" grpId="0"/>
      <p:bldP spid="26" grpId="0"/>
      <p:bldP spid="32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0" y="1610380"/>
            <a:ext cx="510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ليس لها اسم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267200" y="2524780"/>
            <a:ext cx="510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ليس لها مدة أي مدتها = 0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4582180"/>
            <a:ext cx="586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يمكن ان تدخل في المسار الحرج 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3591580"/>
            <a:ext cx="624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 تعامل كباقي العمليات عند الحساب 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495800" y="152400"/>
            <a:ext cx="48006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3- خصائص العملية الخيالية</a:t>
            </a:r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629400" y="2286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4- الشبكة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514600" y="914400"/>
            <a:ext cx="685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الشبكة هي كل عمليات ومراحل المشروع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1600200"/>
            <a:ext cx="685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تظهر الشبكة ارتباط العمليات وتسلسلها، ومدة كل منها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419600" y="2743200"/>
            <a:ext cx="5029200" cy="523220"/>
          </a:xfrm>
          <a:prstGeom prst="rect">
            <a:avLst/>
          </a:prstGeom>
          <a:solidFill>
            <a:srgbClr val="FF33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ملاحظات</a:t>
            </a:r>
            <a:r>
              <a:rPr lang="ar-SA" sz="2800" dirty="0" smtClean="0"/>
              <a:t> </a:t>
            </a:r>
            <a:r>
              <a:rPr lang="ar-SA" sz="2800" dirty="0" smtClean="0">
                <a:solidFill>
                  <a:schemeClr val="bg1"/>
                </a:solidFill>
              </a:rPr>
              <a:t>هامة</a:t>
            </a:r>
            <a:r>
              <a:rPr lang="ar-SA" sz="2800" dirty="0" smtClean="0"/>
              <a:t>: </a:t>
            </a:r>
            <a:endParaRPr lang="ar-SA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3505200"/>
            <a:ext cx="502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تنطلق الشبكة بمرحلة واحدة</a:t>
            </a:r>
            <a:endParaRPr lang="ar-SA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267200" y="4343400"/>
            <a:ext cx="502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تنتهي الشبكة بمرحلة واحدة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 flipV="1">
            <a:off x="1219200" y="1981200"/>
            <a:ext cx="19050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219200" y="3048000"/>
            <a:ext cx="1828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657600" y="1219200"/>
            <a:ext cx="1371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657600" y="1752600"/>
            <a:ext cx="1447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505200" y="2590800"/>
            <a:ext cx="16002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657600" y="3733800"/>
            <a:ext cx="1447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715000" y="1219200"/>
            <a:ext cx="18288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715000" y="2667000"/>
            <a:ext cx="18288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791200" y="2514600"/>
            <a:ext cx="1676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3200400" y="1600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Oval 24"/>
          <p:cNvSpPr/>
          <p:nvPr/>
        </p:nvSpPr>
        <p:spPr>
          <a:xfrm>
            <a:off x="3048000" y="3505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Oval 25"/>
          <p:cNvSpPr/>
          <p:nvPr/>
        </p:nvSpPr>
        <p:spPr>
          <a:xfrm>
            <a:off x="5181600" y="9906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Oval 26"/>
          <p:cNvSpPr/>
          <p:nvPr/>
        </p:nvSpPr>
        <p:spPr>
          <a:xfrm>
            <a:off x="5257800" y="2209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Oval 27"/>
          <p:cNvSpPr/>
          <p:nvPr/>
        </p:nvSpPr>
        <p:spPr>
          <a:xfrm>
            <a:off x="5257800" y="35814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Oval 28"/>
          <p:cNvSpPr/>
          <p:nvPr/>
        </p:nvSpPr>
        <p:spPr>
          <a:xfrm>
            <a:off x="7620000" y="22860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Oval 29"/>
          <p:cNvSpPr/>
          <p:nvPr/>
        </p:nvSpPr>
        <p:spPr>
          <a:xfrm>
            <a:off x="685800" y="2743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TextBox 33"/>
          <p:cNvSpPr txBox="1"/>
          <p:nvPr/>
        </p:nvSpPr>
        <p:spPr>
          <a:xfrm>
            <a:off x="1143000" y="2209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1447800" y="2819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3657600" y="1219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3962400" y="1676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2004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5867400" y="114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mtClean="0"/>
              <a:t>g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5638800" y="2133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55626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100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2133600" y="1828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24384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343400" y="914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4572000" y="18933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41910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4419600" y="3352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6248400" y="2819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6553200" y="22098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7010400" y="19050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05600" y="2286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5- المسار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1143000"/>
            <a:ext cx="7772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المسار هو مجموعة من العمليات المتسلسلة والمتواصلة من أول الشبكة إلى نهاية الشبكة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2438400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الشبكة دائما أكثر من مسار</a:t>
            </a:r>
            <a:endParaRPr lang="ar-SA" sz="28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990600" y="4114800"/>
            <a:ext cx="19050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990600" y="5181600"/>
            <a:ext cx="1828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429000" y="3352800"/>
            <a:ext cx="1371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29000" y="3886200"/>
            <a:ext cx="1447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276600" y="4724400"/>
            <a:ext cx="16002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429000" y="5867400"/>
            <a:ext cx="1447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486400" y="3352800"/>
            <a:ext cx="18288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486400" y="4800600"/>
            <a:ext cx="18288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562600" y="4648200"/>
            <a:ext cx="1676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971800" y="3733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Oval 14"/>
          <p:cNvSpPr/>
          <p:nvPr/>
        </p:nvSpPr>
        <p:spPr>
          <a:xfrm>
            <a:off x="2819400" y="5638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Oval 15"/>
          <p:cNvSpPr/>
          <p:nvPr/>
        </p:nvSpPr>
        <p:spPr>
          <a:xfrm>
            <a:off x="4953000" y="3124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Oval 16"/>
          <p:cNvSpPr/>
          <p:nvPr/>
        </p:nvSpPr>
        <p:spPr>
          <a:xfrm>
            <a:off x="5029200" y="43434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Oval 17"/>
          <p:cNvSpPr/>
          <p:nvPr/>
        </p:nvSpPr>
        <p:spPr>
          <a:xfrm>
            <a:off x="5029200" y="57150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Oval 18"/>
          <p:cNvSpPr/>
          <p:nvPr/>
        </p:nvSpPr>
        <p:spPr>
          <a:xfrm>
            <a:off x="7391400" y="44196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Oval 19"/>
          <p:cNvSpPr/>
          <p:nvPr/>
        </p:nvSpPr>
        <p:spPr>
          <a:xfrm>
            <a:off x="457200" y="4876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TextBox 20"/>
          <p:cNvSpPr txBox="1"/>
          <p:nvPr/>
        </p:nvSpPr>
        <p:spPr>
          <a:xfrm>
            <a:off x="914400" y="4343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1219200" y="495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23" name="TextBox 22"/>
          <p:cNvSpPr txBox="1"/>
          <p:nvPr/>
        </p:nvSpPr>
        <p:spPr>
          <a:xfrm>
            <a:off x="3429000" y="3352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4" name="TextBox 23"/>
          <p:cNvSpPr txBox="1"/>
          <p:nvPr/>
        </p:nvSpPr>
        <p:spPr>
          <a:xfrm>
            <a:off x="3733800" y="3810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2971800" y="525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26" name="TextBox 25"/>
          <p:cNvSpPr txBox="1"/>
          <p:nvPr/>
        </p:nvSpPr>
        <p:spPr>
          <a:xfrm>
            <a:off x="5638800" y="3276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mtClean="0"/>
              <a:t>g</a:t>
            </a:r>
            <a:endParaRPr lang="ar-SA" dirty="0"/>
          </a:p>
        </p:txBody>
      </p:sp>
      <p:sp>
        <p:nvSpPr>
          <p:cNvPr id="27" name="TextBox 26"/>
          <p:cNvSpPr txBox="1"/>
          <p:nvPr/>
        </p:nvSpPr>
        <p:spPr>
          <a:xfrm>
            <a:off x="5410200" y="4267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28" name="TextBox 27"/>
          <p:cNvSpPr txBox="1"/>
          <p:nvPr/>
        </p:nvSpPr>
        <p:spPr>
          <a:xfrm>
            <a:off x="5334000" y="5334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29" name="TextBox 28"/>
          <p:cNvSpPr txBox="1"/>
          <p:nvPr/>
        </p:nvSpPr>
        <p:spPr>
          <a:xfrm>
            <a:off x="3581400" y="5562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0" name="TextBox 29"/>
          <p:cNvSpPr txBox="1"/>
          <p:nvPr/>
        </p:nvSpPr>
        <p:spPr>
          <a:xfrm>
            <a:off x="1905000" y="3962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31" name="TextBox 30"/>
          <p:cNvSpPr txBox="1"/>
          <p:nvPr/>
        </p:nvSpPr>
        <p:spPr>
          <a:xfrm>
            <a:off x="2209800" y="525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32" name="TextBox 31"/>
          <p:cNvSpPr txBox="1"/>
          <p:nvPr/>
        </p:nvSpPr>
        <p:spPr>
          <a:xfrm>
            <a:off x="4114800" y="3048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4343400" y="40269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3962400" y="4648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4191000" y="5486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6019800" y="495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6324600" y="43434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6781800" y="40386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05600" y="304800"/>
            <a:ext cx="28194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ترقيم الشبكة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505200" y="990600"/>
            <a:ext cx="601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تقسم دائرة المرحلة إلى 3 مساحات  كالتالي:</a:t>
            </a:r>
            <a:endParaRPr lang="ar-SA" sz="2800" dirty="0"/>
          </a:p>
        </p:txBody>
      </p:sp>
      <p:sp>
        <p:nvSpPr>
          <p:cNvPr id="4" name="Oval 3"/>
          <p:cNvSpPr/>
          <p:nvPr/>
        </p:nvSpPr>
        <p:spPr>
          <a:xfrm>
            <a:off x="4495800" y="2362200"/>
            <a:ext cx="1524000" cy="1447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381500" y="30861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5029200" y="3048000"/>
            <a:ext cx="990600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24000" y="16764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الرقم</a:t>
            </a:r>
            <a:endParaRPr lang="ar-SA" sz="28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276600" y="2057400"/>
            <a:ext cx="1371600" cy="8382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24600" y="18288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</a:t>
            </a:r>
            <a:endParaRPr lang="ar-S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248400" y="39624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أقصى مدة</a:t>
            </a:r>
            <a:endParaRPr lang="ar-SA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rot="10800000" flipV="1">
            <a:off x="5791200" y="2209800"/>
            <a:ext cx="1143000" cy="5334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>
            <a:off x="5638800" y="3581400"/>
            <a:ext cx="990600" cy="6096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0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533400"/>
            <a:ext cx="7924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ترقم الشبكة من اليسار إلى اليمين ومن الأعلى إلى الأسفل باستعمال الأرقام دون التكرار</a:t>
            </a:r>
            <a:endParaRPr lang="ar-SA" sz="2800" dirty="0"/>
          </a:p>
        </p:txBody>
      </p:sp>
      <p:sp>
        <p:nvSpPr>
          <p:cNvPr id="5" name="Oval 4"/>
          <p:cNvSpPr/>
          <p:nvPr/>
        </p:nvSpPr>
        <p:spPr>
          <a:xfrm>
            <a:off x="685800" y="2971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2590800" y="1524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2667000" y="2971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2590800" y="4495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5029200" y="2362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5029200" y="3810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7162800" y="2971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4" name="Straight Arrow Connector 13"/>
          <p:cNvCxnSpPr>
            <a:stCxn id="5" idx="6"/>
            <a:endCxn id="6" idx="3"/>
          </p:cNvCxnSpPr>
          <p:nvPr/>
        </p:nvCxnSpPr>
        <p:spPr>
          <a:xfrm flipV="1">
            <a:off x="1600200" y="22394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6"/>
            <a:endCxn id="7" idx="2"/>
          </p:cNvCxnSpPr>
          <p:nvPr/>
        </p:nvCxnSpPr>
        <p:spPr>
          <a:xfrm>
            <a:off x="1600200" y="33909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6"/>
          </p:cNvCxnSpPr>
          <p:nvPr/>
        </p:nvCxnSpPr>
        <p:spPr>
          <a:xfrm>
            <a:off x="1600200" y="33909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505200" y="19812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7" idx="6"/>
          </p:cNvCxnSpPr>
          <p:nvPr/>
        </p:nvCxnSpPr>
        <p:spPr>
          <a:xfrm flipV="1">
            <a:off x="3581400" y="28956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6"/>
            <a:endCxn id="10" idx="3"/>
          </p:cNvCxnSpPr>
          <p:nvPr/>
        </p:nvCxnSpPr>
        <p:spPr>
          <a:xfrm flipV="1">
            <a:off x="3505200" y="45254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9" idx="6"/>
            <a:endCxn id="11" idx="2"/>
          </p:cNvCxnSpPr>
          <p:nvPr/>
        </p:nvCxnSpPr>
        <p:spPr>
          <a:xfrm>
            <a:off x="5943600" y="27813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0" idx="6"/>
            <a:endCxn id="11" idx="2"/>
          </p:cNvCxnSpPr>
          <p:nvPr/>
        </p:nvCxnSpPr>
        <p:spPr>
          <a:xfrm flipV="1">
            <a:off x="5943600" y="33909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8" idx="6"/>
          </p:cNvCxnSpPr>
          <p:nvPr/>
        </p:nvCxnSpPr>
        <p:spPr>
          <a:xfrm flipV="1">
            <a:off x="3505200" y="28956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571500" y="3390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5" idx="6"/>
          </p:cNvCxnSpPr>
          <p:nvPr/>
        </p:nvCxnSpPr>
        <p:spPr>
          <a:xfrm flipV="1">
            <a:off x="990600" y="3390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2476500" y="1905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2895600" y="1905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2628900" y="3390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3048000" y="3390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2628900" y="4876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3048000" y="4876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4914900" y="2743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334000" y="2743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991100" y="4191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410200" y="4191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7048500" y="3429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7467600" y="3429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810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2286000" y="1752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2438400" y="3276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2438400" y="4800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4800600" y="2590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4876800" y="4114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9342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1143000" y="2743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1447800" y="3124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1447800" y="3657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3352800" y="1676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3200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3048000" y="4191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35814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7150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5410200" y="34290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1752600" y="2133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19050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1828800" y="4114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3962400" y="2667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4267200" y="2286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38862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5" name="TextBox 74"/>
          <p:cNvSpPr txBox="1"/>
          <p:nvPr/>
        </p:nvSpPr>
        <p:spPr>
          <a:xfrm>
            <a:off x="4191000" y="426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76" name="TextBox 75"/>
          <p:cNvSpPr txBox="1"/>
          <p:nvPr/>
        </p:nvSpPr>
        <p:spPr>
          <a:xfrm>
            <a:off x="63246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77" name="TextBox 76"/>
          <p:cNvSpPr txBox="1"/>
          <p:nvPr/>
        </p:nvSpPr>
        <p:spPr>
          <a:xfrm>
            <a:off x="61722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3" grpId="0"/>
      <p:bldP spid="74" grpId="0"/>
      <p:bldP spid="75" grpId="0"/>
      <p:bldP spid="76" grpId="0"/>
      <p:bldP spid="7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62200" y="22860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أدنى مدة للمشروع بجمع المدد من اليسار إلى اليمين </a:t>
            </a:r>
            <a:endParaRPr lang="ar-SA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1371600" y="1066800"/>
            <a:ext cx="83058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أدنى مدة لأول مرحلة مساوية للسفر</a:t>
            </a:r>
            <a:endParaRPr lang="ar-SA" sz="2800" dirty="0"/>
          </a:p>
        </p:txBody>
      </p:sp>
      <p:sp>
        <p:nvSpPr>
          <p:cNvPr id="6" name="Oval 5"/>
          <p:cNvSpPr/>
          <p:nvPr/>
        </p:nvSpPr>
        <p:spPr>
          <a:xfrm>
            <a:off x="1600200" y="37338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Straight Arrow Connector 7"/>
          <p:cNvCxnSpPr>
            <a:stCxn id="6" idx="6"/>
            <a:endCxn id="14" idx="2"/>
          </p:cNvCxnSpPr>
          <p:nvPr/>
        </p:nvCxnSpPr>
        <p:spPr>
          <a:xfrm>
            <a:off x="2819400" y="4267200"/>
            <a:ext cx="1752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72000" y="38100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5" name="Straight Arrow Connector 14"/>
          <p:cNvCxnSpPr>
            <a:stCxn id="14" idx="6"/>
            <a:endCxn id="16" idx="2"/>
          </p:cNvCxnSpPr>
          <p:nvPr/>
        </p:nvCxnSpPr>
        <p:spPr>
          <a:xfrm>
            <a:off x="5791200" y="43434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467600" y="38100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1562100" y="43053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6" idx="6"/>
          </p:cNvCxnSpPr>
          <p:nvPr/>
        </p:nvCxnSpPr>
        <p:spPr>
          <a:xfrm>
            <a:off x="2057400" y="42672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905000" y="37983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8862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8194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F</a:t>
            </a:r>
            <a:endParaRPr lang="ar-SA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8580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6</a:t>
            </a:r>
            <a:endParaRPr lang="ar-SA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5626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K</a:t>
            </a:r>
            <a:endParaRPr lang="ar-SA" b="1" dirty="0"/>
          </a:p>
        </p:txBody>
      </p:sp>
      <p:cxnSp>
        <p:nvCxnSpPr>
          <p:cNvPr id="31" name="Straight Connector 30"/>
          <p:cNvCxnSpPr/>
          <p:nvPr/>
        </p:nvCxnSpPr>
        <p:spPr>
          <a:xfrm rot="5400000">
            <a:off x="4533900" y="43815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029200" y="43434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7429500" y="43815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924800" y="43434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9530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79248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13</a:t>
            </a:r>
            <a:endParaRPr lang="ar-SA" b="1" dirty="0"/>
          </a:p>
        </p:txBody>
      </p:sp>
      <p:sp>
        <p:nvSpPr>
          <p:cNvPr id="23" name="شكل حر 22"/>
          <p:cNvSpPr/>
          <p:nvPr/>
        </p:nvSpPr>
        <p:spPr>
          <a:xfrm>
            <a:off x="2336800" y="3193143"/>
            <a:ext cx="1930400" cy="580571"/>
          </a:xfrm>
          <a:custGeom>
            <a:avLst/>
            <a:gdLst>
              <a:gd name="connsiteX0" fmla="*/ 0 w 1930400"/>
              <a:gd name="connsiteY0" fmla="*/ 580571 h 580571"/>
              <a:gd name="connsiteX1" fmla="*/ 1059543 w 1930400"/>
              <a:gd name="connsiteY1" fmla="*/ 0 h 580571"/>
              <a:gd name="connsiteX2" fmla="*/ 1930400 w 1930400"/>
              <a:gd name="connsiteY2" fmla="*/ 580571 h 5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0400" h="580571">
                <a:moveTo>
                  <a:pt x="0" y="580571"/>
                </a:moveTo>
                <a:cubicBezTo>
                  <a:pt x="368905" y="290285"/>
                  <a:pt x="737810" y="0"/>
                  <a:pt x="1059543" y="0"/>
                </a:cubicBezTo>
                <a:cubicBezTo>
                  <a:pt x="1381276" y="0"/>
                  <a:pt x="1655838" y="290285"/>
                  <a:pt x="1930400" y="580571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شكل حر 24"/>
          <p:cNvSpPr/>
          <p:nvPr/>
        </p:nvSpPr>
        <p:spPr>
          <a:xfrm>
            <a:off x="5529943" y="3181048"/>
            <a:ext cx="1785257" cy="781352"/>
          </a:xfrm>
          <a:custGeom>
            <a:avLst/>
            <a:gdLst>
              <a:gd name="connsiteX0" fmla="*/ 0 w 1785257"/>
              <a:gd name="connsiteY0" fmla="*/ 781352 h 781352"/>
              <a:gd name="connsiteX1" fmla="*/ 667657 w 1785257"/>
              <a:gd name="connsiteY1" fmla="*/ 12095 h 781352"/>
              <a:gd name="connsiteX2" fmla="*/ 1785257 w 1785257"/>
              <a:gd name="connsiteY2" fmla="*/ 708781 h 781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5257" h="781352">
                <a:moveTo>
                  <a:pt x="0" y="781352"/>
                </a:moveTo>
                <a:cubicBezTo>
                  <a:pt x="185057" y="402771"/>
                  <a:pt x="370114" y="24190"/>
                  <a:pt x="667657" y="12095"/>
                </a:cubicBezTo>
                <a:cubicBezTo>
                  <a:pt x="965200" y="0"/>
                  <a:pt x="1375228" y="354390"/>
                  <a:pt x="1785257" y="708781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0" grpId="0" animBg="1"/>
      <p:bldP spid="6" grpId="0" animBg="1"/>
      <p:bldP spid="14" grpId="0" animBg="1"/>
      <p:bldP spid="16" grpId="0" animBg="1"/>
      <p:bldP spid="26" grpId="0"/>
      <p:bldP spid="27" grpId="0"/>
      <p:bldP spid="28" grpId="0"/>
      <p:bldP spid="29" grpId="0"/>
      <p:bldP spid="30" grpId="0"/>
      <p:bldP spid="35" grpId="0"/>
      <p:bldP spid="36" grpId="0"/>
      <p:bldP spid="23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334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وصول أكثر من عملية إلى نفس المرحلة، تعتمد أكبر قيمة</a:t>
            </a:r>
            <a:endParaRPr lang="ar-SA" sz="2800" dirty="0"/>
          </a:p>
        </p:txBody>
      </p:sp>
      <p:sp>
        <p:nvSpPr>
          <p:cNvPr id="3" name="Oval 2"/>
          <p:cNvSpPr/>
          <p:nvPr/>
        </p:nvSpPr>
        <p:spPr>
          <a:xfrm>
            <a:off x="1295400" y="23622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514600" y="2895600"/>
            <a:ext cx="1752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4267200" y="24384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486400" y="29718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7162800" y="24384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257300" y="29337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3" idx="6"/>
          </p:cNvCxnSpPr>
          <p:nvPr/>
        </p:nvCxnSpPr>
        <p:spPr>
          <a:xfrm>
            <a:off x="1752600" y="28956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00200" y="24267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6576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5146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F</a:t>
            </a:r>
            <a:endParaRPr lang="ar-S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5532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6</a:t>
            </a:r>
            <a:endParaRPr lang="ar-S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2578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K</a:t>
            </a:r>
            <a:endParaRPr lang="ar-SA" b="1" dirty="0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4229100" y="30099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24400" y="29718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124700" y="30099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620000" y="29718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6482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6200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17</a:t>
            </a:r>
            <a:endParaRPr lang="ar-SA" b="1" dirty="0"/>
          </a:p>
        </p:txBody>
      </p:sp>
      <p:cxnSp>
        <p:nvCxnSpPr>
          <p:cNvPr id="21" name="Straight Arrow Connector 20"/>
          <p:cNvCxnSpPr>
            <a:endCxn id="31" idx="2"/>
          </p:cNvCxnSpPr>
          <p:nvPr/>
        </p:nvCxnSpPr>
        <p:spPr>
          <a:xfrm rot="16200000" flipH="1">
            <a:off x="2438400" y="3124200"/>
            <a:ext cx="1752600" cy="16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146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G</a:t>
            </a:r>
            <a:endParaRPr lang="ar-SA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6576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ar-SA" b="1" dirty="0" smtClean="0"/>
              <a:t>9</a:t>
            </a:r>
            <a:endParaRPr lang="ar-SA" b="1" dirty="0"/>
          </a:p>
        </p:txBody>
      </p:sp>
      <p:sp>
        <p:nvSpPr>
          <p:cNvPr id="31" name="Oval 30"/>
          <p:cNvSpPr/>
          <p:nvPr/>
        </p:nvSpPr>
        <p:spPr>
          <a:xfrm>
            <a:off x="4114800" y="42672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2" name="Straight Connector 31"/>
          <p:cNvCxnSpPr/>
          <p:nvPr/>
        </p:nvCxnSpPr>
        <p:spPr>
          <a:xfrm rot="5400000">
            <a:off x="4076700" y="48387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572000" y="48006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95800" y="4343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9</a:t>
            </a:r>
            <a:endParaRPr lang="ar-SA" b="1" dirty="0"/>
          </a:p>
        </p:txBody>
      </p:sp>
      <p:cxnSp>
        <p:nvCxnSpPr>
          <p:cNvPr id="37" name="Straight Arrow Connector 36"/>
          <p:cNvCxnSpPr>
            <a:stCxn id="31" idx="6"/>
            <a:endCxn id="7" idx="2"/>
          </p:cNvCxnSpPr>
          <p:nvPr/>
        </p:nvCxnSpPr>
        <p:spPr>
          <a:xfrm flipV="1">
            <a:off x="5334000" y="2971800"/>
            <a:ext cx="1828800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0960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8</a:t>
            </a:r>
            <a:endParaRPr lang="ar-SA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257800" y="4038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L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10" grpId="0"/>
      <p:bldP spid="11" grpId="0"/>
      <p:bldP spid="12" grpId="0"/>
      <p:bldP spid="13" grpId="0"/>
      <p:bldP spid="14" grpId="0"/>
      <p:bldP spid="19" grpId="0"/>
      <p:bldP spid="20" grpId="0"/>
      <p:bldP spid="22" grpId="0"/>
      <p:bldP spid="25" grpId="0"/>
      <p:bldP spid="31" grpId="0" animBg="1"/>
      <p:bldP spid="34" grpId="0"/>
      <p:bldP spid="43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9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124200" y="647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004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124200" y="3619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562600" y="14859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562600" y="2933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696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133600" y="13631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133600" y="25146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133600" y="25146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38600" y="11049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14800" y="20193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038600" y="36491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477000" y="19050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477000" y="25146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038600" y="20193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049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5240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09900" y="1028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429000" y="1028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1623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5814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162300" y="40005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581400" y="40005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448300" y="1866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867400" y="1866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524500" y="3314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943600" y="3314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581900" y="2552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01000" y="2552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14400" y="22479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19400" y="876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2971800" y="2400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971800" y="3924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334000" y="1714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10200" y="3238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467600" y="23241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676400" y="1866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1981200" y="2247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981200" y="2781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10000" y="838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7338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581400" y="3314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14800" y="3543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248400" y="1714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5943600" y="25527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286000" y="1257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438400" y="2095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362200" y="3238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495800" y="1790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00600" y="1409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19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724400" y="3390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858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05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276600" y="647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352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352800" y="3619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867400" y="15621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867400" y="30099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01000" y="2171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447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990600" y="4876800"/>
            <a:ext cx="80772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للمشروع هي 20 (أسبوع أو شهر ... حسب المسألة) </a:t>
            </a:r>
            <a:endParaRPr lang="ar-SA" sz="2800" dirty="0"/>
          </a:p>
        </p:txBody>
      </p:sp>
      <p:sp>
        <p:nvSpPr>
          <p:cNvPr id="65" name="TextBox 64"/>
          <p:cNvSpPr txBox="1"/>
          <p:nvPr/>
        </p:nvSpPr>
        <p:spPr>
          <a:xfrm>
            <a:off x="0" y="5410200"/>
            <a:ext cx="90678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معنى هذا أن المشروع سيتم إنجازه، في أحسن الظروف في 20 وحدة زمنية</a:t>
            </a:r>
            <a:endParaRPr lang="ar-SA" sz="2800" dirty="0"/>
          </a:p>
        </p:txBody>
      </p:sp>
      <p:sp>
        <p:nvSpPr>
          <p:cNvPr id="66" name="TextBox 65"/>
          <p:cNvSpPr txBox="1"/>
          <p:nvPr/>
        </p:nvSpPr>
        <p:spPr>
          <a:xfrm>
            <a:off x="6477000" y="228600"/>
            <a:ext cx="3048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مثال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57" grpId="0"/>
      <p:bldP spid="57" grpId="1"/>
      <p:bldP spid="57" grpId="2"/>
      <p:bldP spid="58" grpId="0"/>
      <p:bldP spid="58" grpId="1"/>
      <p:bldP spid="58" grpId="2"/>
      <p:bldP spid="59" grpId="0"/>
      <p:bldP spid="59" grpId="1"/>
      <p:bldP spid="59" grpId="2"/>
      <p:bldP spid="60" grpId="0"/>
      <p:bldP spid="60" grpId="1"/>
      <p:bldP spid="60" grpId="2"/>
      <p:bldP spid="61" grpId="0"/>
      <p:bldP spid="61" grpId="1"/>
      <p:bldP spid="61" grpId="2"/>
      <p:bldP spid="62" grpId="0"/>
      <p:bldP spid="62" grpId="1"/>
      <p:bldP spid="62" grpId="2"/>
      <p:bldP spid="63" grpId="0"/>
      <p:bldP spid="63" grpId="1"/>
      <p:bldP spid="63" grpId="2"/>
      <p:bldP spid="64" grpId="0" animBg="1"/>
      <p:bldP spid="6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25146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أقصى مدة للمشروع بطرح المدد من اليمين إلى اليسار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8100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انطلاق أكثر من عملية من نفس المرحلة، تعتمد أصغر قيمة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1430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أقصى مدة لآخر مرحلة مساوية لأدنى مدة لها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954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200400" y="1219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76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200400" y="4191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638800" y="20574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638800" y="3505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7724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209800" y="19346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209800" y="30861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209800" y="30861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14800" y="16764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91000" y="25908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114800" y="42206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553200" y="24765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553200" y="30861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114800" y="25908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81100" y="3086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600200" y="3086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86100" y="1600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505200" y="1600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238500" y="3086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657600" y="3086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238500" y="4572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657600" y="4572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524500" y="24384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943600" y="24384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600700" y="3886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019800" y="3886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658100" y="3124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77200" y="3124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0600" y="2819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95600" y="144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0" y="2971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0" y="4495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410200" y="2286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86400" y="3810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5438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7526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2057400" y="2819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2057400" y="3352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86200" y="1409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8100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657600" y="3886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91000" y="4114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324600" y="2286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6019800" y="31242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362200" y="1828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514600" y="2667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438400" y="3810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572000" y="2362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76800" y="1981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8006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9342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81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352800" y="121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4290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4290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943600" y="2133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9436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7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5240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8077200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5943600" y="2438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9436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3352800" y="160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35052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3432630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15240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914400" y="54102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أقل أو تساوي أقصى مدة لا تكون أكثر منها أبدا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1741</TotalTime>
  <Words>887</Words>
  <Application>Microsoft Office PowerPoint</Application>
  <PresentationFormat>A4 Paper (210x297 mm)‎</PresentationFormat>
  <Paragraphs>312</Paragraphs>
  <Slides>29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0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مع تمنياتي للجميع بالنجاح والتوفيق</vt:lpstr>
      <vt:lpstr>الشريحة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HP</cp:lastModifiedBy>
  <cp:revision>150</cp:revision>
  <dcterms:created xsi:type="dcterms:W3CDTF">2009-10-14T19:14:34Z</dcterms:created>
  <dcterms:modified xsi:type="dcterms:W3CDTF">2014-11-23T21:11:21Z</dcterms:modified>
</cp:coreProperties>
</file>