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314" r:id="rId4"/>
    <p:sldId id="315" r:id="rId5"/>
    <p:sldId id="316" r:id="rId6"/>
    <p:sldId id="317" r:id="rId7"/>
    <p:sldId id="322" r:id="rId8"/>
    <p:sldId id="323" r:id="rId9"/>
    <p:sldId id="318" r:id="rId10"/>
    <p:sldId id="300" r:id="rId11"/>
    <p:sldId id="309" r:id="rId12"/>
    <p:sldId id="302" r:id="rId13"/>
    <p:sldId id="310" r:id="rId14"/>
    <p:sldId id="311" r:id="rId15"/>
    <p:sldId id="312" r:id="rId16"/>
    <p:sldId id="313" r:id="rId17"/>
    <p:sldId id="319" r:id="rId18"/>
    <p:sldId id="320" r:id="rId19"/>
    <p:sldId id="324" r:id="rId20"/>
    <p:sldId id="321" r:id="rId21"/>
    <p:sldId id="308" r:id="rId22"/>
    <p:sldId id="301" r:id="rId23"/>
    <p:sldId id="299" r:id="rId24"/>
    <p:sldId id="266" r:id="rId2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02" autoAdjust="0"/>
    <p:restoredTop sz="94664" autoAdjust="0"/>
  </p:normalViewPr>
  <p:slideViewPr>
    <p:cSldViewPr>
      <p:cViewPr>
        <p:scale>
          <a:sx n="66" d="100"/>
          <a:sy n="66" d="100"/>
        </p:scale>
        <p:origin x="-1344" y="-16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TN" sz="4000" b="1" dirty="0" smtClean="0"/>
              <a:t>إدارة </a:t>
            </a:r>
            <a:r>
              <a:rPr lang="ar-SA" sz="4000" b="1" dirty="0" smtClean="0"/>
              <a:t>العمليات</a:t>
            </a:r>
            <a:endParaRPr lang="en-US" sz="4000" dirty="0" smtClean="0"/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 عيسى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حيرش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SA" sz="3200" spc="-150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المحاضرة الثالثة </a:t>
            </a:r>
            <a:r>
              <a:rPr lang="ar-SA" sz="3200" spc="-150" dirty="0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عشر</a:t>
            </a:r>
            <a:endParaRPr lang="en-US" sz="3200" spc="-150" dirty="0">
              <a:solidFill>
                <a:schemeClr val="tx1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371600" y="39624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3600" b="1" dirty="0" smtClean="0">
                <a:solidFill>
                  <a:schemeClr val="tx1"/>
                </a:solidFill>
                <a:cs typeface="Arial" pitchFamily="34" charset="0"/>
              </a:rPr>
              <a:t>إدارة المشاريع (2)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6592475" y="1000780"/>
            <a:ext cx="30668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حساب أدنى مدة للمشروع</a:t>
            </a:r>
            <a:endParaRPr lang="ar-SA" sz="2800" dirty="0"/>
          </a:p>
        </p:txBody>
      </p:sp>
      <p:sp>
        <p:nvSpPr>
          <p:cNvPr id="3" name="مستطيل 2"/>
          <p:cNvSpPr/>
          <p:nvPr/>
        </p:nvSpPr>
        <p:spPr>
          <a:xfrm>
            <a:off x="6419777" y="1534180"/>
            <a:ext cx="32576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حساب أقصى مدة للمشروع</a:t>
            </a:r>
            <a:endParaRPr lang="ar-SA" sz="2800" dirty="0"/>
          </a:p>
        </p:txBody>
      </p:sp>
      <p:sp>
        <p:nvSpPr>
          <p:cNvPr id="4" name="مستطيل 3"/>
          <p:cNvSpPr/>
          <p:nvPr/>
        </p:nvSpPr>
        <p:spPr>
          <a:xfrm>
            <a:off x="7772400" y="2219980"/>
            <a:ext cx="18341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المسار الحرج </a:t>
            </a:r>
            <a:endParaRPr lang="ar-SA" sz="2800" dirty="0"/>
          </a:p>
        </p:txBody>
      </p:sp>
      <p:sp>
        <p:nvSpPr>
          <p:cNvPr id="5" name="مستطيل 4"/>
          <p:cNvSpPr/>
          <p:nvPr/>
        </p:nvSpPr>
        <p:spPr>
          <a:xfrm>
            <a:off x="8763000" y="2905780"/>
            <a:ext cx="8066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مسألة</a:t>
            </a:r>
            <a:endParaRPr lang="ar-SA" sz="2800" dirty="0"/>
          </a:p>
        </p:txBody>
      </p:sp>
      <p:sp>
        <p:nvSpPr>
          <p:cNvPr id="6" name="مستطيل 5"/>
          <p:cNvSpPr/>
          <p:nvPr/>
        </p:nvSpPr>
        <p:spPr>
          <a:xfrm>
            <a:off x="7239000" y="3505200"/>
            <a:ext cx="22894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الإسراع بالمشروع</a:t>
            </a:r>
            <a:endParaRPr lang="ar-SA" sz="2800" dirty="0"/>
          </a:p>
        </p:txBody>
      </p:sp>
      <p:sp>
        <p:nvSpPr>
          <p:cNvPr id="7" name="مستطيل 6"/>
          <p:cNvSpPr/>
          <p:nvPr/>
        </p:nvSpPr>
        <p:spPr>
          <a:xfrm>
            <a:off x="8333395" y="304800"/>
            <a:ext cx="12362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المحتوى </a:t>
            </a:r>
            <a:endParaRPr lang="ar-SA" sz="2800" dirty="0"/>
          </a:p>
        </p:txBody>
      </p:sp>
      <p:sp>
        <p:nvSpPr>
          <p:cNvPr id="8" name="مستطيل 7"/>
          <p:cNvSpPr/>
          <p:nvPr/>
        </p:nvSpPr>
        <p:spPr>
          <a:xfrm>
            <a:off x="3854946" y="4495800"/>
            <a:ext cx="55210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المراجعة من الكتاب ومن كتب بحوث العمليات 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10200" y="0"/>
            <a:ext cx="411480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حساب أدنى مدة للمشروع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133600" y="2362200"/>
            <a:ext cx="7239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تحسب أدنى مدة للمشروع بجمع المدد من اليسار إلى اليمين 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066800" y="3962400"/>
            <a:ext cx="8305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في حالة وصول أكثر من عملية إلى نفس المرحلة، تعتمد أكبر قيمة</a:t>
            </a:r>
            <a:endParaRPr lang="ar-SA" sz="2800" dirty="0"/>
          </a:p>
        </p:txBody>
      </p:sp>
      <p:sp>
        <p:nvSpPr>
          <p:cNvPr id="60" name="TextBox 59"/>
          <p:cNvSpPr txBox="1"/>
          <p:nvPr/>
        </p:nvSpPr>
        <p:spPr>
          <a:xfrm>
            <a:off x="1143000" y="762000"/>
            <a:ext cx="8305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تكون أدنى مدة لأول مرحلة مساوية للسفر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219200" y="20955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Oval 2"/>
          <p:cNvSpPr/>
          <p:nvPr/>
        </p:nvSpPr>
        <p:spPr>
          <a:xfrm>
            <a:off x="3124200" y="6477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Oval 3"/>
          <p:cNvSpPr/>
          <p:nvPr/>
        </p:nvSpPr>
        <p:spPr>
          <a:xfrm>
            <a:off x="3200400" y="20955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Oval 4"/>
          <p:cNvSpPr/>
          <p:nvPr/>
        </p:nvSpPr>
        <p:spPr>
          <a:xfrm>
            <a:off x="3124200" y="36195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Oval 5"/>
          <p:cNvSpPr/>
          <p:nvPr/>
        </p:nvSpPr>
        <p:spPr>
          <a:xfrm>
            <a:off x="5562600" y="14859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Oval 6"/>
          <p:cNvSpPr/>
          <p:nvPr/>
        </p:nvSpPr>
        <p:spPr>
          <a:xfrm>
            <a:off x="5562600" y="29337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Oval 7"/>
          <p:cNvSpPr/>
          <p:nvPr/>
        </p:nvSpPr>
        <p:spPr>
          <a:xfrm>
            <a:off x="7696200" y="20955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9" name="Straight Arrow Connector 8"/>
          <p:cNvCxnSpPr>
            <a:stCxn id="2" idx="6"/>
            <a:endCxn id="3" idx="3"/>
          </p:cNvCxnSpPr>
          <p:nvPr/>
        </p:nvCxnSpPr>
        <p:spPr>
          <a:xfrm flipV="1">
            <a:off x="2133600" y="1363149"/>
            <a:ext cx="1124511" cy="1151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2" idx="6"/>
            <a:endCxn id="4" idx="2"/>
          </p:cNvCxnSpPr>
          <p:nvPr/>
        </p:nvCxnSpPr>
        <p:spPr>
          <a:xfrm>
            <a:off x="2133600" y="25146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2" idx="6"/>
          </p:cNvCxnSpPr>
          <p:nvPr/>
        </p:nvCxnSpPr>
        <p:spPr>
          <a:xfrm>
            <a:off x="2133600" y="2514600"/>
            <a:ext cx="9906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038600" y="1104900"/>
            <a:ext cx="15240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6"/>
          </p:cNvCxnSpPr>
          <p:nvPr/>
        </p:nvCxnSpPr>
        <p:spPr>
          <a:xfrm flipV="1">
            <a:off x="4114800" y="2019300"/>
            <a:ext cx="1371600" cy="495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5" idx="6"/>
            <a:endCxn id="7" idx="3"/>
          </p:cNvCxnSpPr>
          <p:nvPr/>
        </p:nvCxnSpPr>
        <p:spPr>
          <a:xfrm flipV="1">
            <a:off x="4038600" y="3649149"/>
            <a:ext cx="1657911" cy="389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6" idx="6"/>
            <a:endCxn id="8" idx="2"/>
          </p:cNvCxnSpPr>
          <p:nvPr/>
        </p:nvCxnSpPr>
        <p:spPr>
          <a:xfrm>
            <a:off x="6477000" y="1905000"/>
            <a:ext cx="12192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6"/>
            <a:endCxn id="8" idx="2"/>
          </p:cNvCxnSpPr>
          <p:nvPr/>
        </p:nvCxnSpPr>
        <p:spPr>
          <a:xfrm flipV="1">
            <a:off x="6477000" y="2514600"/>
            <a:ext cx="12192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6"/>
          </p:cNvCxnSpPr>
          <p:nvPr/>
        </p:nvCxnSpPr>
        <p:spPr>
          <a:xfrm flipV="1">
            <a:off x="4038600" y="2019300"/>
            <a:ext cx="1524000" cy="2019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1104900" y="25146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2" idx="6"/>
          </p:cNvCxnSpPr>
          <p:nvPr/>
        </p:nvCxnSpPr>
        <p:spPr>
          <a:xfrm flipV="1">
            <a:off x="1524000" y="25146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3009900" y="10287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3429000" y="10287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3162300" y="25146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3581400" y="25146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3162300" y="40005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3581400" y="40005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5448300" y="18669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5867400" y="18669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5524500" y="33147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5943600" y="33147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7581900" y="25527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8001000" y="25527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914400" y="22479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</a:t>
            </a:r>
            <a:endParaRPr lang="ar-SA" dirty="0"/>
          </a:p>
        </p:txBody>
      </p:sp>
      <p:sp>
        <p:nvSpPr>
          <p:cNvPr id="33" name="TextBox 32"/>
          <p:cNvSpPr txBox="1"/>
          <p:nvPr/>
        </p:nvSpPr>
        <p:spPr>
          <a:xfrm>
            <a:off x="2819400" y="8763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</a:t>
            </a:r>
            <a:endParaRPr lang="ar-SA" dirty="0"/>
          </a:p>
        </p:txBody>
      </p:sp>
      <p:sp>
        <p:nvSpPr>
          <p:cNvPr id="34" name="TextBox 33"/>
          <p:cNvSpPr txBox="1"/>
          <p:nvPr/>
        </p:nvSpPr>
        <p:spPr>
          <a:xfrm>
            <a:off x="2971800" y="24003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5" name="TextBox 34"/>
          <p:cNvSpPr txBox="1"/>
          <p:nvPr/>
        </p:nvSpPr>
        <p:spPr>
          <a:xfrm>
            <a:off x="2971800" y="39243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36" name="TextBox 35"/>
          <p:cNvSpPr txBox="1"/>
          <p:nvPr/>
        </p:nvSpPr>
        <p:spPr>
          <a:xfrm>
            <a:off x="5334000" y="17145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37" name="TextBox 36"/>
          <p:cNvSpPr txBox="1"/>
          <p:nvPr/>
        </p:nvSpPr>
        <p:spPr>
          <a:xfrm>
            <a:off x="5410200" y="32385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38" name="TextBox 37"/>
          <p:cNvSpPr txBox="1"/>
          <p:nvPr/>
        </p:nvSpPr>
        <p:spPr>
          <a:xfrm>
            <a:off x="7467600" y="23241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39" name="TextBox 38"/>
          <p:cNvSpPr txBox="1"/>
          <p:nvPr/>
        </p:nvSpPr>
        <p:spPr>
          <a:xfrm>
            <a:off x="1676400" y="18669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40" name="TextBox 39"/>
          <p:cNvSpPr txBox="1"/>
          <p:nvPr/>
        </p:nvSpPr>
        <p:spPr>
          <a:xfrm>
            <a:off x="1981200" y="22479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41" name="TextBox 40"/>
          <p:cNvSpPr txBox="1"/>
          <p:nvPr/>
        </p:nvSpPr>
        <p:spPr>
          <a:xfrm>
            <a:off x="1981200" y="2781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42" name="TextBox 41"/>
          <p:cNvSpPr txBox="1"/>
          <p:nvPr/>
        </p:nvSpPr>
        <p:spPr>
          <a:xfrm>
            <a:off x="3810000" y="838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43" name="TextBox 42"/>
          <p:cNvSpPr txBox="1"/>
          <p:nvPr/>
        </p:nvSpPr>
        <p:spPr>
          <a:xfrm>
            <a:off x="3733800" y="2019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44" name="TextBox 43"/>
          <p:cNvSpPr txBox="1"/>
          <p:nvPr/>
        </p:nvSpPr>
        <p:spPr>
          <a:xfrm>
            <a:off x="3581400" y="33147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45" name="TextBox 44"/>
          <p:cNvSpPr txBox="1"/>
          <p:nvPr/>
        </p:nvSpPr>
        <p:spPr>
          <a:xfrm>
            <a:off x="4114800" y="3543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g</a:t>
            </a:r>
            <a:endParaRPr lang="ar-SA" dirty="0"/>
          </a:p>
        </p:txBody>
      </p:sp>
      <p:sp>
        <p:nvSpPr>
          <p:cNvPr id="46" name="TextBox 45"/>
          <p:cNvSpPr txBox="1"/>
          <p:nvPr/>
        </p:nvSpPr>
        <p:spPr>
          <a:xfrm>
            <a:off x="6248400" y="17145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47" name="TextBox 46"/>
          <p:cNvSpPr txBox="1"/>
          <p:nvPr/>
        </p:nvSpPr>
        <p:spPr>
          <a:xfrm>
            <a:off x="5943600" y="2552700"/>
            <a:ext cx="762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 smtClean="0"/>
          </a:p>
          <a:p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48" name="TextBox 47"/>
          <p:cNvSpPr txBox="1"/>
          <p:nvPr/>
        </p:nvSpPr>
        <p:spPr>
          <a:xfrm>
            <a:off x="2286000" y="1257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49" name="TextBox 48"/>
          <p:cNvSpPr txBox="1"/>
          <p:nvPr/>
        </p:nvSpPr>
        <p:spPr>
          <a:xfrm>
            <a:off x="2438400" y="20955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0" name="TextBox 49"/>
          <p:cNvSpPr txBox="1"/>
          <p:nvPr/>
        </p:nvSpPr>
        <p:spPr>
          <a:xfrm>
            <a:off x="2362200" y="32385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9</a:t>
            </a:r>
            <a:endParaRPr lang="ar-SA" dirty="0"/>
          </a:p>
        </p:txBody>
      </p:sp>
      <p:sp>
        <p:nvSpPr>
          <p:cNvPr id="51" name="TextBox 50"/>
          <p:cNvSpPr txBox="1"/>
          <p:nvPr/>
        </p:nvSpPr>
        <p:spPr>
          <a:xfrm>
            <a:off x="4495800" y="17907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  <p:sp>
        <p:nvSpPr>
          <p:cNvPr id="52" name="TextBox 51"/>
          <p:cNvSpPr txBox="1"/>
          <p:nvPr/>
        </p:nvSpPr>
        <p:spPr>
          <a:xfrm>
            <a:off x="4800600" y="14097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53" name="TextBox 52"/>
          <p:cNvSpPr txBox="1"/>
          <p:nvPr/>
        </p:nvSpPr>
        <p:spPr>
          <a:xfrm>
            <a:off x="4419600" y="2400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54" name="TextBox 53"/>
          <p:cNvSpPr txBox="1"/>
          <p:nvPr/>
        </p:nvSpPr>
        <p:spPr>
          <a:xfrm>
            <a:off x="4724400" y="33909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</a:t>
            </a:r>
            <a:endParaRPr lang="ar-SA" dirty="0"/>
          </a:p>
        </p:txBody>
      </p:sp>
      <p:sp>
        <p:nvSpPr>
          <p:cNvPr id="55" name="TextBox 54"/>
          <p:cNvSpPr txBox="1"/>
          <p:nvPr/>
        </p:nvSpPr>
        <p:spPr>
          <a:xfrm>
            <a:off x="6858000" y="2019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56" name="TextBox 55"/>
          <p:cNvSpPr txBox="1"/>
          <p:nvPr/>
        </p:nvSpPr>
        <p:spPr>
          <a:xfrm>
            <a:off x="6705600" y="2400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57" name="TextBox 56"/>
          <p:cNvSpPr txBox="1"/>
          <p:nvPr/>
        </p:nvSpPr>
        <p:spPr>
          <a:xfrm>
            <a:off x="3276600" y="6477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58" name="TextBox 57"/>
          <p:cNvSpPr txBox="1"/>
          <p:nvPr/>
        </p:nvSpPr>
        <p:spPr>
          <a:xfrm>
            <a:off x="3352800" y="20955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9" name="TextBox 58"/>
          <p:cNvSpPr txBox="1"/>
          <p:nvPr/>
        </p:nvSpPr>
        <p:spPr>
          <a:xfrm>
            <a:off x="3352800" y="36195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60" name="TextBox 59"/>
          <p:cNvSpPr txBox="1"/>
          <p:nvPr/>
        </p:nvSpPr>
        <p:spPr>
          <a:xfrm>
            <a:off x="5867400" y="15621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61" name="TextBox 60"/>
          <p:cNvSpPr txBox="1"/>
          <p:nvPr/>
        </p:nvSpPr>
        <p:spPr>
          <a:xfrm>
            <a:off x="5867400" y="30099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62" name="TextBox 61"/>
          <p:cNvSpPr txBox="1"/>
          <p:nvPr/>
        </p:nvSpPr>
        <p:spPr>
          <a:xfrm>
            <a:off x="8001000" y="21717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63" name="TextBox 62"/>
          <p:cNvSpPr txBox="1"/>
          <p:nvPr/>
        </p:nvSpPr>
        <p:spPr>
          <a:xfrm>
            <a:off x="1447800" y="20955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64" name="TextBox 63"/>
          <p:cNvSpPr txBox="1"/>
          <p:nvPr/>
        </p:nvSpPr>
        <p:spPr>
          <a:xfrm>
            <a:off x="990600" y="4876800"/>
            <a:ext cx="8077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أدنى مدة للمشروع هي 20 (أسبوع أو شهر ... حسب المسألة) </a:t>
            </a:r>
            <a:endParaRPr lang="ar-SA" sz="2800" dirty="0"/>
          </a:p>
        </p:txBody>
      </p:sp>
      <p:sp>
        <p:nvSpPr>
          <p:cNvPr id="65" name="TextBox 64"/>
          <p:cNvSpPr txBox="1"/>
          <p:nvPr/>
        </p:nvSpPr>
        <p:spPr>
          <a:xfrm>
            <a:off x="0" y="5410200"/>
            <a:ext cx="9067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معنى هذا أن المشروع سيتم إنجازه، في أحسن الظروف في 20 وحدة زمنية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10200" y="0"/>
            <a:ext cx="411480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حساب أقصى مدة للمشروع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219200" y="990600"/>
            <a:ext cx="8305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تكون أقصى مدة لآخر مرحلة مساوية لأدنى مدة لها</a:t>
            </a:r>
            <a:endParaRPr lang="ar-SA" sz="2800" dirty="0"/>
          </a:p>
        </p:txBody>
      </p:sp>
      <p:sp>
        <p:nvSpPr>
          <p:cNvPr id="6" name="Oval 5"/>
          <p:cNvSpPr/>
          <p:nvPr/>
        </p:nvSpPr>
        <p:spPr>
          <a:xfrm>
            <a:off x="1219200" y="32766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Oval 6"/>
          <p:cNvSpPr/>
          <p:nvPr/>
        </p:nvSpPr>
        <p:spPr>
          <a:xfrm>
            <a:off x="3124200" y="18288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Oval 7"/>
          <p:cNvSpPr/>
          <p:nvPr/>
        </p:nvSpPr>
        <p:spPr>
          <a:xfrm>
            <a:off x="3200400" y="32766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Oval 8"/>
          <p:cNvSpPr/>
          <p:nvPr/>
        </p:nvSpPr>
        <p:spPr>
          <a:xfrm>
            <a:off x="3124200" y="48006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5562600" y="2667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Oval 10"/>
          <p:cNvSpPr/>
          <p:nvPr/>
        </p:nvSpPr>
        <p:spPr>
          <a:xfrm>
            <a:off x="5562600" y="41148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Oval 11"/>
          <p:cNvSpPr/>
          <p:nvPr/>
        </p:nvSpPr>
        <p:spPr>
          <a:xfrm>
            <a:off x="7696200" y="32766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3" name="Straight Arrow Connector 12"/>
          <p:cNvCxnSpPr>
            <a:stCxn id="6" idx="6"/>
            <a:endCxn id="7" idx="3"/>
          </p:cNvCxnSpPr>
          <p:nvPr/>
        </p:nvCxnSpPr>
        <p:spPr>
          <a:xfrm flipV="1">
            <a:off x="2133600" y="2544249"/>
            <a:ext cx="1124511" cy="1151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6" idx="6"/>
            <a:endCxn id="8" idx="2"/>
          </p:cNvCxnSpPr>
          <p:nvPr/>
        </p:nvCxnSpPr>
        <p:spPr>
          <a:xfrm>
            <a:off x="2133600" y="36957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6" idx="6"/>
          </p:cNvCxnSpPr>
          <p:nvPr/>
        </p:nvCxnSpPr>
        <p:spPr>
          <a:xfrm>
            <a:off x="2133600" y="3695700"/>
            <a:ext cx="9906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038600" y="2286000"/>
            <a:ext cx="15240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8" idx="6"/>
          </p:cNvCxnSpPr>
          <p:nvPr/>
        </p:nvCxnSpPr>
        <p:spPr>
          <a:xfrm flipV="1">
            <a:off x="4114800" y="3200400"/>
            <a:ext cx="1371600" cy="495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9" idx="6"/>
            <a:endCxn id="11" idx="3"/>
          </p:cNvCxnSpPr>
          <p:nvPr/>
        </p:nvCxnSpPr>
        <p:spPr>
          <a:xfrm flipV="1">
            <a:off x="4038600" y="4830249"/>
            <a:ext cx="1657911" cy="389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0" idx="6"/>
            <a:endCxn id="12" idx="2"/>
          </p:cNvCxnSpPr>
          <p:nvPr/>
        </p:nvCxnSpPr>
        <p:spPr>
          <a:xfrm>
            <a:off x="6477000" y="3086100"/>
            <a:ext cx="12192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1" idx="6"/>
            <a:endCxn id="12" idx="2"/>
          </p:cNvCxnSpPr>
          <p:nvPr/>
        </p:nvCxnSpPr>
        <p:spPr>
          <a:xfrm flipV="1">
            <a:off x="6477000" y="3695700"/>
            <a:ext cx="12192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9" idx="6"/>
          </p:cNvCxnSpPr>
          <p:nvPr/>
        </p:nvCxnSpPr>
        <p:spPr>
          <a:xfrm flipV="1">
            <a:off x="4038600" y="3200400"/>
            <a:ext cx="1524000" cy="2019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1104900" y="36957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6" idx="6"/>
          </p:cNvCxnSpPr>
          <p:nvPr/>
        </p:nvCxnSpPr>
        <p:spPr>
          <a:xfrm flipV="1">
            <a:off x="1524000" y="36957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3009900" y="22098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3429000" y="22098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3162300" y="36957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3581400" y="36957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3162300" y="51816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3581400" y="51816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5448300" y="30480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5867400" y="30480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>
            <a:off x="5524500" y="44958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5943600" y="44958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>
            <a:off x="7581900" y="37338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8001000" y="37338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914400" y="3429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</a:t>
            </a:r>
            <a:endParaRPr lang="ar-SA" dirty="0"/>
          </a:p>
        </p:txBody>
      </p:sp>
      <p:sp>
        <p:nvSpPr>
          <p:cNvPr id="37" name="TextBox 36"/>
          <p:cNvSpPr txBox="1"/>
          <p:nvPr/>
        </p:nvSpPr>
        <p:spPr>
          <a:xfrm>
            <a:off x="2819400" y="2057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</a:t>
            </a:r>
            <a:endParaRPr lang="ar-SA" dirty="0"/>
          </a:p>
        </p:txBody>
      </p:sp>
      <p:sp>
        <p:nvSpPr>
          <p:cNvPr id="38" name="TextBox 37"/>
          <p:cNvSpPr txBox="1"/>
          <p:nvPr/>
        </p:nvSpPr>
        <p:spPr>
          <a:xfrm>
            <a:off x="2971800" y="3581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9" name="TextBox 38"/>
          <p:cNvSpPr txBox="1"/>
          <p:nvPr/>
        </p:nvSpPr>
        <p:spPr>
          <a:xfrm>
            <a:off x="2971800" y="5105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40" name="TextBox 39"/>
          <p:cNvSpPr txBox="1"/>
          <p:nvPr/>
        </p:nvSpPr>
        <p:spPr>
          <a:xfrm>
            <a:off x="5334000" y="2895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41" name="TextBox 40"/>
          <p:cNvSpPr txBox="1"/>
          <p:nvPr/>
        </p:nvSpPr>
        <p:spPr>
          <a:xfrm>
            <a:off x="5410200" y="4419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42" name="TextBox 41"/>
          <p:cNvSpPr txBox="1"/>
          <p:nvPr/>
        </p:nvSpPr>
        <p:spPr>
          <a:xfrm>
            <a:off x="7467600" y="3505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43" name="TextBox 42"/>
          <p:cNvSpPr txBox="1"/>
          <p:nvPr/>
        </p:nvSpPr>
        <p:spPr>
          <a:xfrm>
            <a:off x="1676400" y="3048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44" name="TextBox 43"/>
          <p:cNvSpPr txBox="1"/>
          <p:nvPr/>
        </p:nvSpPr>
        <p:spPr>
          <a:xfrm>
            <a:off x="1981200" y="3429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45" name="TextBox 44"/>
          <p:cNvSpPr txBox="1"/>
          <p:nvPr/>
        </p:nvSpPr>
        <p:spPr>
          <a:xfrm>
            <a:off x="1981200" y="3962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46" name="TextBox 45"/>
          <p:cNvSpPr txBox="1"/>
          <p:nvPr/>
        </p:nvSpPr>
        <p:spPr>
          <a:xfrm>
            <a:off x="3810000" y="2019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47" name="TextBox 46"/>
          <p:cNvSpPr txBox="1"/>
          <p:nvPr/>
        </p:nvSpPr>
        <p:spPr>
          <a:xfrm>
            <a:off x="3733800" y="3200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48" name="TextBox 47"/>
          <p:cNvSpPr txBox="1"/>
          <p:nvPr/>
        </p:nvSpPr>
        <p:spPr>
          <a:xfrm>
            <a:off x="3581400" y="4495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49" name="TextBox 48"/>
          <p:cNvSpPr txBox="1"/>
          <p:nvPr/>
        </p:nvSpPr>
        <p:spPr>
          <a:xfrm>
            <a:off x="4114800" y="4724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g</a:t>
            </a:r>
            <a:endParaRPr lang="ar-SA" dirty="0"/>
          </a:p>
        </p:txBody>
      </p:sp>
      <p:sp>
        <p:nvSpPr>
          <p:cNvPr id="50" name="TextBox 49"/>
          <p:cNvSpPr txBox="1"/>
          <p:nvPr/>
        </p:nvSpPr>
        <p:spPr>
          <a:xfrm>
            <a:off x="6248400" y="2895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51" name="TextBox 50"/>
          <p:cNvSpPr txBox="1"/>
          <p:nvPr/>
        </p:nvSpPr>
        <p:spPr>
          <a:xfrm>
            <a:off x="5943600" y="3733800"/>
            <a:ext cx="762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 smtClean="0"/>
          </a:p>
          <a:p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52" name="TextBox 51"/>
          <p:cNvSpPr txBox="1"/>
          <p:nvPr/>
        </p:nvSpPr>
        <p:spPr>
          <a:xfrm>
            <a:off x="2286000" y="2438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53" name="TextBox 52"/>
          <p:cNvSpPr txBox="1"/>
          <p:nvPr/>
        </p:nvSpPr>
        <p:spPr>
          <a:xfrm>
            <a:off x="2438400" y="3276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4" name="TextBox 53"/>
          <p:cNvSpPr txBox="1"/>
          <p:nvPr/>
        </p:nvSpPr>
        <p:spPr>
          <a:xfrm>
            <a:off x="2362200" y="4419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9</a:t>
            </a:r>
            <a:endParaRPr lang="ar-SA" dirty="0"/>
          </a:p>
        </p:txBody>
      </p:sp>
      <p:sp>
        <p:nvSpPr>
          <p:cNvPr id="55" name="TextBox 54"/>
          <p:cNvSpPr txBox="1"/>
          <p:nvPr/>
        </p:nvSpPr>
        <p:spPr>
          <a:xfrm>
            <a:off x="4495800" y="2971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  <p:sp>
        <p:nvSpPr>
          <p:cNvPr id="56" name="TextBox 55"/>
          <p:cNvSpPr txBox="1"/>
          <p:nvPr/>
        </p:nvSpPr>
        <p:spPr>
          <a:xfrm>
            <a:off x="4800600" y="2590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57" name="TextBox 56"/>
          <p:cNvSpPr txBox="1"/>
          <p:nvPr/>
        </p:nvSpPr>
        <p:spPr>
          <a:xfrm>
            <a:off x="4419600" y="3581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58" name="TextBox 57"/>
          <p:cNvSpPr txBox="1"/>
          <p:nvPr/>
        </p:nvSpPr>
        <p:spPr>
          <a:xfrm>
            <a:off x="4724400" y="4572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</a:t>
            </a:r>
            <a:endParaRPr lang="ar-SA" dirty="0"/>
          </a:p>
        </p:txBody>
      </p:sp>
      <p:sp>
        <p:nvSpPr>
          <p:cNvPr id="59" name="TextBox 58"/>
          <p:cNvSpPr txBox="1"/>
          <p:nvPr/>
        </p:nvSpPr>
        <p:spPr>
          <a:xfrm>
            <a:off x="6858000" y="3200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60" name="TextBox 59"/>
          <p:cNvSpPr txBox="1"/>
          <p:nvPr/>
        </p:nvSpPr>
        <p:spPr>
          <a:xfrm>
            <a:off x="6705600" y="3581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61" name="TextBox 60"/>
          <p:cNvSpPr txBox="1"/>
          <p:nvPr/>
        </p:nvSpPr>
        <p:spPr>
          <a:xfrm>
            <a:off x="3276600" y="1828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62" name="TextBox 61"/>
          <p:cNvSpPr txBox="1"/>
          <p:nvPr/>
        </p:nvSpPr>
        <p:spPr>
          <a:xfrm>
            <a:off x="3352800" y="3276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63" name="TextBox 62"/>
          <p:cNvSpPr txBox="1"/>
          <p:nvPr/>
        </p:nvSpPr>
        <p:spPr>
          <a:xfrm>
            <a:off x="3352800" y="4800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64" name="TextBox 63"/>
          <p:cNvSpPr txBox="1"/>
          <p:nvPr/>
        </p:nvSpPr>
        <p:spPr>
          <a:xfrm>
            <a:off x="5867400" y="2743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65" name="TextBox 64"/>
          <p:cNvSpPr txBox="1"/>
          <p:nvPr/>
        </p:nvSpPr>
        <p:spPr>
          <a:xfrm>
            <a:off x="5867400" y="4191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66" name="TextBox 65"/>
          <p:cNvSpPr txBox="1"/>
          <p:nvPr/>
        </p:nvSpPr>
        <p:spPr>
          <a:xfrm>
            <a:off x="8001000" y="3352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67" name="TextBox 66"/>
          <p:cNvSpPr txBox="1"/>
          <p:nvPr/>
        </p:nvSpPr>
        <p:spPr>
          <a:xfrm>
            <a:off x="1447800" y="3276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68" name="TextBox 67"/>
          <p:cNvSpPr txBox="1"/>
          <p:nvPr/>
        </p:nvSpPr>
        <p:spPr>
          <a:xfrm>
            <a:off x="8001000" y="3733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685800"/>
            <a:ext cx="7239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تحسب أقصى مدة للمشروع بطرح المدد من اليمين إلى اليسار</a:t>
            </a:r>
            <a:endParaRPr lang="ar-SA" sz="2800" dirty="0"/>
          </a:p>
        </p:txBody>
      </p:sp>
      <p:sp>
        <p:nvSpPr>
          <p:cNvPr id="4" name="Oval 3"/>
          <p:cNvSpPr/>
          <p:nvPr/>
        </p:nvSpPr>
        <p:spPr>
          <a:xfrm>
            <a:off x="1219200" y="32766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Oval 4"/>
          <p:cNvSpPr/>
          <p:nvPr/>
        </p:nvSpPr>
        <p:spPr>
          <a:xfrm>
            <a:off x="3124200" y="18288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Oval 5"/>
          <p:cNvSpPr/>
          <p:nvPr/>
        </p:nvSpPr>
        <p:spPr>
          <a:xfrm>
            <a:off x="3200400" y="32766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Oval 6"/>
          <p:cNvSpPr/>
          <p:nvPr/>
        </p:nvSpPr>
        <p:spPr>
          <a:xfrm>
            <a:off x="3124200" y="48006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Oval 7"/>
          <p:cNvSpPr/>
          <p:nvPr/>
        </p:nvSpPr>
        <p:spPr>
          <a:xfrm>
            <a:off x="5562600" y="2667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Oval 8"/>
          <p:cNvSpPr/>
          <p:nvPr/>
        </p:nvSpPr>
        <p:spPr>
          <a:xfrm>
            <a:off x="5562600" y="41148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7696200" y="32766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1" name="Straight Arrow Connector 10"/>
          <p:cNvCxnSpPr>
            <a:stCxn id="4" idx="6"/>
            <a:endCxn id="5" idx="3"/>
          </p:cNvCxnSpPr>
          <p:nvPr/>
        </p:nvCxnSpPr>
        <p:spPr>
          <a:xfrm flipV="1">
            <a:off x="2133600" y="2544249"/>
            <a:ext cx="1124511" cy="1151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4" idx="6"/>
            <a:endCxn id="6" idx="2"/>
          </p:cNvCxnSpPr>
          <p:nvPr/>
        </p:nvCxnSpPr>
        <p:spPr>
          <a:xfrm>
            <a:off x="2133600" y="36957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6"/>
          </p:cNvCxnSpPr>
          <p:nvPr/>
        </p:nvCxnSpPr>
        <p:spPr>
          <a:xfrm>
            <a:off x="2133600" y="3695700"/>
            <a:ext cx="9906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038600" y="2286000"/>
            <a:ext cx="15240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6" idx="6"/>
          </p:cNvCxnSpPr>
          <p:nvPr/>
        </p:nvCxnSpPr>
        <p:spPr>
          <a:xfrm flipV="1">
            <a:off x="4114800" y="3200400"/>
            <a:ext cx="1371600" cy="495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6"/>
            <a:endCxn id="9" idx="3"/>
          </p:cNvCxnSpPr>
          <p:nvPr/>
        </p:nvCxnSpPr>
        <p:spPr>
          <a:xfrm flipV="1">
            <a:off x="4038600" y="4830249"/>
            <a:ext cx="1657911" cy="389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8" idx="6"/>
            <a:endCxn id="10" idx="2"/>
          </p:cNvCxnSpPr>
          <p:nvPr/>
        </p:nvCxnSpPr>
        <p:spPr>
          <a:xfrm>
            <a:off x="6477000" y="3086100"/>
            <a:ext cx="12192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9" idx="6"/>
            <a:endCxn id="10" idx="2"/>
          </p:cNvCxnSpPr>
          <p:nvPr/>
        </p:nvCxnSpPr>
        <p:spPr>
          <a:xfrm flipV="1">
            <a:off x="6477000" y="3695700"/>
            <a:ext cx="12192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7" idx="6"/>
          </p:cNvCxnSpPr>
          <p:nvPr/>
        </p:nvCxnSpPr>
        <p:spPr>
          <a:xfrm flipV="1">
            <a:off x="4038600" y="3200400"/>
            <a:ext cx="1524000" cy="2019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1104900" y="36957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endCxn id="4" idx="6"/>
          </p:cNvCxnSpPr>
          <p:nvPr/>
        </p:nvCxnSpPr>
        <p:spPr>
          <a:xfrm flipV="1">
            <a:off x="1524000" y="36957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3009900" y="22098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3429000" y="22098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3162300" y="36957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3581400" y="36957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3162300" y="51816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3581400" y="51816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5448300" y="30480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5867400" y="30480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5524500" y="44958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5943600" y="44958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>
            <a:off x="7581900" y="37338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8001000" y="37338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914400" y="3429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</a:t>
            </a:r>
            <a:endParaRPr lang="ar-SA" dirty="0"/>
          </a:p>
        </p:txBody>
      </p:sp>
      <p:sp>
        <p:nvSpPr>
          <p:cNvPr id="35" name="TextBox 34"/>
          <p:cNvSpPr txBox="1"/>
          <p:nvPr/>
        </p:nvSpPr>
        <p:spPr>
          <a:xfrm>
            <a:off x="2819400" y="2057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</a:t>
            </a:r>
            <a:endParaRPr lang="ar-SA" dirty="0"/>
          </a:p>
        </p:txBody>
      </p:sp>
      <p:sp>
        <p:nvSpPr>
          <p:cNvPr id="36" name="TextBox 35"/>
          <p:cNvSpPr txBox="1"/>
          <p:nvPr/>
        </p:nvSpPr>
        <p:spPr>
          <a:xfrm>
            <a:off x="2971800" y="3581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7" name="TextBox 36"/>
          <p:cNvSpPr txBox="1"/>
          <p:nvPr/>
        </p:nvSpPr>
        <p:spPr>
          <a:xfrm>
            <a:off x="2971800" y="5105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38" name="TextBox 37"/>
          <p:cNvSpPr txBox="1"/>
          <p:nvPr/>
        </p:nvSpPr>
        <p:spPr>
          <a:xfrm>
            <a:off x="5334000" y="2895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39" name="TextBox 38"/>
          <p:cNvSpPr txBox="1"/>
          <p:nvPr/>
        </p:nvSpPr>
        <p:spPr>
          <a:xfrm>
            <a:off x="5410200" y="4419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40" name="TextBox 39"/>
          <p:cNvSpPr txBox="1"/>
          <p:nvPr/>
        </p:nvSpPr>
        <p:spPr>
          <a:xfrm>
            <a:off x="7467600" y="3505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41" name="TextBox 40"/>
          <p:cNvSpPr txBox="1"/>
          <p:nvPr/>
        </p:nvSpPr>
        <p:spPr>
          <a:xfrm>
            <a:off x="1676400" y="3048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42" name="TextBox 41"/>
          <p:cNvSpPr txBox="1"/>
          <p:nvPr/>
        </p:nvSpPr>
        <p:spPr>
          <a:xfrm>
            <a:off x="1981200" y="3429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43" name="TextBox 42"/>
          <p:cNvSpPr txBox="1"/>
          <p:nvPr/>
        </p:nvSpPr>
        <p:spPr>
          <a:xfrm>
            <a:off x="1981200" y="3962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44" name="TextBox 43"/>
          <p:cNvSpPr txBox="1"/>
          <p:nvPr/>
        </p:nvSpPr>
        <p:spPr>
          <a:xfrm>
            <a:off x="3810000" y="2019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45" name="TextBox 44"/>
          <p:cNvSpPr txBox="1"/>
          <p:nvPr/>
        </p:nvSpPr>
        <p:spPr>
          <a:xfrm>
            <a:off x="3733800" y="3200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46" name="TextBox 45"/>
          <p:cNvSpPr txBox="1"/>
          <p:nvPr/>
        </p:nvSpPr>
        <p:spPr>
          <a:xfrm>
            <a:off x="3581400" y="4495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47" name="TextBox 46"/>
          <p:cNvSpPr txBox="1"/>
          <p:nvPr/>
        </p:nvSpPr>
        <p:spPr>
          <a:xfrm>
            <a:off x="4114800" y="4724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g</a:t>
            </a:r>
            <a:endParaRPr lang="ar-SA" dirty="0"/>
          </a:p>
        </p:txBody>
      </p:sp>
      <p:sp>
        <p:nvSpPr>
          <p:cNvPr id="48" name="TextBox 47"/>
          <p:cNvSpPr txBox="1"/>
          <p:nvPr/>
        </p:nvSpPr>
        <p:spPr>
          <a:xfrm>
            <a:off x="6248400" y="2895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49" name="TextBox 48"/>
          <p:cNvSpPr txBox="1"/>
          <p:nvPr/>
        </p:nvSpPr>
        <p:spPr>
          <a:xfrm>
            <a:off x="5943600" y="3733800"/>
            <a:ext cx="762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 smtClean="0"/>
          </a:p>
          <a:p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50" name="TextBox 49"/>
          <p:cNvSpPr txBox="1"/>
          <p:nvPr/>
        </p:nvSpPr>
        <p:spPr>
          <a:xfrm>
            <a:off x="2286000" y="2438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51" name="TextBox 50"/>
          <p:cNvSpPr txBox="1"/>
          <p:nvPr/>
        </p:nvSpPr>
        <p:spPr>
          <a:xfrm>
            <a:off x="2438400" y="3276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2" name="TextBox 51"/>
          <p:cNvSpPr txBox="1"/>
          <p:nvPr/>
        </p:nvSpPr>
        <p:spPr>
          <a:xfrm>
            <a:off x="2362200" y="4419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9</a:t>
            </a:r>
            <a:endParaRPr lang="ar-SA" dirty="0"/>
          </a:p>
        </p:txBody>
      </p:sp>
      <p:sp>
        <p:nvSpPr>
          <p:cNvPr id="53" name="TextBox 52"/>
          <p:cNvSpPr txBox="1"/>
          <p:nvPr/>
        </p:nvSpPr>
        <p:spPr>
          <a:xfrm>
            <a:off x="4495800" y="2971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  <p:sp>
        <p:nvSpPr>
          <p:cNvPr id="54" name="TextBox 53"/>
          <p:cNvSpPr txBox="1"/>
          <p:nvPr/>
        </p:nvSpPr>
        <p:spPr>
          <a:xfrm>
            <a:off x="4800600" y="2590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55" name="TextBox 54"/>
          <p:cNvSpPr txBox="1"/>
          <p:nvPr/>
        </p:nvSpPr>
        <p:spPr>
          <a:xfrm>
            <a:off x="4419600" y="3581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56" name="TextBox 55"/>
          <p:cNvSpPr txBox="1"/>
          <p:nvPr/>
        </p:nvSpPr>
        <p:spPr>
          <a:xfrm>
            <a:off x="4724400" y="4572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</a:t>
            </a:r>
            <a:endParaRPr lang="ar-SA" dirty="0"/>
          </a:p>
        </p:txBody>
      </p:sp>
      <p:sp>
        <p:nvSpPr>
          <p:cNvPr id="57" name="TextBox 56"/>
          <p:cNvSpPr txBox="1"/>
          <p:nvPr/>
        </p:nvSpPr>
        <p:spPr>
          <a:xfrm>
            <a:off x="6858000" y="3200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58" name="TextBox 57"/>
          <p:cNvSpPr txBox="1"/>
          <p:nvPr/>
        </p:nvSpPr>
        <p:spPr>
          <a:xfrm>
            <a:off x="6705600" y="3581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59" name="TextBox 58"/>
          <p:cNvSpPr txBox="1"/>
          <p:nvPr/>
        </p:nvSpPr>
        <p:spPr>
          <a:xfrm>
            <a:off x="3276600" y="1828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60" name="TextBox 59"/>
          <p:cNvSpPr txBox="1"/>
          <p:nvPr/>
        </p:nvSpPr>
        <p:spPr>
          <a:xfrm>
            <a:off x="3352800" y="3276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61" name="TextBox 60"/>
          <p:cNvSpPr txBox="1"/>
          <p:nvPr/>
        </p:nvSpPr>
        <p:spPr>
          <a:xfrm>
            <a:off x="3352800" y="4800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62" name="TextBox 61"/>
          <p:cNvSpPr txBox="1"/>
          <p:nvPr/>
        </p:nvSpPr>
        <p:spPr>
          <a:xfrm>
            <a:off x="5867400" y="2743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63" name="TextBox 62"/>
          <p:cNvSpPr txBox="1"/>
          <p:nvPr/>
        </p:nvSpPr>
        <p:spPr>
          <a:xfrm>
            <a:off x="5867400" y="4191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64" name="TextBox 63"/>
          <p:cNvSpPr txBox="1"/>
          <p:nvPr/>
        </p:nvSpPr>
        <p:spPr>
          <a:xfrm>
            <a:off x="8001000" y="3352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65" name="TextBox 64"/>
          <p:cNvSpPr txBox="1"/>
          <p:nvPr/>
        </p:nvSpPr>
        <p:spPr>
          <a:xfrm>
            <a:off x="1447800" y="3276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66" name="TextBox 65"/>
          <p:cNvSpPr txBox="1"/>
          <p:nvPr/>
        </p:nvSpPr>
        <p:spPr>
          <a:xfrm>
            <a:off x="8001000" y="3733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67" name="TextBox 66"/>
          <p:cNvSpPr txBox="1"/>
          <p:nvPr/>
        </p:nvSpPr>
        <p:spPr>
          <a:xfrm>
            <a:off x="5842002" y="3124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68" name="TextBox 67"/>
          <p:cNvSpPr txBox="1"/>
          <p:nvPr/>
        </p:nvSpPr>
        <p:spPr>
          <a:xfrm>
            <a:off x="5878284" y="4572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18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1"/>
      <p:bldP spid="6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228600"/>
            <a:ext cx="8305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في حالة انطلاق أكثر من عملية من نفس المرحلة، تعتمد أصغر قيمة</a:t>
            </a:r>
            <a:endParaRPr lang="ar-SA" sz="2800" dirty="0"/>
          </a:p>
        </p:txBody>
      </p:sp>
      <p:sp>
        <p:nvSpPr>
          <p:cNvPr id="3" name="Oval 2"/>
          <p:cNvSpPr/>
          <p:nvPr/>
        </p:nvSpPr>
        <p:spPr>
          <a:xfrm>
            <a:off x="1219200" y="32766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Oval 3"/>
          <p:cNvSpPr/>
          <p:nvPr/>
        </p:nvSpPr>
        <p:spPr>
          <a:xfrm>
            <a:off x="3124200" y="18288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Oval 4"/>
          <p:cNvSpPr/>
          <p:nvPr/>
        </p:nvSpPr>
        <p:spPr>
          <a:xfrm>
            <a:off x="3200400" y="32766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Oval 5"/>
          <p:cNvSpPr/>
          <p:nvPr/>
        </p:nvSpPr>
        <p:spPr>
          <a:xfrm>
            <a:off x="3124200" y="48006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Oval 6"/>
          <p:cNvSpPr/>
          <p:nvPr/>
        </p:nvSpPr>
        <p:spPr>
          <a:xfrm>
            <a:off x="5562600" y="2667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Oval 7"/>
          <p:cNvSpPr/>
          <p:nvPr/>
        </p:nvSpPr>
        <p:spPr>
          <a:xfrm>
            <a:off x="5562600" y="41148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Oval 8"/>
          <p:cNvSpPr/>
          <p:nvPr/>
        </p:nvSpPr>
        <p:spPr>
          <a:xfrm>
            <a:off x="7696200" y="32766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0" name="Straight Arrow Connector 9"/>
          <p:cNvCxnSpPr>
            <a:stCxn id="3" idx="6"/>
            <a:endCxn id="4" idx="3"/>
          </p:cNvCxnSpPr>
          <p:nvPr/>
        </p:nvCxnSpPr>
        <p:spPr>
          <a:xfrm flipV="1">
            <a:off x="2133600" y="2544249"/>
            <a:ext cx="1124511" cy="1151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3" idx="6"/>
            <a:endCxn id="5" idx="2"/>
          </p:cNvCxnSpPr>
          <p:nvPr/>
        </p:nvCxnSpPr>
        <p:spPr>
          <a:xfrm>
            <a:off x="2133600" y="36957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3" idx="6"/>
          </p:cNvCxnSpPr>
          <p:nvPr/>
        </p:nvCxnSpPr>
        <p:spPr>
          <a:xfrm>
            <a:off x="2133600" y="3695700"/>
            <a:ext cx="9906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038600" y="2286000"/>
            <a:ext cx="15240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5" idx="6"/>
          </p:cNvCxnSpPr>
          <p:nvPr/>
        </p:nvCxnSpPr>
        <p:spPr>
          <a:xfrm flipV="1">
            <a:off x="4114800" y="3200400"/>
            <a:ext cx="1371600" cy="495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6" idx="6"/>
            <a:endCxn id="8" idx="3"/>
          </p:cNvCxnSpPr>
          <p:nvPr/>
        </p:nvCxnSpPr>
        <p:spPr>
          <a:xfrm flipV="1">
            <a:off x="4038600" y="4830249"/>
            <a:ext cx="1657911" cy="389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6"/>
            <a:endCxn id="9" idx="2"/>
          </p:cNvCxnSpPr>
          <p:nvPr/>
        </p:nvCxnSpPr>
        <p:spPr>
          <a:xfrm>
            <a:off x="6477000" y="3086100"/>
            <a:ext cx="12192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8" idx="6"/>
            <a:endCxn id="9" idx="2"/>
          </p:cNvCxnSpPr>
          <p:nvPr/>
        </p:nvCxnSpPr>
        <p:spPr>
          <a:xfrm flipV="1">
            <a:off x="6477000" y="3695700"/>
            <a:ext cx="12192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6" idx="6"/>
          </p:cNvCxnSpPr>
          <p:nvPr/>
        </p:nvCxnSpPr>
        <p:spPr>
          <a:xfrm flipV="1">
            <a:off x="4038600" y="3200400"/>
            <a:ext cx="1524000" cy="2019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1104900" y="36957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endCxn id="3" idx="6"/>
          </p:cNvCxnSpPr>
          <p:nvPr/>
        </p:nvCxnSpPr>
        <p:spPr>
          <a:xfrm flipV="1">
            <a:off x="1524000" y="36957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>
            <a:off x="3009900" y="22098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3429000" y="22098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3162300" y="36957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3581400" y="36957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>
            <a:off x="3162300" y="51816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3581400" y="51816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>
            <a:off x="5448300" y="30480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5867400" y="30480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>
            <a:off x="5524500" y="44958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5943600" y="44958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rot="5400000">
            <a:off x="7581900" y="37338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8001000" y="37338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914400" y="3429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</a:t>
            </a:r>
            <a:endParaRPr lang="ar-SA" dirty="0"/>
          </a:p>
        </p:txBody>
      </p:sp>
      <p:sp>
        <p:nvSpPr>
          <p:cNvPr id="34" name="TextBox 33"/>
          <p:cNvSpPr txBox="1"/>
          <p:nvPr/>
        </p:nvSpPr>
        <p:spPr>
          <a:xfrm>
            <a:off x="2819400" y="2057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</a:t>
            </a:r>
            <a:endParaRPr lang="ar-SA" dirty="0"/>
          </a:p>
        </p:txBody>
      </p:sp>
      <p:sp>
        <p:nvSpPr>
          <p:cNvPr id="35" name="TextBox 34"/>
          <p:cNvSpPr txBox="1"/>
          <p:nvPr/>
        </p:nvSpPr>
        <p:spPr>
          <a:xfrm>
            <a:off x="2971800" y="3581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6" name="TextBox 35"/>
          <p:cNvSpPr txBox="1"/>
          <p:nvPr/>
        </p:nvSpPr>
        <p:spPr>
          <a:xfrm>
            <a:off x="2971800" y="5105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37" name="TextBox 36"/>
          <p:cNvSpPr txBox="1"/>
          <p:nvPr/>
        </p:nvSpPr>
        <p:spPr>
          <a:xfrm>
            <a:off x="5334000" y="2895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38" name="TextBox 37"/>
          <p:cNvSpPr txBox="1"/>
          <p:nvPr/>
        </p:nvSpPr>
        <p:spPr>
          <a:xfrm>
            <a:off x="5410200" y="4419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39" name="TextBox 38"/>
          <p:cNvSpPr txBox="1"/>
          <p:nvPr/>
        </p:nvSpPr>
        <p:spPr>
          <a:xfrm>
            <a:off x="7467600" y="3505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40" name="TextBox 39"/>
          <p:cNvSpPr txBox="1"/>
          <p:nvPr/>
        </p:nvSpPr>
        <p:spPr>
          <a:xfrm>
            <a:off x="1676400" y="3048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41" name="TextBox 40"/>
          <p:cNvSpPr txBox="1"/>
          <p:nvPr/>
        </p:nvSpPr>
        <p:spPr>
          <a:xfrm>
            <a:off x="1981200" y="3429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42" name="TextBox 41"/>
          <p:cNvSpPr txBox="1"/>
          <p:nvPr/>
        </p:nvSpPr>
        <p:spPr>
          <a:xfrm>
            <a:off x="1981200" y="3962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43" name="TextBox 42"/>
          <p:cNvSpPr txBox="1"/>
          <p:nvPr/>
        </p:nvSpPr>
        <p:spPr>
          <a:xfrm>
            <a:off x="3810000" y="2019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44" name="TextBox 43"/>
          <p:cNvSpPr txBox="1"/>
          <p:nvPr/>
        </p:nvSpPr>
        <p:spPr>
          <a:xfrm>
            <a:off x="3733800" y="3200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45" name="TextBox 44"/>
          <p:cNvSpPr txBox="1"/>
          <p:nvPr/>
        </p:nvSpPr>
        <p:spPr>
          <a:xfrm>
            <a:off x="3581400" y="4495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46" name="TextBox 45"/>
          <p:cNvSpPr txBox="1"/>
          <p:nvPr/>
        </p:nvSpPr>
        <p:spPr>
          <a:xfrm>
            <a:off x="4114800" y="4724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g</a:t>
            </a:r>
            <a:endParaRPr lang="ar-SA" dirty="0"/>
          </a:p>
        </p:txBody>
      </p:sp>
      <p:sp>
        <p:nvSpPr>
          <p:cNvPr id="47" name="TextBox 46"/>
          <p:cNvSpPr txBox="1"/>
          <p:nvPr/>
        </p:nvSpPr>
        <p:spPr>
          <a:xfrm>
            <a:off x="6248400" y="2895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48" name="TextBox 47"/>
          <p:cNvSpPr txBox="1"/>
          <p:nvPr/>
        </p:nvSpPr>
        <p:spPr>
          <a:xfrm>
            <a:off x="5943600" y="3733800"/>
            <a:ext cx="762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 smtClean="0"/>
          </a:p>
          <a:p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49" name="TextBox 48"/>
          <p:cNvSpPr txBox="1"/>
          <p:nvPr/>
        </p:nvSpPr>
        <p:spPr>
          <a:xfrm>
            <a:off x="2286000" y="2438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50" name="TextBox 49"/>
          <p:cNvSpPr txBox="1"/>
          <p:nvPr/>
        </p:nvSpPr>
        <p:spPr>
          <a:xfrm>
            <a:off x="2438400" y="3276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1" name="TextBox 50"/>
          <p:cNvSpPr txBox="1"/>
          <p:nvPr/>
        </p:nvSpPr>
        <p:spPr>
          <a:xfrm>
            <a:off x="2362200" y="4419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9</a:t>
            </a:r>
            <a:endParaRPr lang="ar-SA" dirty="0"/>
          </a:p>
        </p:txBody>
      </p:sp>
      <p:sp>
        <p:nvSpPr>
          <p:cNvPr id="52" name="TextBox 51"/>
          <p:cNvSpPr txBox="1"/>
          <p:nvPr/>
        </p:nvSpPr>
        <p:spPr>
          <a:xfrm>
            <a:off x="4495800" y="2971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  <p:sp>
        <p:nvSpPr>
          <p:cNvPr id="53" name="TextBox 52"/>
          <p:cNvSpPr txBox="1"/>
          <p:nvPr/>
        </p:nvSpPr>
        <p:spPr>
          <a:xfrm>
            <a:off x="4800600" y="2590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54" name="TextBox 53"/>
          <p:cNvSpPr txBox="1"/>
          <p:nvPr/>
        </p:nvSpPr>
        <p:spPr>
          <a:xfrm>
            <a:off x="4419600" y="3581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55" name="TextBox 54"/>
          <p:cNvSpPr txBox="1"/>
          <p:nvPr/>
        </p:nvSpPr>
        <p:spPr>
          <a:xfrm>
            <a:off x="4724400" y="4572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</a:t>
            </a:r>
            <a:endParaRPr lang="ar-SA" dirty="0"/>
          </a:p>
        </p:txBody>
      </p:sp>
      <p:sp>
        <p:nvSpPr>
          <p:cNvPr id="56" name="TextBox 55"/>
          <p:cNvSpPr txBox="1"/>
          <p:nvPr/>
        </p:nvSpPr>
        <p:spPr>
          <a:xfrm>
            <a:off x="6858000" y="3200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57" name="TextBox 56"/>
          <p:cNvSpPr txBox="1"/>
          <p:nvPr/>
        </p:nvSpPr>
        <p:spPr>
          <a:xfrm>
            <a:off x="6705600" y="3581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58" name="TextBox 57"/>
          <p:cNvSpPr txBox="1"/>
          <p:nvPr/>
        </p:nvSpPr>
        <p:spPr>
          <a:xfrm>
            <a:off x="3276600" y="1828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59" name="TextBox 58"/>
          <p:cNvSpPr txBox="1"/>
          <p:nvPr/>
        </p:nvSpPr>
        <p:spPr>
          <a:xfrm>
            <a:off x="3276600" y="2209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60" name="TextBox 59"/>
          <p:cNvSpPr txBox="1"/>
          <p:nvPr/>
        </p:nvSpPr>
        <p:spPr>
          <a:xfrm>
            <a:off x="3352800" y="4800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61" name="TextBox 60"/>
          <p:cNvSpPr txBox="1"/>
          <p:nvPr/>
        </p:nvSpPr>
        <p:spPr>
          <a:xfrm>
            <a:off x="5867400" y="2743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62" name="TextBox 61"/>
          <p:cNvSpPr txBox="1"/>
          <p:nvPr/>
        </p:nvSpPr>
        <p:spPr>
          <a:xfrm>
            <a:off x="5867400" y="4191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63" name="TextBox 62"/>
          <p:cNvSpPr txBox="1"/>
          <p:nvPr/>
        </p:nvSpPr>
        <p:spPr>
          <a:xfrm>
            <a:off x="8001000" y="3352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64" name="TextBox 63"/>
          <p:cNvSpPr txBox="1"/>
          <p:nvPr/>
        </p:nvSpPr>
        <p:spPr>
          <a:xfrm>
            <a:off x="1447800" y="3276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65" name="TextBox 64"/>
          <p:cNvSpPr txBox="1"/>
          <p:nvPr/>
        </p:nvSpPr>
        <p:spPr>
          <a:xfrm>
            <a:off x="8001000" y="3733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66" name="TextBox 65"/>
          <p:cNvSpPr txBox="1"/>
          <p:nvPr/>
        </p:nvSpPr>
        <p:spPr>
          <a:xfrm>
            <a:off x="5842002" y="3124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67" name="TextBox 66"/>
          <p:cNvSpPr txBox="1"/>
          <p:nvPr/>
        </p:nvSpPr>
        <p:spPr>
          <a:xfrm>
            <a:off x="5878284" y="4572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18</a:t>
            </a:r>
            <a:endParaRPr lang="ar-SA" dirty="0"/>
          </a:p>
        </p:txBody>
      </p:sp>
      <p:sp>
        <p:nvSpPr>
          <p:cNvPr id="68" name="TextBox 67"/>
          <p:cNvSpPr txBox="1"/>
          <p:nvPr/>
        </p:nvSpPr>
        <p:spPr>
          <a:xfrm>
            <a:off x="3352800" y="5257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69" name="TextBox 68"/>
          <p:cNvSpPr txBox="1"/>
          <p:nvPr/>
        </p:nvSpPr>
        <p:spPr>
          <a:xfrm>
            <a:off x="3429000" y="3733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70" name="TextBox 69"/>
          <p:cNvSpPr txBox="1"/>
          <p:nvPr/>
        </p:nvSpPr>
        <p:spPr>
          <a:xfrm>
            <a:off x="3429000" y="3352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71" name="TextBox 70"/>
          <p:cNvSpPr txBox="1"/>
          <p:nvPr/>
        </p:nvSpPr>
        <p:spPr>
          <a:xfrm>
            <a:off x="1447800" y="3733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8" grpId="0"/>
      <p:bldP spid="69" grpId="0"/>
      <p:bldP spid="7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295400" y="3429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Oval 2"/>
          <p:cNvSpPr/>
          <p:nvPr/>
        </p:nvSpPr>
        <p:spPr>
          <a:xfrm>
            <a:off x="3200400" y="19812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Oval 3"/>
          <p:cNvSpPr/>
          <p:nvPr/>
        </p:nvSpPr>
        <p:spPr>
          <a:xfrm>
            <a:off x="3276600" y="3429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Oval 4"/>
          <p:cNvSpPr/>
          <p:nvPr/>
        </p:nvSpPr>
        <p:spPr>
          <a:xfrm>
            <a:off x="3200400" y="4953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Oval 5"/>
          <p:cNvSpPr/>
          <p:nvPr/>
        </p:nvSpPr>
        <p:spPr>
          <a:xfrm>
            <a:off x="5638800" y="28194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Oval 6"/>
          <p:cNvSpPr/>
          <p:nvPr/>
        </p:nvSpPr>
        <p:spPr>
          <a:xfrm>
            <a:off x="5638800" y="42672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Oval 7"/>
          <p:cNvSpPr/>
          <p:nvPr/>
        </p:nvSpPr>
        <p:spPr>
          <a:xfrm>
            <a:off x="7772400" y="3429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9" name="Straight Arrow Connector 8"/>
          <p:cNvCxnSpPr>
            <a:stCxn id="2" idx="6"/>
            <a:endCxn id="3" idx="3"/>
          </p:cNvCxnSpPr>
          <p:nvPr/>
        </p:nvCxnSpPr>
        <p:spPr>
          <a:xfrm flipV="1">
            <a:off x="2209800" y="2696649"/>
            <a:ext cx="1124511" cy="1151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2" idx="6"/>
            <a:endCxn id="4" idx="2"/>
          </p:cNvCxnSpPr>
          <p:nvPr/>
        </p:nvCxnSpPr>
        <p:spPr>
          <a:xfrm>
            <a:off x="2209800" y="38481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2" idx="6"/>
          </p:cNvCxnSpPr>
          <p:nvPr/>
        </p:nvCxnSpPr>
        <p:spPr>
          <a:xfrm>
            <a:off x="2209800" y="3848100"/>
            <a:ext cx="9906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114800" y="2438400"/>
            <a:ext cx="15240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6"/>
          </p:cNvCxnSpPr>
          <p:nvPr/>
        </p:nvCxnSpPr>
        <p:spPr>
          <a:xfrm flipV="1">
            <a:off x="4191000" y="3352800"/>
            <a:ext cx="1371600" cy="495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5" idx="6"/>
            <a:endCxn id="7" idx="3"/>
          </p:cNvCxnSpPr>
          <p:nvPr/>
        </p:nvCxnSpPr>
        <p:spPr>
          <a:xfrm flipV="1">
            <a:off x="4114800" y="4982649"/>
            <a:ext cx="1657911" cy="389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6" idx="6"/>
            <a:endCxn id="8" idx="2"/>
          </p:cNvCxnSpPr>
          <p:nvPr/>
        </p:nvCxnSpPr>
        <p:spPr>
          <a:xfrm>
            <a:off x="6553200" y="3238500"/>
            <a:ext cx="12192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6"/>
            <a:endCxn id="8" idx="2"/>
          </p:cNvCxnSpPr>
          <p:nvPr/>
        </p:nvCxnSpPr>
        <p:spPr>
          <a:xfrm flipV="1">
            <a:off x="6553200" y="3848100"/>
            <a:ext cx="12192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6"/>
          </p:cNvCxnSpPr>
          <p:nvPr/>
        </p:nvCxnSpPr>
        <p:spPr>
          <a:xfrm flipV="1">
            <a:off x="4114800" y="3352800"/>
            <a:ext cx="1524000" cy="2019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1181100" y="38481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2" idx="6"/>
          </p:cNvCxnSpPr>
          <p:nvPr/>
        </p:nvCxnSpPr>
        <p:spPr>
          <a:xfrm flipV="1">
            <a:off x="1600200" y="38481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3086100" y="23622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3505200" y="23622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3238500" y="38481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3657600" y="38481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3238500" y="53340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3657600" y="53340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5524500" y="32004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5943600" y="32004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5600700" y="46482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6019800" y="46482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7658100" y="38862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8077200" y="38862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990600" y="3581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</a:t>
            </a:r>
            <a:endParaRPr lang="ar-SA" dirty="0"/>
          </a:p>
        </p:txBody>
      </p:sp>
      <p:sp>
        <p:nvSpPr>
          <p:cNvPr id="33" name="TextBox 32"/>
          <p:cNvSpPr txBox="1"/>
          <p:nvPr/>
        </p:nvSpPr>
        <p:spPr>
          <a:xfrm>
            <a:off x="2895600" y="2209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</a:t>
            </a:r>
            <a:endParaRPr lang="ar-SA" dirty="0"/>
          </a:p>
        </p:txBody>
      </p:sp>
      <p:sp>
        <p:nvSpPr>
          <p:cNvPr id="34" name="TextBox 33"/>
          <p:cNvSpPr txBox="1"/>
          <p:nvPr/>
        </p:nvSpPr>
        <p:spPr>
          <a:xfrm>
            <a:off x="3048000" y="3733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5" name="TextBox 34"/>
          <p:cNvSpPr txBox="1"/>
          <p:nvPr/>
        </p:nvSpPr>
        <p:spPr>
          <a:xfrm>
            <a:off x="3048000" y="5257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36" name="TextBox 35"/>
          <p:cNvSpPr txBox="1"/>
          <p:nvPr/>
        </p:nvSpPr>
        <p:spPr>
          <a:xfrm>
            <a:off x="5410200" y="3048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37" name="TextBox 36"/>
          <p:cNvSpPr txBox="1"/>
          <p:nvPr/>
        </p:nvSpPr>
        <p:spPr>
          <a:xfrm>
            <a:off x="5486400" y="4572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38" name="TextBox 37"/>
          <p:cNvSpPr txBox="1"/>
          <p:nvPr/>
        </p:nvSpPr>
        <p:spPr>
          <a:xfrm>
            <a:off x="7543800" y="3657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39" name="TextBox 38"/>
          <p:cNvSpPr txBox="1"/>
          <p:nvPr/>
        </p:nvSpPr>
        <p:spPr>
          <a:xfrm>
            <a:off x="1752600" y="3200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40" name="TextBox 39"/>
          <p:cNvSpPr txBox="1"/>
          <p:nvPr/>
        </p:nvSpPr>
        <p:spPr>
          <a:xfrm>
            <a:off x="2057400" y="3581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41" name="TextBox 40"/>
          <p:cNvSpPr txBox="1"/>
          <p:nvPr/>
        </p:nvSpPr>
        <p:spPr>
          <a:xfrm>
            <a:off x="2057400" y="4114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42" name="TextBox 41"/>
          <p:cNvSpPr txBox="1"/>
          <p:nvPr/>
        </p:nvSpPr>
        <p:spPr>
          <a:xfrm>
            <a:off x="3886200" y="21717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43" name="TextBox 42"/>
          <p:cNvSpPr txBox="1"/>
          <p:nvPr/>
        </p:nvSpPr>
        <p:spPr>
          <a:xfrm>
            <a:off x="3810000" y="3352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44" name="TextBox 43"/>
          <p:cNvSpPr txBox="1"/>
          <p:nvPr/>
        </p:nvSpPr>
        <p:spPr>
          <a:xfrm>
            <a:off x="3657600" y="4648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45" name="TextBox 44"/>
          <p:cNvSpPr txBox="1"/>
          <p:nvPr/>
        </p:nvSpPr>
        <p:spPr>
          <a:xfrm>
            <a:off x="4191000" y="4876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g</a:t>
            </a:r>
            <a:endParaRPr lang="ar-SA" dirty="0"/>
          </a:p>
        </p:txBody>
      </p:sp>
      <p:sp>
        <p:nvSpPr>
          <p:cNvPr id="46" name="TextBox 45"/>
          <p:cNvSpPr txBox="1"/>
          <p:nvPr/>
        </p:nvSpPr>
        <p:spPr>
          <a:xfrm>
            <a:off x="6324600" y="3048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47" name="TextBox 46"/>
          <p:cNvSpPr txBox="1"/>
          <p:nvPr/>
        </p:nvSpPr>
        <p:spPr>
          <a:xfrm>
            <a:off x="6019800" y="3886200"/>
            <a:ext cx="762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 smtClean="0"/>
          </a:p>
          <a:p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48" name="TextBox 47"/>
          <p:cNvSpPr txBox="1"/>
          <p:nvPr/>
        </p:nvSpPr>
        <p:spPr>
          <a:xfrm>
            <a:off x="2362200" y="2590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49" name="TextBox 48"/>
          <p:cNvSpPr txBox="1"/>
          <p:nvPr/>
        </p:nvSpPr>
        <p:spPr>
          <a:xfrm>
            <a:off x="2514600" y="3429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0" name="TextBox 49"/>
          <p:cNvSpPr txBox="1"/>
          <p:nvPr/>
        </p:nvSpPr>
        <p:spPr>
          <a:xfrm>
            <a:off x="2438400" y="4572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9</a:t>
            </a:r>
            <a:endParaRPr lang="ar-SA" dirty="0"/>
          </a:p>
        </p:txBody>
      </p:sp>
      <p:sp>
        <p:nvSpPr>
          <p:cNvPr id="51" name="TextBox 50"/>
          <p:cNvSpPr txBox="1"/>
          <p:nvPr/>
        </p:nvSpPr>
        <p:spPr>
          <a:xfrm>
            <a:off x="4572000" y="3124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  <p:sp>
        <p:nvSpPr>
          <p:cNvPr id="52" name="TextBox 51"/>
          <p:cNvSpPr txBox="1"/>
          <p:nvPr/>
        </p:nvSpPr>
        <p:spPr>
          <a:xfrm>
            <a:off x="4876800" y="2743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53" name="TextBox 52"/>
          <p:cNvSpPr txBox="1"/>
          <p:nvPr/>
        </p:nvSpPr>
        <p:spPr>
          <a:xfrm>
            <a:off x="4495800" y="3733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54" name="TextBox 53"/>
          <p:cNvSpPr txBox="1"/>
          <p:nvPr/>
        </p:nvSpPr>
        <p:spPr>
          <a:xfrm>
            <a:off x="4800600" y="4724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</a:t>
            </a:r>
            <a:endParaRPr lang="ar-SA" dirty="0"/>
          </a:p>
        </p:txBody>
      </p:sp>
      <p:sp>
        <p:nvSpPr>
          <p:cNvPr id="55" name="TextBox 54"/>
          <p:cNvSpPr txBox="1"/>
          <p:nvPr/>
        </p:nvSpPr>
        <p:spPr>
          <a:xfrm>
            <a:off x="6934200" y="3352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56" name="TextBox 55"/>
          <p:cNvSpPr txBox="1"/>
          <p:nvPr/>
        </p:nvSpPr>
        <p:spPr>
          <a:xfrm>
            <a:off x="6781800" y="3733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57" name="TextBox 56"/>
          <p:cNvSpPr txBox="1"/>
          <p:nvPr/>
        </p:nvSpPr>
        <p:spPr>
          <a:xfrm>
            <a:off x="3352800" y="1981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58" name="TextBox 57"/>
          <p:cNvSpPr txBox="1"/>
          <p:nvPr/>
        </p:nvSpPr>
        <p:spPr>
          <a:xfrm>
            <a:off x="3429000" y="3429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9" name="TextBox 58"/>
          <p:cNvSpPr txBox="1"/>
          <p:nvPr/>
        </p:nvSpPr>
        <p:spPr>
          <a:xfrm>
            <a:off x="3429000" y="4953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60" name="TextBox 59"/>
          <p:cNvSpPr txBox="1"/>
          <p:nvPr/>
        </p:nvSpPr>
        <p:spPr>
          <a:xfrm>
            <a:off x="5943600" y="2895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61" name="TextBox 60"/>
          <p:cNvSpPr txBox="1"/>
          <p:nvPr/>
        </p:nvSpPr>
        <p:spPr>
          <a:xfrm>
            <a:off x="5943600" y="4343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62" name="TextBox 61"/>
          <p:cNvSpPr txBox="1"/>
          <p:nvPr/>
        </p:nvSpPr>
        <p:spPr>
          <a:xfrm>
            <a:off x="8077200" y="3505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63" name="TextBox 62"/>
          <p:cNvSpPr txBox="1"/>
          <p:nvPr/>
        </p:nvSpPr>
        <p:spPr>
          <a:xfrm>
            <a:off x="1524000" y="3429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64" name="TextBox 63"/>
          <p:cNvSpPr txBox="1"/>
          <p:nvPr/>
        </p:nvSpPr>
        <p:spPr>
          <a:xfrm>
            <a:off x="8077200" y="3886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65" name="TextBox 64"/>
          <p:cNvSpPr txBox="1"/>
          <p:nvPr/>
        </p:nvSpPr>
        <p:spPr>
          <a:xfrm>
            <a:off x="5943600" y="3200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66" name="TextBox 65"/>
          <p:cNvSpPr txBox="1"/>
          <p:nvPr/>
        </p:nvSpPr>
        <p:spPr>
          <a:xfrm>
            <a:off x="5943600" y="4648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18</a:t>
            </a:r>
            <a:endParaRPr lang="ar-SA" dirty="0"/>
          </a:p>
        </p:txBody>
      </p:sp>
      <p:sp>
        <p:nvSpPr>
          <p:cNvPr id="67" name="TextBox 66"/>
          <p:cNvSpPr txBox="1"/>
          <p:nvPr/>
        </p:nvSpPr>
        <p:spPr>
          <a:xfrm>
            <a:off x="3352800" y="2362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68" name="TextBox 67"/>
          <p:cNvSpPr txBox="1"/>
          <p:nvPr/>
        </p:nvSpPr>
        <p:spPr>
          <a:xfrm>
            <a:off x="3505200" y="3810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69" name="TextBox 68"/>
          <p:cNvSpPr txBox="1"/>
          <p:nvPr/>
        </p:nvSpPr>
        <p:spPr>
          <a:xfrm>
            <a:off x="3432630" y="5334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70" name="TextBox 69"/>
          <p:cNvSpPr txBox="1"/>
          <p:nvPr/>
        </p:nvSpPr>
        <p:spPr>
          <a:xfrm>
            <a:off x="1524000" y="3810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71" name="TextBox 70"/>
          <p:cNvSpPr txBox="1"/>
          <p:nvPr/>
        </p:nvSpPr>
        <p:spPr>
          <a:xfrm>
            <a:off x="1066800" y="924580"/>
            <a:ext cx="8305800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أدنى مدة أقل أو تساوي أقصى مدة ولا تكون أكثر منها أبدا </a:t>
            </a:r>
            <a:endParaRPr lang="ar-SA" sz="2800" dirty="0"/>
          </a:p>
        </p:txBody>
      </p:sp>
      <p:sp>
        <p:nvSpPr>
          <p:cNvPr id="72" name="TextBox 71"/>
          <p:cNvSpPr txBox="1"/>
          <p:nvPr/>
        </p:nvSpPr>
        <p:spPr>
          <a:xfrm>
            <a:off x="1143000" y="228600"/>
            <a:ext cx="8305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لاحظ أن 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553200" y="228600"/>
            <a:ext cx="304800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المسار الحرج </a:t>
            </a:r>
            <a:endParaRPr lang="ar-SA" sz="28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2895600" y="838200"/>
            <a:ext cx="6553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عند حساب المدة الدنيا والمدة القصوى للمشروع نلاحظ </a:t>
            </a:r>
            <a:endParaRPr lang="ar-SA" sz="28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914400" y="1676400"/>
            <a:ext cx="6553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المدة الدنيا تكون أقل من المدة القصوى</a:t>
            </a:r>
            <a:endParaRPr lang="ar-SA" sz="28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914400" y="2286000"/>
            <a:ext cx="6553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في بعض الحالات تتساوى المدة الدنيا بالمدة القصوى</a:t>
            </a:r>
            <a:endParaRPr lang="ar-SA" sz="28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2514600" y="3352800"/>
            <a:ext cx="6553200" cy="954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الفرق بين المدة الدنيا والمدة القصوى لنفس المرحلة يسمى </a:t>
            </a:r>
            <a:r>
              <a:rPr lang="ar-SA" sz="2800" dirty="0" smtClean="0">
                <a:solidFill>
                  <a:srgbClr val="C00000"/>
                </a:solidFill>
              </a:rPr>
              <a:t>هامش التغيرات</a:t>
            </a:r>
            <a:r>
              <a:rPr lang="ar-SA" sz="2800" dirty="0" smtClean="0"/>
              <a:t>،وهو نوعان 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447800" y="4572000"/>
            <a:ext cx="6781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موجب، عندما تكون المدة القصوى أكبر من المدة الدنيا</a:t>
            </a:r>
            <a:endParaRPr lang="ar-S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914400" y="5410200"/>
            <a:ext cx="7543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مساويا للصفر، عندما تكون المدة الدنيا تساوي المدة القصوى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457200"/>
            <a:ext cx="7391400" cy="954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العملية التي توجد بين مرحلتين بهامش تغيرات مساويا للصفر هي عملية حرجة (حاسمة)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590800" y="2286000"/>
            <a:ext cx="6934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مجموع العمليات الحرجة تشكل المسار الحرج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667000" y="3429000"/>
            <a:ext cx="6934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بالشبكة يمكن أن يكون أكثر من مسار حرج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590800" y="4724400"/>
            <a:ext cx="6934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يبين المسار الحرج في الشبكة ويكتب كتابة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Oval 1"/>
          <p:cNvSpPr/>
          <p:nvPr/>
        </p:nvSpPr>
        <p:spPr>
          <a:xfrm>
            <a:off x="1295400" y="2286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5" name="Oval 2"/>
          <p:cNvSpPr/>
          <p:nvPr/>
        </p:nvSpPr>
        <p:spPr>
          <a:xfrm>
            <a:off x="3200400" y="8382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6" name="Oval 3"/>
          <p:cNvSpPr/>
          <p:nvPr/>
        </p:nvSpPr>
        <p:spPr>
          <a:xfrm>
            <a:off x="3276600" y="2286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7" name="Oval 4"/>
          <p:cNvSpPr/>
          <p:nvPr/>
        </p:nvSpPr>
        <p:spPr>
          <a:xfrm>
            <a:off x="3200400" y="3810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8" name="Oval 5"/>
          <p:cNvSpPr/>
          <p:nvPr/>
        </p:nvSpPr>
        <p:spPr>
          <a:xfrm>
            <a:off x="5638800" y="16764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9" name="Oval 6"/>
          <p:cNvSpPr/>
          <p:nvPr/>
        </p:nvSpPr>
        <p:spPr>
          <a:xfrm>
            <a:off x="5638800" y="31242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0" name="Oval 7"/>
          <p:cNvSpPr/>
          <p:nvPr/>
        </p:nvSpPr>
        <p:spPr>
          <a:xfrm>
            <a:off x="7772400" y="2286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71" name="Straight Arrow Connector 8"/>
          <p:cNvCxnSpPr>
            <a:stCxn id="64" idx="6"/>
            <a:endCxn id="65" idx="3"/>
          </p:cNvCxnSpPr>
          <p:nvPr/>
        </p:nvCxnSpPr>
        <p:spPr>
          <a:xfrm flipV="1">
            <a:off x="2209800" y="1553649"/>
            <a:ext cx="1124511" cy="1151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Straight Arrow Connector 9"/>
          <p:cNvCxnSpPr>
            <a:stCxn id="64" idx="6"/>
            <a:endCxn id="66" idx="2"/>
          </p:cNvCxnSpPr>
          <p:nvPr/>
        </p:nvCxnSpPr>
        <p:spPr>
          <a:xfrm>
            <a:off x="2209800" y="27051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10"/>
          <p:cNvCxnSpPr/>
          <p:nvPr/>
        </p:nvCxnSpPr>
        <p:spPr>
          <a:xfrm>
            <a:off x="2209800" y="2667000"/>
            <a:ext cx="990600" cy="1447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4" name="Straight Arrow Connector 11"/>
          <p:cNvCxnSpPr>
            <a:endCxn id="68" idx="2"/>
          </p:cNvCxnSpPr>
          <p:nvPr/>
        </p:nvCxnSpPr>
        <p:spPr>
          <a:xfrm>
            <a:off x="4114800" y="1295400"/>
            <a:ext cx="1524000" cy="800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Straight Arrow Connector 12"/>
          <p:cNvCxnSpPr>
            <a:stCxn id="66" idx="6"/>
            <a:endCxn id="68" idx="2"/>
          </p:cNvCxnSpPr>
          <p:nvPr/>
        </p:nvCxnSpPr>
        <p:spPr>
          <a:xfrm flipV="1">
            <a:off x="4191000" y="2095500"/>
            <a:ext cx="14478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Straight Arrow Connector 13"/>
          <p:cNvCxnSpPr>
            <a:stCxn id="67" idx="6"/>
            <a:endCxn id="69" idx="3"/>
          </p:cNvCxnSpPr>
          <p:nvPr/>
        </p:nvCxnSpPr>
        <p:spPr>
          <a:xfrm flipV="1">
            <a:off x="4114800" y="3839649"/>
            <a:ext cx="1657911" cy="389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Straight Arrow Connector 14"/>
          <p:cNvCxnSpPr/>
          <p:nvPr/>
        </p:nvCxnSpPr>
        <p:spPr>
          <a:xfrm>
            <a:off x="6553200" y="2057400"/>
            <a:ext cx="1219200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8" name="Straight Arrow Connector 15"/>
          <p:cNvCxnSpPr>
            <a:stCxn id="69" idx="6"/>
            <a:endCxn id="70" idx="2"/>
          </p:cNvCxnSpPr>
          <p:nvPr/>
        </p:nvCxnSpPr>
        <p:spPr>
          <a:xfrm flipV="1">
            <a:off x="6553200" y="2705100"/>
            <a:ext cx="12192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Straight Arrow Connector 16"/>
          <p:cNvCxnSpPr/>
          <p:nvPr/>
        </p:nvCxnSpPr>
        <p:spPr>
          <a:xfrm flipV="1">
            <a:off x="4114800" y="2133600"/>
            <a:ext cx="1524000" cy="2133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0" name="Straight Connector 17"/>
          <p:cNvCxnSpPr/>
          <p:nvPr/>
        </p:nvCxnSpPr>
        <p:spPr>
          <a:xfrm rot="5400000">
            <a:off x="1181100" y="27051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18"/>
          <p:cNvCxnSpPr>
            <a:endCxn id="64" idx="6"/>
          </p:cNvCxnSpPr>
          <p:nvPr/>
        </p:nvCxnSpPr>
        <p:spPr>
          <a:xfrm flipV="1">
            <a:off x="1600200" y="27051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19"/>
          <p:cNvCxnSpPr/>
          <p:nvPr/>
        </p:nvCxnSpPr>
        <p:spPr>
          <a:xfrm rot="5400000">
            <a:off x="3086100" y="12192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20"/>
          <p:cNvCxnSpPr/>
          <p:nvPr/>
        </p:nvCxnSpPr>
        <p:spPr>
          <a:xfrm flipV="1">
            <a:off x="3505200" y="12192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21"/>
          <p:cNvCxnSpPr/>
          <p:nvPr/>
        </p:nvCxnSpPr>
        <p:spPr>
          <a:xfrm rot="5400000">
            <a:off x="3238500" y="27051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22"/>
          <p:cNvCxnSpPr/>
          <p:nvPr/>
        </p:nvCxnSpPr>
        <p:spPr>
          <a:xfrm flipV="1">
            <a:off x="3657600" y="27051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23"/>
          <p:cNvCxnSpPr/>
          <p:nvPr/>
        </p:nvCxnSpPr>
        <p:spPr>
          <a:xfrm rot="5400000">
            <a:off x="3238500" y="41910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24"/>
          <p:cNvCxnSpPr/>
          <p:nvPr/>
        </p:nvCxnSpPr>
        <p:spPr>
          <a:xfrm flipV="1">
            <a:off x="3657600" y="41910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25"/>
          <p:cNvCxnSpPr/>
          <p:nvPr/>
        </p:nvCxnSpPr>
        <p:spPr>
          <a:xfrm rot="5400000">
            <a:off x="5524500" y="20574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26"/>
          <p:cNvCxnSpPr/>
          <p:nvPr/>
        </p:nvCxnSpPr>
        <p:spPr>
          <a:xfrm flipV="1">
            <a:off x="5943600" y="20574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27"/>
          <p:cNvCxnSpPr/>
          <p:nvPr/>
        </p:nvCxnSpPr>
        <p:spPr>
          <a:xfrm rot="5400000">
            <a:off x="5600700" y="35052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28"/>
          <p:cNvCxnSpPr/>
          <p:nvPr/>
        </p:nvCxnSpPr>
        <p:spPr>
          <a:xfrm flipV="1">
            <a:off x="6019800" y="35052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29"/>
          <p:cNvCxnSpPr/>
          <p:nvPr/>
        </p:nvCxnSpPr>
        <p:spPr>
          <a:xfrm rot="5400000">
            <a:off x="7658100" y="27432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30"/>
          <p:cNvCxnSpPr/>
          <p:nvPr/>
        </p:nvCxnSpPr>
        <p:spPr>
          <a:xfrm flipV="1">
            <a:off x="8077200" y="27432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31"/>
          <p:cNvSpPr txBox="1"/>
          <p:nvPr/>
        </p:nvSpPr>
        <p:spPr>
          <a:xfrm>
            <a:off x="990600" y="2438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</a:t>
            </a:r>
            <a:endParaRPr lang="ar-SA" dirty="0"/>
          </a:p>
        </p:txBody>
      </p:sp>
      <p:sp>
        <p:nvSpPr>
          <p:cNvPr id="95" name="TextBox 32"/>
          <p:cNvSpPr txBox="1"/>
          <p:nvPr/>
        </p:nvSpPr>
        <p:spPr>
          <a:xfrm>
            <a:off x="2895600" y="1066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</a:t>
            </a:r>
            <a:endParaRPr lang="ar-SA" dirty="0"/>
          </a:p>
        </p:txBody>
      </p:sp>
      <p:sp>
        <p:nvSpPr>
          <p:cNvPr id="96" name="TextBox 33"/>
          <p:cNvSpPr txBox="1"/>
          <p:nvPr/>
        </p:nvSpPr>
        <p:spPr>
          <a:xfrm>
            <a:off x="3048000" y="2590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97" name="TextBox 34"/>
          <p:cNvSpPr txBox="1"/>
          <p:nvPr/>
        </p:nvSpPr>
        <p:spPr>
          <a:xfrm>
            <a:off x="3048000" y="4114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98" name="TextBox 35"/>
          <p:cNvSpPr txBox="1"/>
          <p:nvPr/>
        </p:nvSpPr>
        <p:spPr>
          <a:xfrm>
            <a:off x="5410200" y="1905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99" name="TextBox 36"/>
          <p:cNvSpPr txBox="1"/>
          <p:nvPr/>
        </p:nvSpPr>
        <p:spPr>
          <a:xfrm>
            <a:off x="5486400" y="3429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100" name="TextBox 37"/>
          <p:cNvSpPr txBox="1"/>
          <p:nvPr/>
        </p:nvSpPr>
        <p:spPr>
          <a:xfrm>
            <a:off x="7543800" y="2514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101" name="TextBox 38"/>
          <p:cNvSpPr txBox="1"/>
          <p:nvPr/>
        </p:nvSpPr>
        <p:spPr>
          <a:xfrm>
            <a:off x="1752600" y="2057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102" name="TextBox 39"/>
          <p:cNvSpPr txBox="1"/>
          <p:nvPr/>
        </p:nvSpPr>
        <p:spPr>
          <a:xfrm>
            <a:off x="2057400" y="2438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103" name="TextBox 40"/>
          <p:cNvSpPr txBox="1"/>
          <p:nvPr/>
        </p:nvSpPr>
        <p:spPr>
          <a:xfrm>
            <a:off x="2057400" y="2971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104" name="TextBox 41"/>
          <p:cNvSpPr txBox="1"/>
          <p:nvPr/>
        </p:nvSpPr>
        <p:spPr>
          <a:xfrm>
            <a:off x="3886200" y="10287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105" name="TextBox 42"/>
          <p:cNvSpPr txBox="1"/>
          <p:nvPr/>
        </p:nvSpPr>
        <p:spPr>
          <a:xfrm>
            <a:off x="3810000" y="2209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106" name="TextBox 43"/>
          <p:cNvSpPr txBox="1"/>
          <p:nvPr/>
        </p:nvSpPr>
        <p:spPr>
          <a:xfrm>
            <a:off x="3657600" y="3505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107" name="TextBox 44"/>
          <p:cNvSpPr txBox="1"/>
          <p:nvPr/>
        </p:nvSpPr>
        <p:spPr>
          <a:xfrm>
            <a:off x="4191000" y="3733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g</a:t>
            </a:r>
            <a:endParaRPr lang="ar-SA" dirty="0"/>
          </a:p>
        </p:txBody>
      </p:sp>
      <p:sp>
        <p:nvSpPr>
          <p:cNvPr id="108" name="TextBox 45"/>
          <p:cNvSpPr txBox="1"/>
          <p:nvPr/>
        </p:nvSpPr>
        <p:spPr>
          <a:xfrm>
            <a:off x="6324600" y="1905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109" name="TextBox 46"/>
          <p:cNvSpPr txBox="1"/>
          <p:nvPr/>
        </p:nvSpPr>
        <p:spPr>
          <a:xfrm>
            <a:off x="6019800" y="2743200"/>
            <a:ext cx="762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 smtClean="0"/>
          </a:p>
          <a:p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110" name="TextBox 47"/>
          <p:cNvSpPr txBox="1"/>
          <p:nvPr/>
        </p:nvSpPr>
        <p:spPr>
          <a:xfrm>
            <a:off x="2362200" y="1447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111" name="TextBox 48"/>
          <p:cNvSpPr txBox="1"/>
          <p:nvPr/>
        </p:nvSpPr>
        <p:spPr>
          <a:xfrm>
            <a:off x="2514600" y="2286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112" name="TextBox 49"/>
          <p:cNvSpPr txBox="1"/>
          <p:nvPr/>
        </p:nvSpPr>
        <p:spPr>
          <a:xfrm>
            <a:off x="2438400" y="3429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9</a:t>
            </a:r>
            <a:endParaRPr lang="ar-SA" dirty="0"/>
          </a:p>
        </p:txBody>
      </p:sp>
      <p:sp>
        <p:nvSpPr>
          <p:cNvPr id="113" name="TextBox 50"/>
          <p:cNvSpPr txBox="1"/>
          <p:nvPr/>
        </p:nvSpPr>
        <p:spPr>
          <a:xfrm>
            <a:off x="4572000" y="1981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  <p:sp>
        <p:nvSpPr>
          <p:cNvPr id="114" name="TextBox 51"/>
          <p:cNvSpPr txBox="1"/>
          <p:nvPr/>
        </p:nvSpPr>
        <p:spPr>
          <a:xfrm>
            <a:off x="4876800" y="1600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115" name="TextBox 52"/>
          <p:cNvSpPr txBox="1"/>
          <p:nvPr/>
        </p:nvSpPr>
        <p:spPr>
          <a:xfrm>
            <a:off x="4495800" y="2590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116" name="TextBox 53"/>
          <p:cNvSpPr txBox="1"/>
          <p:nvPr/>
        </p:nvSpPr>
        <p:spPr>
          <a:xfrm>
            <a:off x="4800600" y="3581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</a:t>
            </a:r>
            <a:endParaRPr lang="ar-SA" dirty="0"/>
          </a:p>
        </p:txBody>
      </p:sp>
      <p:sp>
        <p:nvSpPr>
          <p:cNvPr id="117" name="TextBox 54"/>
          <p:cNvSpPr txBox="1"/>
          <p:nvPr/>
        </p:nvSpPr>
        <p:spPr>
          <a:xfrm>
            <a:off x="6934200" y="2209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118" name="TextBox 55"/>
          <p:cNvSpPr txBox="1"/>
          <p:nvPr/>
        </p:nvSpPr>
        <p:spPr>
          <a:xfrm>
            <a:off x="6781800" y="2590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119" name="TextBox 56"/>
          <p:cNvSpPr txBox="1"/>
          <p:nvPr/>
        </p:nvSpPr>
        <p:spPr>
          <a:xfrm>
            <a:off x="3352800" y="838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120" name="TextBox 57"/>
          <p:cNvSpPr txBox="1"/>
          <p:nvPr/>
        </p:nvSpPr>
        <p:spPr>
          <a:xfrm>
            <a:off x="3429000" y="2286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121" name="TextBox 58"/>
          <p:cNvSpPr txBox="1"/>
          <p:nvPr/>
        </p:nvSpPr>
        <p:spPr>
          <a:xfrm>
            <a:off x="3429000" y="3810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122" name="TextBox 59"/>
          <p:cNvSpPr txBox="1"/>
          <p:nvPr/>
        </p:nvSpPr>
        <p:spPr>
          <a:xfrm>
            <a:off x="5943600" y="1752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123" name="TextBox 60"/>
          <p:cNvSpPr txBox="1"/>
          <p:nvPr/>
        </p:nvSpPr>
        <p:spPr>
          <a:xfrm>
            <a:off x="5943600" y="3200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124" name="TextBox 61"/>
          <p:cNvSpPr txBox="1"/>
          <p:nvPr/>
        </p:nvSpPr>
        <p:spPr>
          <a:xfrm>
            <a:off x="8077200" y="2362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125" name="TextBox 62"/>
          <p:cNvSpPr txBox="1"/>
          <p:nvPr/>
        </p:nvSpPr>
        <p:spPr>
          <a:xfrm>
            <a:off x="1524000" y="2286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126" name="TextBox 63"/>
          <p:cNvSpPr txBox="1"/>
          <p:nvPr/>
        </p:nvSpPr>
        <p:spPr>
          <a:xfrm>
            <a:off x="8077200" y="2743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127" name="TextBox 64"/>
          <p:cNvSpPr txBox="1"/>
          <p:nvPr/>
        </p:nvSpPr>
        <p:spPr>
          <a:xfrm>
            <a:off x="5943600" y="2057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128" name="TextBox 65"/>
          <p:cNvSpPr txBox="1"/>
          <p:nvPr/>
        </p:nvSpPr>
        <p:spPr>
          <a:xfrm>
            <a:off x="5943600" y="3505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18</a:t>
            </a:r>
            <a:endParaRPr lang="ar-SA" dirty="0"/>
          </a:p>
        </p:txBody>
      </p:sp>
      <p:sp>
        <p:nvSpPr>
          <p:cNvPr id="129" name="TextBox 66"/>
          <p:cNvSpPr txBox="1"/>
          <p:nvPr/>
        </p:nvSpPr>
        <p:spPr>
          <a:xfrm>
            <a:off x="3352800" y="1219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130" name="TextBox 67"/>
          <p:cNvSpPr txBox="1"/>
          <p:nvPr/>
        </p:nvSpPr>
        <p:spPr>
          <a:xfrm>
            <a:off x="3505200" y="2667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131" name="TextBox 68"/>
          <p:cNvSpPr txBox="1"/>
          <p:nvPr/>
        </p:nvSpPr>
        <p:spPr>
          <a:xfrm>
            <a:off x="3432630" y="4191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132" name="TextBox 69"/>
          <p:cNvSpPr txBox="1"/>
          <p:nvPr/>
        </p:nvSpPr>
        <p:spPr>
          <a:xfrm>
            <a:off x="1524000" y="2667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134" name="TextBox 133"/>
          <p:cNvSpPr txBox="1"/>
          <p:nvPr/>
        </p:nvSpPr>
        <p:spPr>
          <a:xfrm>
            <a:off x="1676400" y="5029200"/>
            <a:ext cx="59436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3200" dirty="0" smtClean="0"/>
              <a:t>c - f - h</a:t>
            </a:r>
            <a:endParaRPr lang="ar-SA" sz="3200" dirty="0"/>
          </a:p>
        </p:txBody>
      </p:sp>
      <p:sp>
        <p:nvSpPr>
          <p:cNvPr id="135" name="TextBox 134"/>
          <p:cNvSpPr txBox="1"/>
          <p:nvPr/>
        </p:nvSpPr>
        <p:spPr>
          <a:xfrm>
            <a:off x="3962400" y="4572000"/>
            <a:ext cx="59436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dirty="0" smtClean="0"/>
              <a:t>المسار الحرج هو </a:t>
            </a:r>
            <a:endParaRPr lang="ar-SA" sz="3200" dirty="0"/>
          </a:p>
        </p:txBody>
      </p:sp>
      <p:sp>
        <p:nvSpPr>
          <p:cNvPr id="136" name="TextBox 135"/>
          <p:cNvSpPr txBox="1"/>
          <p:nvPr/>
        </p:nvSpPr>
        <p:spPr>
          <a:xfrm>
            <a:off x="2133600" y="5638800"/>
            <a:ext cx="59436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dirty="0" smtClean="0"/>
              <a:t>ومدته 20 أسبوعا</a:t>
            </a:r>
            <a:endParaRPr lang="ar-SA" sz="3200" dirty="0"/>
          </a:p>
        </p:txBody>
      </p:sp>
      <p:cxnSp>
        <p:nvCxnSpPr>
          <p:cNvPr id="137" name="Straight Arrow Connector 136"/>
          <p:cNvCxnSpPr>
            <a:stCxn id="64" idx="6"/>
          </p:cNvCxnSpPr>
          <p:nvPr/>
        </p:nvCxnSpPr>
        <p:spPr>
          <a:xfrm>
            <a:off x="2209800" y="2705100"/>
            <a:ext cx="990600" cy="1409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Straight Arrow Connector 138"/>
          <p:cNvCxnSpPr>
            <a:endCxn id="68" idx="2"/>
          </p:cNvCxnSpPr>
          <p:nvPr/>
        </p:nvCxnSpPr>
        <p:spPr>
          <a:xfrm rot="5400000" flipH="1" flipV="1">
            <a:off x="3867150" y="2419350"/>
            <a:ext cx="20955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Straight Arrow Connector 140"/>
          <p:cNvCxnSpPr>
            <a:stCxn id="68" idx="6"/>
            <a:endCxn id="70" idx="2"/>
          </p:cNvCxnSpPr>
          <p:nvPr/>
        </p:nvCxnSpPr>
        <p:spPr>
          <a:xfrm>
            <a:off x="6553200" y="2095500"/>
            <a:ext cx="12192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/>
      <p:bldP spid="135" grpId="0"/>
      <p:bldP spid="1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0" y="228600"/>
            <a:ext cx="2286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مسألة</a:t>
            </a:r>
            <a:endParaRPr lang="ar-SA" sz="28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057400" y="1447800"/>
          <a:ext cx="6603999" cy="43586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201333"/>
                <a:gridCol w="2201333"/>
                <a:gridCol w="2201333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العملية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المدة (أسابيع)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العملية السابقة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A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--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B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--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C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A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A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B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F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B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C,D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H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D,E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K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D,E,F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M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G,H,K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38200" y="762000"/>
            <a:ext cx="8153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من الجدول التالي، حدد المسار الحرج للمشروع 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/>
          <p:cNvCxnSpPr/>
          <p:nvPr/>
        </p:nvCxnSpPr>
        <p:spPr>
          <a:xfrm>
            <a:off x="914400" y="4572000"/>
            <a:ext cx="152400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4" name="Straight Arrow Connector 3"/>
          <p:cNvCxnSpPr/>
          <p:nvPr/>
        </p:nvCxnSpPr>
        <p:spPr>
          <a:xfrm flipV="1">
            <a:off x="1143000" y="3962400"/>
            <a:ext cx="12954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grpSp>
        <p:nvGrpSpPr>
          <p:cNvPr id="12" name="Group 11"/>
          <p:cNvGrpSpPr/>
          <p:nvPr/>
        </p:nvGrpSpPr>
        <p:grpSpPr>
          <a:xfrm>
            <a:off x="228600" y="4191000"/>
            <a:ext cx="914400" cy="914400"/>
            <a:chOff x="228600" y="2438400"/>
            <a:chExt cx="914400" cy="914400"/>
          </a:xfrm>
        </p:grpSpPr>
        <p:sp>
          <p:nvSpPr>
            <p:cNvPr id="7" name="Oval 6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9" name="Straight Connector 8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endCxn id="7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2438400" y="3276600"/>
            <a:ext cx="914400" cy="914400"/>
            <a:chOff x="228600" y="2438400"/>
            <a:chExt cx="914400" cy="914400"/>
          </a:xfrm>
        </p:grpSpPr>
        <p:sp>
          <p:nvSpPr>
            <p:cNvPr id="14" name="Oval 13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endCxn id="14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2438400" y="5029200"/>
            <a:ext cx="914400" cy="914400"/>
            <a:chOff x="228600" y="2438400"/>
            <a:chExt cx="914400" cy="914400"/>
          </a:xfrm>
        </p:grpSpPr>
        <p:sp>
          <p:nvSpPr>
            <p:cNvPr id="18" name="Oval 17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19" name="Straight Connector 18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endCxn id="18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1" name="TextBox 20"/>
          <p:cNvSpPr txBox="1"/>
          <p:nvPr/>
        </p:nvSpPr>
        <p:spPr>
          <a:xfrm>
            <a:off x="914400" y="4038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22" name="TextBox 21"/>
          <p:cNvSpPr txBox="1"/>
          <p:nvPr/>
        </p:nvSpPr>
        <p:spPr>
          <a:xfrm>
            <a:off x="1219200" y="4495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23" name="TextBox 22"/>
          <p:cNvSpPr txBox="1"/>
          <p:nvPr/>
        </p:nvSpPr>
        <p:spPr>
          <a:xfrm>
            <a:off x="1752600" y="3581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24" name="TextBox 23"/>
          <p:cNvSpPr txBox="1"/>
          <p:nvPr/>
        </p:nvSpPr>
        <p:spPr>
          <a:xfrm>
            <a:off x="1981200" y="4876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5</a:t>
            </a:r>
            <a:endParaRPr lang="ar-SA" dirty="0"/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3429000" y="3048000"/>
            <a:ext cx="13716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6" name="TextBox 25"/>
          <p:cNvSpPr txBox="1"/>
          <p:nvPr/>
        </p:nvSpPr>
        <p:spPr>
          <a:xfrm>
            <a:off x="3276600" y="3048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27" name="TextBox 26"/>
          <p:cNvSpPr txBox="1"/>
          <p:nvPr/>
        </p:nvSpPr>
        <p:spPr>
          <a:xfrm>
            <a:off x="4343400" y="2590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3</a:t>
            </a:r>
            <a:endParaRPr lang="ar-SA" dirty="0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3429000" y="3733800"/>
            <a:ext cx="15240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31" name="TextBox 30"/>
          <p:cNvSpPr txBox="1"/>
          <p:nvPr/>
        </p:nvSpPr>
        <p:spPr>
          <a:xfrm>
            <a:off x="3810000" y="3581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32" name="TextBox 31"/>
          <p:cNvSpPr txBox="1"/>
          <p:nvPr/>
        </p:nvSpPr>
        <p:spPr>
          <a:xfrm>
            <a:off x="4648200" y="3886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8</a:t>
            </a:r>
            <a:endParaRPr lang="ar-SA" dirty="0"/>
          </a:p>
        </p:txBody>
      </p:sp>
      <p:grpSp>
        <p:nvGrpSpPr>
          <p:cNvPr id="33" name="Group 32"/>
          <p:cNvGrpSpPr/>
          <p:nvPr/>
        </p:nvGrpSpPr>
        <p:grpSpPr>
          <a:xfrm>
            <a:off x="4724400" y="2362200"/>
            <a:ext cx="914400" cy="914400"/>
            <a:chOff x="228600" y="2438400"/>
            <a:chExt cx="914400" cy="914400"/>
          </a:xfrm>
        </p:grpSpPr>
        <p:sp>
          <p:nvSpPr>
            <p:cNvPr id="34" name="Oval 33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35" name="Straight Connector 34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endCxn id="34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4953000" y="3962400"/>
            <a:ext cx="914400" cy="914400"/>
            <a:chOff x="228600" y="2438400"/>
            <a:chExt cx="914400" cy="914400"/>
          </a:xfrm>
        </p:grpSpPr>
        <p:sp>
          <p:nvSpPr>
            <p:cNvPr id="38" name="Oval 37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39" name="Straight Connector 38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endCxn id="38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1" name="Straight Arrow Connector 40"/>
          <p:cNvCxnSpPr/>
          <p:nvPr/>
        </p:nvCxnSpPr>
        <p:spPr>
          <a:xfrm>
            <a:off x="3429000" y="5562600"/>
            <a:ext cx="16002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3429000" y="4572000"/>
            <a:ext cx="1600200" cy="990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43" name="TextBox 42"/>
          <p:cNvSpPr txBox="1"/>
          <p:nvPr/>
        </p:nvSpPr>
        <p:spPr>
          <a:xfrm>
            <a:off x="3352800" y="5029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44" name="TextBox 43"/>
          <p:cNvSpPr txBox="1"/>
          <p:nvPr/>
        </p:nvSpPr>
        <p:spPr>
          <a:xfrm>
            <a:off x="4267200" y="4495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45" name="TextBox 44"/>
          <p:cNvSpPr txBox="1"/>
          <p:nvPr/>
        </p:nvSpPr>
        <p:spPr>
          <a:xfrm>
            <a:off x="3886200" y="5410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46" name="TextBox 45"/>
          <p:cNvSpPr txBox="1"/>
          <p:nvPr/>
        </p:nvSpPr>
        <p:spPr>
          <a:xfrm>
            <a:off x="4648200" y="5638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6</a:t>
            </a:r>
            <a:endParaRPr lang="ar-SA" dirty="0"/>
          </a:p>
        </p:txBody>
      </p:sp>
      <p:grpSp>
        <p:nvGrpSpPr>
          <p:cNvPr id="47" name="Group 46"/>
          <p:cNvGrpSpPr/>
          <p:nvPr/>
        </p:nvGrpSpPr>
        <p:grpSpPr>
          <a:xfrm>
            <a:off x="5029200" y="5867400"/>
            <a:ext cx="914400" cy="914400"/>
            <a:chOff x="228600" y="2438400"/>
            <a:chExt cx="914400" cy="914400"/>
          </a:xfrm>
        </p:grpSpPr>
        <p:sp>
          <p:nvSpPr>
            <p:cNvPr id="48" name="Oval 47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49" name="Straight Connector 48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endCxn id="48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52" name="Straight Arrow Connector 51"/>
          <p:cNvCxnSpPr/>
          <p:nvPr/>
        </p:nvCxnSpPr>
        <p:spPr>
          <a:xfrm>
            <a:off x="5638800" y="2819400"/>
            <a:ext cx="14478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grpSp>
        <p:nvGrpSpPr>
          <p:cNvPr id="54" name="Group 53"/>
          <p:cNvGrpSpPr/>
          <p:nvPr/>
        </p:nvGrpSpPr>
        <p:grpSpPr>
          <a:xfrm>
            <a:off x="7086600" y="3276600"/>
            <a:ext cx="914400" cy="914400"/>
            <a:chOff x="228600" y="2438400"/>
            <a:chExt cx="914400" cy="914400"/>
          </a:xfrm>
        </p:grpSpPr>
        <p:sp>
          <p:nvSpPr>
            <p:cNvPr id="55" name="Oval 54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56" name="Straight Connector 55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endCxn id="55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8" name="TextBox 57"/>
          <p:cNvSpPr txBox="1"/>
          <p:nvPr/>
        </p:nvSpPr>
        <p:spPr>
          <a:xfrm>
            <a:off x="5715000" y="2590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G</a:t>
            </a:r>
            <a:endParaRPr lang="ar-SA" dirty="0"/>
          </a:p>
        </p:txBody>
      </p:sp>
      <p:cxnSp>
        <p:nvCxnSpPr>
          <p:cNvPr id="59" name="Straight Arrow Connector 58"/>
          <p:cNvCxnSpPr/>
          <p:nvPr/>
        </p:nvCxnSpPr>
        <p:spPr>
          <a:xfrm rot="5400000" flipH="1" flipV="1">
            <a:off x="4838700" y="3619500"/>
            <a:ext cx="685800" cy="158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67" name="TextBox 66"/>
          <p:cNvSpPr txBox="1"/>
          <p:nvPr/>
        </p:nvSpPr>
        <p:spPr>
          <a:xfrm>
            <a:off x="6400800" y="2895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9</a:t>
            </a:r>
            <a:endParaRPr lang="ar-SA" dirty="0"/>
          </a:p>
        </p:txBody>
      </p:sp>
      <p:cxnSp>
        <p:nvCxnSpPr>
          <p:cNvPr id="68" name="Straight Arrow Connector 67"/>
          <p:cNvCxnSpPr/>
          <p:nvPr/>
        </p:nvCxnSpPr>
        <p:spPr>
          <a:xfrm flipV="1">
            <a:off x="5867400" y="3810000"/>
            <a:ext cx="12192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71" name="TextBox 70"/>
          <p:cNvSpPr txBox="1"/>
          <p:nvPr/>
        </p:nvSpPr>
        <p:spPr>
          <a:xfrm>
            <a:off x="5791200" y="3962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72" name="TextBox 71"/>
          <p:cNvSpPr txBox="1"/>
          <p:nvPr/>
        </p:nvSpPr>
        <p:spPr>
          <a:xfrm>
            <a:off x="6324600" y="3657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7</a:t>
            </a:r>
            <a:endParaRPr lang="ar-SA" dirty="0"/>
          </a:p>
        </p:txBody>
      </p:sp>
      <p:cxnSp>
        <p:nvCxnSpPr>
          <p:cNvPr id="73" name="Straight Arrow Connector 72"/>
          <p:cNvCxnSpPr/>
          <p:nvPr/>
        </p:nvCxnSpPr>
        <p:spPr>
          <a:xfrm rot="5400000">
            <a:off x="4838700" y="5372100"/>
            <a:ext cx="990600" cy="158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80" name="Straight Arrow Connector 79"/>
          <p:cNvCxnSpPr/>
          <p:nvPr/>
        </p:nvCxnSpPr>
        <p:spPr>
          <a:xfrm rot="5400000" flipH="1" flipV="1">
            <a:off x="5524500" y="4476190"/>
            <a:ext cx="2115111" cy="127691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82" name="TextBox 81"/>
          <p:cNvSpPr txBox="1"/>
          <p:nvPr/>
        </p:nvSpPr>
        <p:spPr>
          <a:xfrm>
            <a:off x="5638800" y="5486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83" name="TextBox 82"/>
          <p:cNvSpPr txBox="1"/>
          <p:nvPr/>
        </p:nvSpPr>
        <p:spPr>
          <a:xfrm>
            <a:off x="6400800" y="4343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3</a:t>
            </a:r>
            <a:endParaRPr lang="ar-SA" dirty="0"/>
          </a:p>
        </p:txBody>
      </p:sp>
      <p:grpSp>
        <p:nvGrpSpPr>
          <p:cNvPr id="100" name="Group 99"/>
          <p:cNvGrpSpPr/>
          <p:nvPr/>
        </p:nvGrpSpPr>
        <p:grpSpPr>
          <a:xfrm>
            <a:off x="8991600" y="3200400"/>
            <a:ext cx="914400" cy="914400"/>
            <a:chOff x="228600" y="2438400"/>
            <a:chExt cx="914400" cy="914400"/>
          </a:xfrm>
        </p:grpSpPr>
        <p:sp>
          <p:nvSpPr>
            <p:cNvPr id="101" name="Oval 100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102" name="Straight Connector 101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>
              <a:endCxn id="101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04" name="Straight Arrow Connector 103"/>
          <p:cNvCxnSpPr/>
          <p:nvPr/>
        </p:nvCxnSpPr>
        <p:spPr>
          <a:xfrm>
            <a:off x="8001000" y="37338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07" name="TextBox 106"/>
          <p:cNvSpPr txBox="1"/>
          <p:nvPr/>
        </p:nvSpPr>
        <p:spPr>
          <a:xfrm>
            <a:off x="8001000" y="3429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M</a:t>
            </a:r>
            <a:endParaRPr lang="ar-SA" dirty="0"/>
          </a:p>
        </p:txBody>
      </p:sp>
      <p:sp>
        <p:nvSpPr>
          <p:cNvPr id="108" name="TextBox 107"/>
          <p:cNvSpPr txBox="1"/>
          <p:nvPr/>
        </p:nvSpPr>
        <p:spPr>
          <a:xfrm>
            <a:off x="8610600" y="3429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5</a:t>
            </a:r>
            <a:endParaRPr lang="ar-SA" dirty="0"/>
          </a:p>
        </p:txBody>
      </p:sp>
      <p:graphicFrame>
        <p:nvGraphicFramePr>
          <p:cNvPr id="66" name="Table 65"/>
          <p:cNvGraphicFramePr>
            <a:graphicFrameLocks noGrp="1"/>
          </p:cNvGraphicFramePr>
          <p:nvPr/>
        </p:nvGraphicFramePr>
        <p:xfrm>
          <a:off x="0" y="0"/>
          <a:ext cx="4241799" cy="30175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413933"/>
                <a:gridCol w="1413933"/>
                <a:gridCol w="1413933"/>
              </a:tblGrid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ar-SA" sz="1200" dirty="0" smtClean="0"/>
                        <a:t>العملية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dirty="0" smtClean="0"/>
                        <a:t>المدة (أسابيع)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dirty="0" smtClean="0"/>
                        <a:t>العملية السابقة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A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4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--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B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5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--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C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3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A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D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8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A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E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2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B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F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6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B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G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9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C,D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H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7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D,E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K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3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D,E,F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M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5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G,H,K</a:t>
                      </a:r>
                      <a:endParaRPr lang="ar-SA" sz="12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6" grpId="0"/>
      <p:bldP spid="27" grpId="0"/>
      <p:bldP spid="31" grpId="0"/>
      <p:bldP spid="32" grpId="0"/>
      <p:bldP spid="43" grpId="0"/>
      <p:bldP spid="44" grpId="0"/>
      <p:bldP spid="45" grpId="0"/>
      <p:bldP spid="46" grpId="0"/>
      <p:bldP spid="58" grpId="0"/>
      <p:bldP spid="67" grpId="0"/>
      <p:bldP spid="71" grpId="0"/>
      <p:bldP spid="72" grpId="0"/>
      <p:bldP spid="82" grpId="0"/>
      <p:bldP spid="83" grpId="0"/>
      <p:bldP spid="107" grpId="0"/>
      <p:bldP spid="10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1"/>
          <p:cNvCxnSpPr>
            <a:endCxn id="13" idx="2"/>
          </p:cNvCxnSpPr>
          <p:nvPr/>
        </p:nvCxnSpPr>
        <p:spPr>
          <a:xfrm>
            <a:off x="914400" y="2819400"/>
            <a:ext cx="152400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3" name="Straight Arrow Connector 2"/>
          <p:cNvCxnSpPr/>
          <p:nvPr/>
        </p:nvCxnSpPr>
        <p:spPr>
          <a:xfrm flipV="1">
            <a:off x="1143000" y="2209800"/>
            <a:ext cx="12954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grpSp>
        <p:nvGrpSpPr>
          <p:cNvPr id="4" name="Group 3"/>
          <p:cNvGrpSpPr/>
          <p:nvPr/>
        </p:nvGrpSpPr>
        <p:grpSpPr>
          <a:xfrm>
            <a:off x="228600" y="2438400"/>
            <a:ext cx="914400" cy="914400"/>
            <a:chOff x="228600" y="2438400"/>
            <a:chExt cx="914400" cy="914400"/>
          </a:xfrm>
        </p:grpSpPr>
        <p:sp>
          <p:nvSpPr>
            <p:cNvPr id="5" name="Oval 4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6" name="Straight Connector 5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endCxn id="5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2438400" y="1524000"/>
            <a:ext cx="914400" cy="914400"/>
            <a:chOff x="228600" y="2438400"/>
            <a:chExt cx="914400" cy="914400"/>
          </a:xfrm>
        </p:grpSpPr>
        <p:sp>
          <p:nvSpPr>
            <p:cNvPr id="9" name="Oval 8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10" name="Straight Connector 9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endCxn id="9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2438400" y="3276600"/>
            <a:ext cx="914400" cy="914400"/>
            <a:chOff x="228600" y="2438400"/>
            <a:chExt cx="914400" cy="914400"/>
          </a:xfrm>
        </p:grpSpPr>
        <p:sp>
          <p:nvSpPr>
            <p:cNvPr id="13" name="Oval 12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endCxn id="13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914400" y="2286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17" name="TextBox 16"/>
          <p:cNvSpPr txBox="1"/>
          <p:nvPr/>
        </p:nvSpPr>
        <p:spPr>
          <a:xfrm>
            <a:off x="1219200" y="2743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18" name="TextBox 17"/>
          <p:cNvSpPr txBox="1"/>
          <p:nvPr/>
        </p:nvSpPr>
        <p:spPr>
          <a:xfrm>
            <a:off x="1752600" y="1828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19" name="TextBox 18"/>
          <p:cNvSpPr txBox="1"/>
          <p:nvPr/>
        </p:nvSpPr>
        <p:spPr>
          <a:xfrm>
            <a:off x="1981200" y="3124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5</a:t>
            </a:r>
            <a:endParaRPr lang="ar-SA" dirty="0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3429000" y="1295400"/>
            <a:ext cx="13716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1" name="TextBox 20"/>
          <p:cNvSpPr txBox="1"/>
          <p:nvPr/>
        </p:nvSpPr>
        <p:spPr>
          <a:xfrm>
            <a:off x="3276600" y="1295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22" name="TextBox 21"/>
          <p:cNvSpPr txBox="1"/>
          <p:nvPr/>
        </p:nvSpPr>
        <p:spPr>
          <a:xfrm>
            <a:off x="4343400" y="838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3</a:t>
            </a:r>
            <a:endParaRPr lang="ar-SA" dirty="0"/>
          </a:p>
        </p:txBody>
      </p:sp>
      <p:cxnSp>
        <p:nvCxnSpPr>
          <p:cNvPr id="23" name="Straight Arrow Connector 22"/>
          <p:cNvCxnSpPr>
            <a:endCxn id="31" idx="2"/>
          </p:cNvCxnSpPr>
          <p:nvPr/>
        </p:nvCxnSpPr>
        <p:spPr>
          <a:xfrm>
            <a:off x="3429000" y="1981200"/>
            <a:ext cx="15240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4" name="TextBox 23"/>
          <p:cNvSpPr txBox="1"/>
          <p:nvPr/>
        </p:nvSpPr>
        <p:spPr>
          <a:xfrm>
            <a:off x="3810000" y="1828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25" name="TextBox 24"/>
          <p:cNvSpPr txBox="1"/>
          <p:nvPr/>
        </p:nvSpPr>
        <p:spPr>
          <a:xfrm>
            <a:off x="4648200" y="2133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8</a:t>
            </a:r>
            <a:endParaRPr lang="ar-SA" dirty="0"/>
          </a:p>
        </p:txBody>
      </p:sp>
      <p:grpSp>
        <p:nvGrpSpPr>
          <p:cNvPr id="26" name="Group 25"/>
          <p:cNvGrpSpPr/>
          <p:nvPr/>
        </p:nvGrpSpPr>
        <p:grpSpPr>
          <a:xfrm>
            <a:off x="4724400" y="609600"/>
            <a:ext cx="914400" cy="914400"/>
            <a:chOff x="228600" y="2438400"/>
            <a:chExt cx="914400" cy="914400"/>
          </a:xfrm>
        </p:grpSpPr>
        <p:sp>
          <p:nvSpPr>
            <p:cNvPr id="27" name="Oval 26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28" name="Straight Connector 27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endCxn id="27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4953000" y="2209800"/>
            <a:ext cx="914400" cy="914400"/>
            <a:chOff x="228600" y="2438400"/>
            <a:chExt cx="914400" cy="914400"/>
          </a:xfrm>
        </p:grpSpPr>
        <p:sp>
          <p:nvSpPr>
            <p:cNvPr id="31" name="Oval 30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32" name="Straight Connector 31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endCxn id="31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4" name="Straight Arrow Connector 33"/>
          <p:cNvCxnSpPr/>
          <p:nvPr/>
        </p:nvCxnSpPr>
        <p:spPr>
          <a:xfrm>
            <a:off x="3429000" y="3810000"/>
            <a:ext cx="16002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3429000" y="2819400"/>
            <a:ext cx="1600200" cy="990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36" name="TextBox 35"/>
          <p:cNvSpPr txBox="1"/>
          <p:nvPr/>
        </p:nvSpPr>
        <p:spPr>
          <a:xfrm>
            <a:off x="3352800" y="3276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37" name="TextBox 36"/>
          <p:cNvSpPr txBox="1"/>
          <p:nvPr/>
        </p:nvSpPr>
        <p:spPr>
          <a:xfrm>
            <a:off x="4267200" y="2743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38" name="TextBox 37"/>
          <p:cNvSpPr txBox="1"/>
          <p:nvPr/>
        </p:nvSpPr>
        <p:spPr>
          <a:xfrm>
            <a:off x="3886200" y="3657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39" name="TextBox 38"/>
          <p:cNvSpPr txBox="1"/>
          <p:nvPr/>
        </p:nvSpPr>
        <p:spPr>
          <a:xfrm>
            <a:off x="4648200" y="3886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6</a:t>
            </a:r>
            <a:endParaRPr lang="ar-SA" dirty="0"/>
          </a:p>
        </p:txBody>
      </p:sp>
      <p:grpSp>
        <p:nvGrpSpPr>
          <p:cNvPr id="40" name="Group 39"/>
          <p:cNvGrpSpPr/>
          <p:nvPr/>
        </p:nvGrpSpPr>
        <p:grpSpPr>
          <a:xfrm>
            <a:off x="5029200" y="4114800"/>
            <a:ext cx="914400" cy="914400"/>
            <a:chOff x="228600" y="2438400"/>
            <a:chExt cx="914400" cy="914400"/>
          </a:xfrm>
        </p:grpSpPr>
        <p:sp>
          <p:nvSpPr>
            <p:cNvPr id="41" name="Oval 40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42" name="Straight Connector 41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endCxn id="41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4" name="Straight Arrow Connector 43"/>
          <p:cNvCxnSpPr/>
          <p:nvPr/>
        </p:nvCxnSpPr>
        <p:spPr>
          <a:xfrm>
            <a:off x="5638800" y="1066800"/>
            <a:ext cx="14478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grpSp>
        <p:nvGrpSpPr>
          <p:cNvPr id="45" name="Group 44"/>
          <p:cNvGrpSpPr/>
          <p:nvPr/>
        </p:nvGrpSpPr>
        <p:grpSpPr>
          <a:xfrm>
            <a:off x="7086600" y="1524000"/>
            <a:ext cx="914400" cy="914400"/>
            <a:chOff x="228600" y="2438400"/>
            <a:chExt cx="914400" cy="914400"/>
          </a:xfrm>
        </p:grpSpPr>
        <p:sp>
          <p:nvSpPr>
            <p:cNvPr id="46" name="Oval 45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47" name="Straight Connector 46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endCxn id="46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9" name="TextBox 48"/>
          <p:cNvSpPr txBox="1"/>
          <p:nvPr/>
        </p:nvSpPr>
        <p:spPr>
          <a:xfrm>
            <a:off x="5715000" y="838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G</a:t>
            </a:r>
            <a:endParaRPr lang="ar-SA" dirty="0"/>
          </a:p>
        </p:txBody>
      </p:sp>
      <p:cxnSp>
        <p:nvCxnSpPr>
          <p:cNvPr id="50" name="Straight Arrow Connector 49"/>
          <p:cNvCxnSpPr/>
          <p:nvPr/>
        </p:nvCxnSpPr>
        <p:spPr>
          <a:xfrm rot="5400000" flipH="1" flipV="1">
            <a:off x="4838700" y="1866900"/>
            <a:ext cx="685800" cy="158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1" name="TextBox 50"/>
          <p:cNvSpPr txBox="1"/>
          <p:nvPr/>
        </p:nvSpPr>
        <p:spPr>
          <a:xfrm>
            <a:off x="6400800" y="1143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9</a:t>
            </a:r>
            <a:endParaRPr lang="ar-SA" dirty="0"/>
          </a:p>
        </p:txBody>
      </p:sp>
      <p:cxnSp>
        <p:nvCxnSpPr>
          <p:cNvPr id="52" name="Straight Arrow Connector 51"/>
          <p:cNvCxnSpPr/>
          <p:nvPr/>
        </p:nvCxnSpPr>
        <p:spPr>
          <a:xfrm flipV="1">
            <a:off x="5867400" y="2057400"/>
            <a:ext cx="12192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3" name="TextBox 52"/>
          <p:cNvSpPr txBox="1"/>
          <p:nvPr/>
        </p:nvSpPr>
        <p:spPr>
          <a:xfrm>
            <a:off x="5791200" y="2209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54" name="TextBox 53"/>
          <p:cNvSpPr txBox="1"/>
          <p:nvPr/>
        </p:nvSpPr>
        <p:spPr>
          <a:xfrm>
            <a:off x="6324600" y="1905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7</a:t>
            </a:r>
            <a:endParaRPr lang="ar-SA" dirty="0"/>
          </a:p>
        </p:txBody>
      </p:sp>
      <p:cxnSp>
        <p:nvCxnSpPr>
          <p:cNvPr id="55" name="Straight Arrow Connector 54"/>
          <p:cNvCxnSpPr/>
          <p:nvPr/>
        </p:nvCxnSpPr>
        <p:spPr>
          <a:xfrm rot="5400000">
            <a:off x="4838700" y="3619500"/>
            <a:ext cx="990600" cy="158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6" name="Straight Arrow Connector 55"/>
          <p:cNvCxnSpPr>
            <a:endCxn id="46" idx="3"/>
          </p:cNvCxnSpPr>
          <p:nvPr/>
        </p:nvCxnSpPr>
        <p:spPr>
          <a:xfrm rot="5400000" flipH="1" flipV="1">
            <a:off x="5524500" y="2723590"/>
            <a:ext cx="2115111" cy="127691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7" name="TextBox 56"/>
          <p:cNvSpPr txBox="1"/>
          <p:nvPr/>
        </p:nvSpPr>
        <p:spPr>
          <a:xfrm>
            <a:off x="5638800" y="3733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58" name="TextBox 57"/>
          <p:cNvSpPr txBox="1"/>
          <p:nvPr/>
        </p:nvSpPr>
        <p:spPr>
          <a:xfrm>
            <a:off x="6400800" y="2590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3</a:t>
            </a:r>
            <a:endParaRPr lang="ar-SA" dirty="0"/>
          </a:p>
        </p:txBody>
      </p:sp>
      <p:cxnSp>
        <p:nvCxnSpPr>
          <p:cNvPr id="59" name="Straight Arrow Connector 58"/>
          <p:cNvCxnSpPr>
            <a:stCxn id="46" idx="6"/>
          </p:cNvCxnSpPr>
          <p:nvPr/>
        </p:nvCxnSpPr>
        <p:spPr>
          <a:xfrm>
            <a:off x="8001000" y="19812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60" name="TextBox 59"/>
          <p:cNvSpPr txBox="1"/>
          <p:nvPr/>
        </p:nvSpPr>
        <p:spPr>
          <a:xfrm>
            <a:off x="8001000" y="1676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M</a:t>
            </a:r>
            <a:endParaRPr lang="ar-SA" dirty="0"/>
          </a:p>
        </p:txBody>
      </p:sp>
      <p:sp>
        <p:nvSpPr>
          <p:cNvPr id="61" name="TextBox 60"/>
          <p:cNvSpPr txBox="1"/>
          <p:nvPr/>
        </p:nvSpPr>
        <p:spPr>
          <a:xfrm>
            <a:off x="8610600" y="1676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5</a:t>
            </a:r>
            <a:endParaRPr lang="ar-SA" dirty="0"/>
          </a:p>
        </p:txBody>
      </p:sp>
      <p:grpSp>
        <p:nvGrpSpPr>
          <p:cNvPr id="62" name="Group 61"/>
          <p:cNvGrpSpPr/>
          <p:nvPr/>
        </p:nvGrpSpPr>
        <p:grpSpPr>
          <a:xfrm>
            <a:off x="8991600" y="1447800"/>
            <a:ext cx="914400" cy="914400"/>
            <a:chOff x="228600" y="2438400"/>
            <a:chExt cx="914400" cy="914400"/>
          </a:xfrm>
        </p:grpSpPr>
        <p:sp>
          <p:nvSpPr>
            <p:cNvPr id="63" name="Oval 62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64" name="Straight Connector 63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endCxn id="63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7" name="TextBox 66"/>
          <p:cNvSpPr txBox="1"/>
          <p:nvPr/>
        </p:nvSpPr>
        <p:spPr>
          <a:xfrm>
            <a:off x="228600" y="26670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</a:t>
            </a:r>
            <a:endParaRPr lang="ar-SA" dirty="0"/>
          </a:p>
        </p:txBody>
      </p:sp>
      <p:sp>
        <p:nvSpPr>
          <p:cNvPr id="68" name="TextBox 67"/>
          <p:cNvSpPr txBox="1"/>
          <p:nvPr/>
        </p:nvSpPr>
        <p:spPr>
          <a:xfrm>
            <a:off x="2362200" y="18288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69" name="TextBox 68"/>
          <p:cNvSpPr txBox="1"/>
          <p:nvPr/>
        </p:nvSpPr>
        <p:spPr>
          <a:xfrm>
            <a:off x="2362200" y="35052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  <p:sp>
        <p:nvSpPr>
          <p:cNvPr id="70" name="TextBox 69"/>
          <p:cNvSpPr txBox="1"/>
          <p:nvPr/>
        </p:nvSpPr>
        <p:spPr>
          <a:xfrm>
            <a:off x="4648200" y="8382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71" name="TextBox 70"/>
          <p:cNvSpPr txBox="1"/>
          <p:nvPr/>
        </p:nvSpPr>
        <p:spPr>
          <a:xfrm>
            <a:off x="4876800" y="2514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5</a:t>
            </a:r>
            <a:endParaRPr lang="ar-SA" dirty="0"/>
          </a:p>
        </p:txBody>
      </p:sp>
      <p:sp>
        <p:nvSpPr>
          <p:cNvPr id="72" name="TextBox 71"/>
          <p:cNvSpPr txBox="1"/>
          <p:nvPr/>
        </p:nvSpPr>
        <p:spPr>
          <a:xfrm>
            <a:off x="4953000" y="4419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6</a:t>
            </a:r>
            <a:endParaRPr lang="ar-SA" dirty="0"/>
          </a:p>
        </p:txBody>
      </p:sp>
      <p:sp>
        <p:nvSpPr>
          <p:cNvPr id="73" name="TextBox 72"/>
          <p:cNvSpPr txBox="1"/>
          <p:nvPr/>
        </p:nvSpPr>
        <p:spPr>
          <a:xfrm>
            <a:off x="7010400" y="1752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74" name="TextBox 73"/>
          <p:cNvSpPr txBox="1"/>
          <p:nvPr/>
        </p:nvSpPr>
        <p:spPr>
          <a:xfrm>
            <a:off x="8915400" y="1752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75" name="TextBox 74"/>
          <p:cNvSpPr txBox="1"/>
          <p:nvPr/>
        </p:nvSpPr>
        <p:spPr>
          <a:xfrm>
            <a:off x="685800" y="2514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0</a:t>
            </a:r>
            <a:endParaRPr lang="ar-SA" dirty="0"/>
          </a:p>
        </p:txBody>
      </p:sp>
      <p:sp>
        <p:nvSpPr>
          <p:cNvPr id="76" name="TextBox 75"/>
          <p:cNvSpPr txBox="1"/>
          <p:nvPr/>
        </p:nvSpPr>
        <p:spPr>
          <a:xfrm>
            <a:off x="2819400" y="16002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77" name="TextBox 76"/>
          <p:cNvSpPr txBox="1"/>
          <p:nvPr/>
        </p:nvSpPr>
        <p:spPr>
          <a:xfrm>
            <a:off x="2743200" y="33528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5</a:t>
            </a:r>
            <a:endParaRPr lang="ar-SA" dirty="0"/>
          </a:p>
        </p:txBody>
      </p:sp>
      <p:sp>
        <p:nvSpPr>
          <p:cNvPr id="78" name="TextBox 77"/>
          <p:cNvSpPr txBox="1"/>
          <p:nvPr/>
        </p:nvSpPr>
        <p:spPr>
          <a:xfrm>
            <a:off x="5257800" y="2286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12</a:t>
            </a:r>
            <a:endParaRPr lang="ar-SA" dirty="0"/>
          </a:p>
        </p:txBody>
      </p:sp>
      <p:sp>
        <p:nvSpPr>
          <p:cNvPr id="79" name="TextBox 78"/>
          <p:cNvSpPr txBox="1"/>
          <p:nvPr/>
        </p:nvSpPr>
        <p:spPr>
          <a:xfrm>
            <a:off x="5029200" y="685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12</a:t>
            </a:r>
            <a:endParaRPr lang="ar-SA" dirty="0"/>
          </a:p>
        </p:txBody>
      </p:sp>
      <p:sp>
        <p:nvSpPr>
          <p:cNvPr id="80" name="TextBox 79"/>
          <p:cNvSpPr txBox="1"/>
          <p:nvPr/>
        </p:nvSpPr>
        <p:spPr>
          <a:xfrm>
            <a:off x="5334000" y="4191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12</a:t>
            </a:r>
            <a:endParaRPr lang="ar-SA" dirty="0"/>
          </a:p>
        </p:txBody>
      </p:sp>
      <p:sp>
        <p:nvSpPr>
          <p:cNvPr id="81" name="TextBox 80"/>
          <p:cNvSpPr txBox="1"/>
          <p:nvPr/>
        </p:nvSpPr>
        <p:spPr>
          <a:xfrm>
            <a:off x="9372600" y="1905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26</a:t>
            </a:r>
            <a:endParaRPr lang="ar-SA" dirty="0"/>
          </a:p>
        </p:txBody>
      </p:sp>
      <p:sp>
        <p:nvSpPr>
          <p:cNvPr id="82" name="TextBox 81"/>
          <p:cNvSpPr txBox="1"/>
          <p:nvPr/>
        </p:nvSpPr>
        <p:spPr>
          <a:xfrm>
            <a:off x="5029200" y="1066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12</a:t>
            </a:r>
            <a:endParaRPr lang="ar-SA" dirty="0"/>
          </a:p>
        </p:txBody>
      </p:sp>
      <p:sp>
        <p:nvSpPr>
          <p:cNvPr id="83" name="TextBox 82"/>
          <p:cNvSpPr txBox="1"/>
          <p:nvPr/>
        </p:nvSpPr>
        <p:spPr>
          <a:xfrm>
            <a:off x="9372600" y="1524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26</a:t>
            </a:r>
            <a:endParaRPr lang="ar-SA" dirty="0"/>
          </a:p>
        </p:txBody>
      </p:sp>
      <p:sp>
        <p:nvSpPr>
          <p:cNvPr id="84" name="TextBox 83"/>
          <p:cNvSpPr txBox="1"/>
          <p:nvPr/>
        </p:nvSpPr>
        <p:spPr>
          <a:xfrm>
            <a:off x="7391400" y="1981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21</a:t>
            </a:r>
            <a:endParaRPr lang="ar-SA" dirty="0"/>
          </a:p>
        </p:txBody>
      </p:sp>
      <p:sp>
        <p:nvSpPr>
          <p:cNvPr id="85" name="TextBox 84"/>
          <p:cNvSpPr txBox="1"/>
          <p:nvPr/>
        </p:nvSpPr>
        <p:spPr>
          <a:xfrm>
            <a:off x="5334000" y="4572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18</a:t>
            </a:r>
            <a:endParaRPr lang="ar-SA" dirty="0"/>
          </a:p>
        </p:txBody>
      </p:sp>
      <p:sp>
        <p:nvSpPr>
          <p:cNvPr id="86" name="TextBox 85"/>
          <p:cNvSpPr txBox="1"/>
          <p:nvPr/>
        </p:nvSpPr>
        <p:spPr>
          <a:xfrm>
            <a:off x="5257800" y="2667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12</a:t>
            </a:r>
            <a:endParaRPr lang="ar-SA" dirty="0"/>
          </a:p>
        </p:txBody>
      </p:sp>
      <p:sp>
        <p:nvSpPr>
          <p:cNvPr id="87" name="TextBox 86"/>
          <p:cNvSpPr txBox="1"/>
          <p:nvPr/>
        </p:nvSpPr>
        <p:spPr>
          <a:xfrm>
            <a:off x="2819400" y="19812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88" name="TextBox 87"/>
          <p:cNvSpPr txBox="1"/>
          <p:nvPr/>
        </p:nvSpPr>
        <p:spPr>
          <a:xfrm>
            <a:off x="2743200" y="3733800"/>
            <a:ext cx="457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89" name="TextBox 88"/>
          <p:cNvSpPr txBox="1"/>
          <p:nvPr/>
        </p:nvSpPr>
        <p:spPr>
          <a:xfrm>
            <a:off x="685800" y="2895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0</a:t>
            </a:r>
            <a:endParaRPr lang="ar-SA" dirty="0"/>
          </a:p>
        </p:txBody>
      </p:sp>
      <p:sp>
        <p:nvSpPr>
          <p:cNvPr id="90" name="TextBox 89"/>
          <p:cNvSpPr txBox="1"/>
          <p:nvPr/>
        </p:nvSpPr>
        <p:spPr>
          <a:xfrm>
            <a:off x="7391400" y="1600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21</a:t>
            </a:r>
            <a:endParaRPr lang="ar-SA" dirty="0"/>
          </a:p>
        </p:txBody>
      </p:sp>
      <p:cxnSp>
        <p:nvCxnSpPr>
          <p:cNvPr id="92" name="Straight Arrow Connector 91"/>
          <p:cNvCxnSpPr/>
          <p:nvPr/>
        </p:nvCxnSpPr>
        <p:spPr>
          <a:xfrm flipV="1">
            <a:off x="1143000" y="2133600"/>
            <a:ext cx="1295400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>
            <a:off x="3429000" y="1905000"/>
            <a:ext cx="1524000" cy="685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 rot="5400000" flipH="1" flipV="1">
            <a:off x="4953000" y="1905000"/>
            <a:ext cx="609600" cy="1588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>
            <a:stCxn id="49" idx="1"/>
            <a:endCxn id="73" idx="0"/>
          </p:cNvCxnSpPr>
          <p:nvPr/>
        </p:nvCxnSpPr>
        <p:spPr>
          <a:xfrm rot="10800000" flipH="1" flipV="1">
            <a:off x="5715000" y="1022866"/>
            <a:ext cx="1485900" cy="72973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>
            <a:endCxn id="74" idx="1"/>
          </p:cNvCxnSpPr>
          <p:nvPr/>
        </p:nvCxnSpPr>
        <p:spPr>
          <a:xfrm>
            <a:off x="8001000" y="1923144"/>
            <a:ext cx="914400" cy="1412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15" name="TextBox 114"/>
          <p:cNvSpPr txBox="1"/>
          <p:nvPr/>
        </p:nvSpPr>
        <p:spPr>
          <a:xfrm>
            <a:off x="1676400" y="5257800"/>
            <a:ext cx="6629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400" dirty="0" smtClean="0"/>
              <a:t>A- D- ( ) – G - M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1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457200"/>
            <a:ext cx="76962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المسار الحرج هي العمليات التي يجب الحرص على إنجازها في وقتها، لا تتحمل أي تأخير</a:t>
            </a:r>
            <a:endParaRPr lang="ar-SA" sz="2800" dirty="0"/>
          </a:p>
        </p:txBody>
      </p:sp>
      <p:sp>
        <p:nvSpPr>
          <p:cNvPr id="3" name="Left Arrow 2"/>
          <p:cNvSpPr/>
          <p:nvPr/>
        </p:nvSpPr>
        <p:spPr>
          <a:xfrm>
            <a:off x="7772400" y="1676400"/>
            <a:ext cx="914400" cy="1143000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TextBox 3"/>
          <p:cNvSpPr txBox="1"/>
          <p:nvPr/>
        </p:nvSpPr>
        <p:spPr>
          <a:xfrm>
            <a:off x="1219200" y="2057400"/>
            <a:ext cx="6096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هامش التغيرات لعمليات المسار  يساوي صفرا </a:t>
            </a:r>
            <a:endParaRPr lang="ar-SA" sz="2800" dirty="0"/>
          </a:p>
        </p:txBody>
      </p:sp>
      <p:sp>
        <p:nvSpPr>
          <p:cNvPr id="5" name="Left Arrow 4"/>
          <p:cNvSpPr/>
          <p:nvPr/>
        </p:nvSpPr>
        <p:spPr>
          <a:xfrm>
            <a:off x="7772400" y="3429000"/>
            <a:ext cx="914400" cy="1143000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TextBox 5"/>
          <p:cNvSpPr txBox="1"/>
          <p:nvPr/>
        </p:nvSpPr>
        <p:spPr>
          <a:xfrm>
            <a:off x="2362200" y="3657600"/>
            <a:ext cx="51816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مسؤولية مدير المشروع الأولى : الحرص على إنجاز العمليات الحرجة في وقتها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304800"/>
            <a:ext cx="77724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هل يكفي أننا حددنا المدة المثلى للمشروع ؟</a:t>
            </a:r>
            <a:endParaRPr lang="ar-SA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1676400" y="1295400"/>
            <a:ext cx="77724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وإذا كانت مدتنا المثلى لا تتماشى مع الواقع ؟</a:t>
            </a:r>
            <a:endParaRPr lang="ar-SA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676400" y="2362200"/>
            <a:ext cx="77724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مثال: المشروع الذي كلفنا بإنجازه يستغرق 20 شهر، إلا أنه يجب تسليمة في 16 شهر لتمكين الاستفادة منه في وقت معين.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600200" y="4419600"/>
            <a:ext cx="77724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ما العمل ؟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143000"/>
            <a:ext cx="8686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طريقة المسار الحرج لا تدلنا عن الكيفية، ولكن هناك طرقة اخرى وهي 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676400" y="2133600"/>
            <a:ext cx="6781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800" dirty="0" smtClean="0"/>
              <a:t>PERT  COST  ANALYSIS</a:t>
            </a:r>
            <a:endParaRPr lang="ar-SA" sz="2800" dirty="0"/>
          </a:p>
        </p:txBody>
      </p:sp>
      <p:sp>
        <p:nvSpPr>
          <p:cNvPr id="4" name="Rectangle 3"/>
          <p:cNvSpPr/>
          <p:nvPr/>
        </p:nvSpPr>
        <p:spPr>
          <a:xfrm>
            <a:off x="3124200" y="3200400"/>
            <a:ext cx="60506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3200" dirty="0" smtClean="0"/>
              <a:t>متممة لطريقة </a:t>
            </a:r>
            <a:r>
              <a:rPr lang="fr-FR" sz="3200" dirty="0" smtClean="0"/>
              <a:t>PERT</a:t>
            </a:r>
            <a:r>
              <a:rPr lang="ar-DZ" sz="3200" dirty="0" smtClean="0"/>
              <a:t>  وتمكننا من هذا الأمر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4800" y="3733800"/>
            <a:ext cx="4953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وإذا كان نقل 100 طن من بضاعة معينة بـ 5 شاحنة ذات حمولة 1 طن الواحدة يحتاج إلى 20 شحنة، فإذا خصصنا لهذه البضاعة 50 شاحنة بنفس الحمولة فسيستغرق النقل شحنتين فحسب.</a:t>
            </a:r>
            <a:endParaRPr lang="ar-SA" sz="2800" dirty="0"/>
          </a:p>
        </p:txBody>
      </p:sp>
      <p:sp>
        <p:nvSpPr>
          <p:cNvPr id="3" name="Rectangle 2"/>
          <p:cNvSpPr/>
          <p:nvPr/>
        </p:nvSpPr>
        <p:spPr>
          <a:xfrm>
            <a:off x="3657600" y="1447800"/>
            <a:ext cx="5638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إذا كان بناء حائط ببناء واحد يستغرق 6 أيام، مثلا، فإذا أضفنا بناءا ثانيا قد ننتهي من الحائط في 3 أيام أو أقل. </a:t>
            </a:r>
            <a:endParaRPr lang="ar-SA" sz="2800" dirty="0"/>
          </a:p>
        </p:txBody>
      </p:sp>
      <p:pic>
        <p:nvPicPr>
          <p:cNvPr id="1026" name="Picture 2" descr="http://t3.gstatic.com/images?q=tbn:ANd9GcSGMIiFa6UXhhRu5m_bnhL7-nYb-H91wGQi5usvucUAsHl3Gqd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762000"/>
            <a:ext cx="2105025" cy="2241718"/>
          </a:xfrm>
          <a:prstGeom prst="rect">
            <a:avLst/>
          </a:prstGeom>
          <a:noFill/>
        </p:spPr>
      </p:pic>
      <p:pic>
        <p:nvPicPr>
          <p:cNvPr id="1028" name="Picture 4" descr="http://t0.gstatic.com/images?q=tbn:ANd9GcSBCN9KQpXD4G_gstjDjgqpk_Uj19L8bNP0C_MpTlSYPy16L7f3f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657600"/>
            <a:ext cx="3352800" cy="2511365"/>
          </a:xfrm>
          <a:prstGeom prst="rect">
            <a:avLst/>
          </a:prstGeom>
          <a:noFill/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762000" y="0"/>
            <a:ext cx="8534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يستطيع رئيس المشروع، في الكثير من الحالات، أن يغير في مدة عمليات معينة بمنحها وسائل إضافية. </a:t>
            </a:r>
            <a:endParaRPr kumimoji="0" lang="ar-DZ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5400" y="304800"/>
            <a:ext cx="7848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3200" dirty="0" smtClean="0"/>
              <a:t>بإضافة الموارد (المالية أو البشرية أو غيرها) قد يستطيع رئيس المشروع أن يعجل في إنجاز عملية أو عمليات</a:t>
            </a:r>
            <a:endParaRPr lang="ar-SA" sz="3200" dirty="0"/>
          </a:p>
        </p:txBody>
      </p:sp>
      <p:sp>
        <p:nvSpPr>
          <p:cNvPr id="3" name="Rectangle 2"/>
          <p:cNvSpPr/>
          <p:nvPr/>
        </p:nvSpPr>
        <p:spPr>
          <a:xfrm>
            <a:off x="1600200" y="1905000"/>
            <a:ext cx="7315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3200" dirty="0" smtClean="0"/>
              <a:t>إلا أن هذا يؤدي إلى تكاليف إضافية. </a:t>
            </a:r>
            <a:endParaRPr lang="ar-SA" sz="3200" dirty="0"/>
          </a:p>
        </p:txBody>
      </p:sp>
      <p:sp>
        <p:nvSpPr>
          <p:cNvPr id="4" name="Rectangle 3"/>
          <p:cNvSpPr/>
          <p:nvPr/>
        </p:nvSpPr>
        <p:spPr>
          <a:xfrm>
            <a:off x="1752600" y="4648200"/>
            <a:ext cx="7086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3200" dirty="0" smtClean="0"/>
              <a:t>طريقة </a:t>
            </a:r>
            <a:r>
              <a:rPr lang="fr-FR" sz="3200" dirty="0" smtClean="0"/>
              <a:t>PERT COST</a:t>
            </a:r>
            <a:r>
              <a:rPr lang="ar-DZ" sz="3200" dirty="0" smtClean="0"/>
              <a:t> هي تقنية لإدارة تكاليف المشروع مع إدارة المشروع نفسه</a:t>
            </a:r>
            <a:endParaRPr lang="ar-SA" sz="3200" dirty="0"/>
          </a:p>
        </p:txBody>
      </p:sp>
      <p:sp>
        <p:nvSpPr>
          <p:cNvPr id="5" name="مستطيل 4"/>
          <p:cNvSpPr/>
          <p:nvPr/>
        </p:nvSpPr>
        <p:spPr>
          <a:xfrm>
            <a:off x="1066800" y="2895600"/>
            <a:ext cx="5943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3200" dirty="0" smtClean="0"/>
              <a:t>تتحول مسالة إدارة المشروع إلى إدارة تكاليف المشروع</a:t>
            </a:r>
            <a:endParaRPr lang="ar-SA" sz="3200" dirty="0"/>
          </a:p>
        </p:txBody>
      </p:sp>
      <p:sp>
        <p:nvSpPr>
          <p:cNvPr id="6" name="سهم إلى اليسار 5"/>
          <p:cNvSpPr/>
          <p:nvPr/>
        </p:nvSpPr>
        <p:spPr>
          <a:xfrm>
            <a:off x="7391400" y="2895600"/>
            <a:ext cx="990600" cy="990600"/>
          </a:xfrm>
          <a:prstGeom prst="lef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762000" y="474821"/>
            <a:ext cx="86106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كلما كانت الموارد متوفرة كلما صار وقت إنجاز العملية قصيرا وتكلفتها كبيرة، والعكس صحيح.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1676400" y="2590800"/>
            <a:ext cx="6324088" cy="3276600"/>
            <a:chOff x="1980" y="12454"/>
            <a:chExt cx="5456" cy="3404"/>
          </a:xfrm>
        </p:grpSpPr>
        <p:grpSp>
          <p:nvGrpSpPr>
            <p:cNvPr id="4099" name="Group 3"/>
            <p:cNvGrpSpPr>
              <a:grpSpLocks/>
            </p:cNvGrpSpPr>
            <p:nvPr/>
          </p:nvGrpSpPr>
          <p:grpSpPr bwMode="auto">
            <a:xfrm>
              <a:off x="3159" y="12454"/>
              <a:ext cx="3753" cy="3011"/>
              <a:chOff x="3159" y="12454"/>
              <a:chExt cx="3753" cy="3011"/>
            </a:xfrm>
          </p:grpSpPr>
          <p:cxnSp>
            <p:nvCxnSpPr>
              <p:cNvPr id="4100" name="AutoShape 4"/>
              <p:cNvCxnSpPr>
                <a:cxnSpLocks noChangeShapeType="1"/>
              </p:cNvCxnSpPr>
              <p:nvPr/>
            </p:nvCxnSpPr>
            <p:spPr bwMode="auto">
              <a:xfrm>
                <a:off x="3159" y="15465"/>
                <a:ext cx="3753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4101" name="AutoShape 5"/>
              <p:cNvCxnSpPr>
                <a:cxnSpLocks noChangeShapeType="1"/>
              </p:cNvCxnSpPr>
              <p:nvPr/>
            </p:nvCxnSpPr>
            <p:spPr bwMode="auto">
              <a:xfrm flipV="1">
                <a:off x="3159" y="12454"/>
                <a:ext cx="0" cy="301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4102" name="Freeform 6"/>
              <p:cNvSpPr>
                <a:spLocks/>
              </p:cNvSpPr>
              <p:nvPr/>
            </p:nvSpPr>
            <p:spPr bwMode="auto">
              <a:xfrm>
                <a:off x="3500" y="13379"/>
                <a:ext cx="2626" cy="159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36" y="934"/>
                  </a:cxn>
                  <a:cxn ang="0">
                    <a:pos x="1082" y="1300"/>
                  </a:cxn>
                  <a:cxn ang="0">
                    <a:pos x="2129" y="1527"/>
                  </a:cxn>
                  <a:cxn ang="0">
                    <a:pos x="2626" y="1597"/>
                  </a:cxn>
                </a:cxnLst>
                <a:rect l="0" t="0" r="r" b="b"/>
                <a:pathLst>
                  <a:path w="2626" h="1597">
                    <a:moveTo>
                      <a:pt x="0" y="0"/>
                    </a:moveTo>
                    <a:cubicBezTo>
                      <a:pt x="128" y="358"/>
                      <a:pt x="256" y="717"/>
                      <a:pt x="436" y="934"/>
                    </a:cubicBezTo>
                    <a:cubicBezTo>
                      <a:pt x="616" y="1151"/>
                      <a:pt x="800" y="1201"/>
                      <a:pt x="1082" y="1300"/>
                    </a:cubicBezTo>
                    <a:cubicBezTo>
                      <a:pt x="1364" y="1399"/>
                      <a:pt x="1872" y="1477"/>
                      <a:pt x="2129" y="1527"/>
                    </a:cubicBezTo>
                    <a:cubicBezTo>
                      <a:pt x="2386" y="1577"/>
                      <a:pt x="2506" y="1587"/>
                      <a:pt x="2626" y="1597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 sz="2800"/>
              </a:p>
            </p:txBody>
          </p:sp>
          <p:cxnSp>
            <p:nvCxnSpPr>
              <p:cNvPr id="4103" name="AutoShape 7"/>
              <p:cNvCxnSpPr>
                <a:cxnSpLocks noChangeShapeType="1"/>
              </p:cNvCxnSpPr>
              <p:nvPr/>
            </p:nvCxnSpPr>
            <p:spPr bwMode="auto">
              <a:xfrm flipV="1">
                <a:off x="3159" y="13763"/>
                <a:ext cx="454" cy="9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</p:cxnSp>
          <p:cxnSp>
            <p:nvCxnSpPr>
              <p:cNvPr id="4104" name="AutoShape 8"/>
              <p:cNvCxnSpPr>
                <a:cxnSpLocks noChangeShapeType="1"/>
              </p:cNvCxnSpPr>
              <p:nvPr/>
            </p:nvCxnSpPr>
            <p:spPr bwMode="auto">
              <a:xfrm>
                <a:off x="3613" y="13772"/>
                <a:ext cx="0" cy="1693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</p:cxnSp>
          <p:cxnSp>
            <p:nvCxnSpPr>
              <p:cNvPr id="4105" name="AutoShape 9"/>
              <p:cNvCxnSpPr>
                <a:cxnSpLocks noChangeShapeType="1"/>
              </p:cNvCxnSpPr>
              <p:nvPr/>
            </p:nvCxnSpPr>
            <p:spPr bwMode="auto">
              <a:xfrm>
                <a:off x="3159" y="14400"/>
                <a:ext cx="821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</p:cxnSp>
          <p:cxnSp>
            <p:nvCxnSpPr>
              <p:cNvPr id="4106" name="AutoShape 10"/>
              <p:cNvCxnSpPr>
                <a:cxnSpLocks noChangeShapeType="1"/>
              </p:cNvCxnSpPr>
              <p:nvPr/>
            </p:nvCxnSpPr>
            <p:spPr bwMode="auto">
              <a:xfrm>
                <a:off x="3980" y="14400"/>
                <a:ext cx="1" cy="1065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</p:cxnSp>
          <p:cxnSp>
            <p:nvCxnSpPr>
              <p:cNvPr id="4107" name="AutoShape 11"/>
              <p:cNvCxnSpPr>
                <a:cxnSpLocks noChangeShapeType="1"/>
              </p:cNvCxnSpPr>
              <p:nvPr/>
            </p:nvCxnSpPr>
            <p:spPr bwMode="auto">
              <a:xfrm>
                <a:off x="3159" y="14688"/>
                <a:ext cx="1379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</p:cxnSp>
          <p:cxnSp>
            <p:nvCxnSpPr>
              <p:cNvPr id="4108" name="AutoShape 12"/>
              <p:cNvCxnSpPr>
                <a:cxnSpLocks noChangeShapeType="1"/>
              </p:cNvCxnSpPr>
              <p:nvPr/>
            </p:nvCxnSpPr>
            <p:spPr bwMode="auto">
              <a:xfrm>
                <a:off x="4538" y="14688"/>
                <a:ext cx="0" cy="777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</p:cxnSp>
        </p:grpSp>
        <p:sp>
          <p:nvSpPr>
            <p:cNvPr id="4109" name="Text Box 13"/>
            <p:cNvSpPr txBox="1">
              <a:spLocks noChangeArrowheads="1"/>
            </p:cNvSpPr>
            <p:nvPr/>
          </p:nvSpPr>
          <p:spPr bwMode="auto">
            <a:xfrm>
              <a:off x="6170" y="15465"/>
              <a:ext cx="1266" cy="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المدة</a:t>
              </a:r>
              <a:endParaRPr kumimoji="0" lang="ar-SA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10" name="Text Box 14"/>
            <p:cNvSpPr txBox="1">
              <a:spLocks noChangeArrowheads="1"/>
            </p:cNvSpPr>
            <p:nvPr/>
          </p:nvSpPr>
          <p:spPr bwMode="auto">
            <a:xfrm>
              <a:off x="1980" y="12454"/>
              <a:ext cx="1179" cy="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التكلفة</a:t>
              </a:r>
              <a:endPara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11" name="Text Box 15"/>
            <p:cNvSpPr txBox="1">
              <a:spLocks noChangeArrowheads="1"/>
            </p:cNvSpPr>
            <p:nvPr/>
          </p:nvSpPr>
          <p:spPr bwMode="auto">
            <a:xfrm>
              <a:off x="2536" y="13518"/>
              <a:ext cx="623" cy="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c</a:t>
              </a:r>
              <a:r>
                <a:rPr kumimoji="0" lang="en-US" sz="2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3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endParaRPr>
            </a:p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ar-SA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12" name="Text Box 16"/>
            <p:cNvSpPr txBox="1">
              <a:spLocks noChangeArrowheads="1"/>
            </p:cNvSpPr>
            <p:nvPr/>
          </p:nvSpPr>
          <p:spPr bwMode="auto">
            <a:xfrm>
              <a:off x="2536" y="14094"/>
              <a:ext cx="623" cy="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c</a:t>
              </a:r>
              <a:r>
                <a:rPr kumimoji="0" lang="en-US" sz="2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2</a:t>
              </a:r>
              <a:endParaRPr kumimoji="0" lang="ar-SA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13" name="Text Box 17"/>
            <p:cNvSpPr txBox="1">
              <a:spLocks noChangeArrowheads="1"/>
            </p:cNvSpPr>
            <p:nvPr/>
          </p:nvSpPr>
          <p:spPr bwMode="auto">
            <a:xfrm>
              <a:off x="2536" y="14400"/>
              <a:ext cx="623" cy="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c</a:t>
              </a:r>
              <a:r>
                <a:rPr kumimoji="0" lang="en-US" sz="2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1</a:t>
              </a:r>
              <a:endParaRPr kumimoji="0" lang="ar-SA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14" name="Text Box 18"/>
            <p:cNvSpPr txBox="1">
              <a:spLocks noChangeArrowheads="1"/>
            </p:cNvSpPr>
            <p:nvPr/>
          </p:nvSpPr>
          <p:spPr bwMode="auto">
            <a:xfrm>
              <a:off x="3225" y="15465"/>
              <a:ext cx="623" cy="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d</a:t>
              </a:r>
              <a:r>
                <a:rPr kumimoji="0" lang="en-US" sz="2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3</a:t>
              </a:r>
              <a:endParaRPr kumimoji="0" lang="ar-SA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15" name="Text Box 19"/>
            <p:cNvSpPr txBox="1">
              <a:spLocks noChangeArrowheads="1"/>
            </p:cNvSpPr>
            <p:nvPr/>
          </p:nvSpPr>
          <p:spPr bwMode="auto">
            <a:xfrm>
              <a:off x="3705" y="15465"/>
              <a:ext cx="623" cy="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d</a:t>
              </a:r>
              <a:r>
                <a:rPr kumimoji="0" lang="en-US" sz="2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2</a:t>
              </a:r>
              <a:endParaRPr kumimoji="0" lang="ar-SA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16" name="Text Box 20"/>
            <p:cNvSpPr txBox="1">
              <a:spLocks noChangeArrowheads="1"/>
            </p:cNvSpPr>
            <p:nvPr/>
          </p:nvSpPr>
          <p:spPr bwMode="auto">
            <a:xfrm>
              <a:off x="4255" y="15465"/>
              <a:ext cx="623" cy="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d</a:t>
              </a:r>
              <a:r>
                <a:rPr kumimoji="0" lang="en-US" sz="2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1</a:t>
              </a:r>
              <a:endParaRPr kumimoji="0" lang="ar-SA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2" name="مستطيل 21"/>
          <p:cNvSpPr/>
          <p:nvPr/>
        </p:nvSpPr>
        <p:spPr>
          <a:xfrm>
            <a:off x="1295400" y="1752600"/>
            <a:ext cx="78826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49263" eaLnBrk="0" hangingPunct="0"/>
            <a:r>
              <a:rPr lang="ar-DZ" sz="3200" dirty="0" smtClean="0"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يمكن رسم هذه العلاقة بين مدة العملية وتكلفتها كالآتي:</a:t>
            </a:r>
            <a:r>
              <a:rPr lang="en-US" sz="32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304800"/>
            <a:ext cx="83820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رأينا من قبل أن الحرص على إنجاز العمليات الحرجة في وقتها يضمن إنجاز المشروع في وقته</a:t>
            </a:r>
            <a:endParaRPr lang="ar-SA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1828800"/>
            <a:ext cx="88392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بنفس المنطق يتبين أن الإسراع في إنجاز المشروع يعني الإسراع في إنجاز العمليات الحرجة</a:t>
            </a:r>
            <a:endParaRPr lang="ar-SA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3581400"/>
            <a:ext cx="60198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زيادة الموارد المخصصة لهذه العمليات</a:t>
            </a:r>
            <a:endParaRPr lang="ar-SA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1219200" y="4419600"/>
            <a:ext cx="60198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زيادة تكاليف إنجاز هذه العمليات</a:t>
            </a:r>
            <a:endParaRPr lang="ar-SA" sz="3200" dirty="0"/>
          </a:p>
        </p:txBody>
      </p:sp>
      <p:sp>
        <p:nvSpPr>
          <p:cNvPr id="6" name="Left Arrow 5"/>
          <p:cNvSpPr/>
          <p:nvPr/>
        </p:nvSpPr>
        <p:spPr>
          <a:xfrm>
            <a:off x="7848600" y="3429000"/>
            <a:ext cx="762000" cy="914400"/>
          </a:xfrm>
          <a:prstGeom prst="lef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Left Arrow 6"/>
          <p:cNvSpPr/>
          <p:nvPr/>
        </p:nvSpPr>
        <p:spPr>
          <a:xfrm>
            <a:off x="7848600" y="4343400"/>
            <a:ext cx="762000" cy="914400"/>
          </a:xfrm>
          <a:prstGeom prst="lef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23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="" xmlns:p14="http://schemas.microsoft.com/office/powerpoint/2010/main" val="209178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1687</TotalTime>
  <Words>938</Words>
  <Application>Microsoft Office PowerPoint</Application>
  <PresentationFormat>A4 Paper (210x297 mm)‎</PresentationFormat>
  <Paragraphs>434</Paragraphs>
  <Slides>24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24</vt:i4>
      </vt:variant>
    </vt:vector>
  </HeadingPairs>
  <TitlesOfParts>
    <vt:vector size="25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مع تمنياتي للجميع بالنجاح والتوفيق</vt:lpstr>
      <vt:lpstr>الشريحة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HP</cp:lastModifiedBy>
  <cp:revision>137</cp:revision>
  <dcterms:created xsi:type="dcterms:W3CDTF">2009-10-14T19:14:34Z</dcterms:created>
  <dcterms:modified xsi:type="dcterms:W3CDTF">2014-11-23T21:11:49Z</dcterms:modified>
</cp:coreProperties>
</file>