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310" r:id="rId4"/>
    <p:sldId id="311" r:id="rId5"/>
    <p:sldId id="312" r:id="rId6"/>
    <p:sldId id="313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299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66" d="100"/>
          <a:sy n="66" d="100"/>
        </p:scale>
        <p:origin x="-1350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الرابعة عشر</a:t>
            </a:r>
            <a:endParaRPr lang="en-US" b="1" spc="-150" dirty="0">
              <a:solidFill>
                <a:srgbClr val="37609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مراجعة </a:t>
            </a:r>
          </a:p>
          <a:p>
            <a:pPr eaLnBrk="1" hangingPunct="1"/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48500" y="566733"/>
            <a:ext cx="228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ar-SA" sz="2800" dirty="0" smtClean="0"/>
              <a:t>مسألة</a:t>
            </a:r>
            <a:endParaRPr lang="ar-SA" sz="2800" dirty="0"/>
          </a:p>
        </p:txBody>
      </p:sp>
      <p:pic>
        <p:nvPicPr>
          <p:cNvPr id="3" name="tabl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0700" y="1785933"/>
            <a:ext cx="6748857" cy="45053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1100133"/>
            <a:ext cx="8153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ar-SA" sz="2800" dirty="0" smtClean="0"/>
              <a:t>من الجدول التالي، حدد المسار الحرج للمشروع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914400" y="45720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1143000" y="39624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" name="Group 3"/>
          <p:cNvGrpSpPr/>
          <p:nvPr/>
        </p:nvGrpSpPr>
        <p:grpSpPr>
          <a:xfrm>
            <a:off x="228600" y="4191000"/>
            <a:ext cx="914400" cy="914400"/>
            <a:chOff x="228600" y="2438400"/>
            <a:chExt cx="914400" cy="914400"/>
          </a:xfrm>
        </p:grpSpPr>
        <p:sp>
          <p:nvSpPr>
            <p:cNvPr id="5" name="Oval 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endCxn id="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9" name="Oval 8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438400" y="5029200"/>
            <a:ext cx="914400" cy="914400"/>
            <a:chOff x="228600" y="2438400"/>
            <a:chExt cx="914400" cy="914400"/>
          </a:xfrm>
        </p:grpSpPr>
        <p:sp>
          <p:nvSpPr>
            <p:cNvPr id="13" name="Oval 1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914400" y="4038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487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429000" y="30480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1" name="TextBox 20"/>
          <p:cNvSpPr txBox="1"/>
          <p:nvPr/>
        </p:nvSpPr>
        <p:spPr>
          <a:xfrm>
            <a:off x="32766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43434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429000" y="37338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24400" y="2362200"/>
            <a:ext cx="914400" cy="914400"/>
            <a:chOff x="228600" y="2438400"/>
            <a:chExt cx="914400" cy="914400"/>
          </a:xfrm>
        </p:grpSpPr>
        <p:sp>
          <p:nvSpPr>
            <p:cNvPr id="27" name="Oval 2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endCxn id="2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953000" y="3962400"/>
            <a:ext cx="914400" cy="914400"/>
            <a:chOff x="228600" y="2438400"/>
            <a:chExt cx="914400" cy="914400"/>
          </a:xfrm>
        </p:grpSpPr>
        <p:sp>
          <p:nvSpPr>
            <p:cNvPr id="31" name="Oval 3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endCxn id="3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>
            <a:off x="3429000" y="55626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429000" y="45720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6" name="TextBox 35"/>
          <p:cNvSpPr txBox="1"/>
          <p:nvPr/>
        </p:nvSpPr>
        <p:spPr>
          <a:xfrm>
            <a:off x="3352800" y="502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4267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886200" y="541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4648200" y="563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0" name="Group 39"/>
          <p:cNvGrpSpPr/>
          <p:nvPr/>
        </p:nvGrpSpPr>
        <p:grpSpPr>
          <a:xfrm>
            <a:off x="5029200" y="5867400"/>
            <a:ext cx="914400" cy="914400"/>
            <a:chOff x="228600" y="2438400"/>
            <a:chExt cx="914400" cy="914400"/>
          </a:xfrm>
        </p:grpSpPr>
        <p:sp>
          <p:nvSpPr>
            <p:cNvPr id="41" name="Oval 4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4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/>
          <p:cNvCxnSpPr/>
          <p:nvPr/>
        </p:nvCxnSpPr>
        <p:spPr>
          <a:xfrm>
            <a:off x="5638800" y="28194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5" name="Group 44"/>
          <p:cNvGrpSpPr/>
          <p:nvPr/>
        </p:nvGrpSpPr>
        <p:grpSpPr>
          <a:xfrm>
            <a:off x="7086600" y="3276600"/>
            <a:ext cx="914400" cy="914400"/>
            <a:chOff x="228600" y="2438400"/>
            <a:chExt cx="914400" cy="914400"/>
          </a:xfrm>
        </p:grpSpPr>
        <p:sp>
          <p:nvSpPr>
            <p:cNvPr id="46" name="Oval 45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46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57150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0" name="Straight Arrow Connector 49"/>
          <p:cNvCxnSpPr/>
          <p:nvPr/>
        </p:nvCxnSpPr>
        <p:spPr>
          <a:xfrm rot="5400000" flipH="1" flipV="1">
            <a:off x="4838700" y="36195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1" name="TextBox 50"/>
          <p:cNvSpPr txBox="1"/>
          <p:nvPr/>
        </p:nvSpPr>
        <p:spPr>
          <a:xfrm>
            <a:off x="6400800" y="2895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5867400" y="38100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3" name="TextBox 52"/>
          <p:cNvSpPr txBox="1"/>
          <p:nvPr/>
        </p:nvSpPr>
        <p:spPr>
          <a:xfrm>
            <a:off x="5791200" y="3962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63246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4838700" y="53721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 flipH="1" flipV="1">
            <a:off x="5524500" y="44761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7" name="TextBox 56"/>
          <p:cNvSpPr txBox="1"/>
          <p:nvPr/>
        </p:nvSpPr>
        <p:spPr>
          <a:xfrm>
            <a:off x="5638800" y="548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400800" y="4343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grpSp>
        <p:nvGrpSpPr>
          <p:cNvPr id="59" name="Group 58"/>
          <p:cNvGrpSpPr/>
          <p:nvPr/>
        </p:nvGrpSpPr>
        <p:grpSpPr>
          <a:xfrm>
            <a:off x="8991600" y="3200400"/>
            <a:ext cx="914400" cy="914400"/>
            <a:chOff x="228600" y="2438400"/>
            <a:chExt cx="914400" cy="914400"/>
          </a:xfrm>
        </p:grpSpPr>
        <p:sp>
          <p:nvSpPr>
            <p:cNvPr id="60" name="Oval 59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1" name="Straight Connector 60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60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3" name="Straight Arrow Connector 62"/>
          <p:cNvCxnSpPr/>
          <p:nvPr/>
        </p:nvCxnSpPr>
        <p:spPr>
          <a:xfrm>
            <a:off x="8001000" y="3733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4" name="TextBox 63"/>
          <p:cNvSpPr txBox="1"/>
          <p:nvPr/>
        </p:nvSpPr>
        <p:spPr>
          <a:xfrm>
            <a:off x="8001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86106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aphicFrame>
        <p:nvGraphicFramePr>
          <p:cNvPr id="66" name="Table 65"/>
          <p:cNvGraphicFramePr>
            <a:graphicFrameLocks noGrp="1"/>
          </p:cNvGraphicFramePr>
          <p:nvPr/>
        </p:nvGraphicFramePr>
        <p:xfrm>
          <a:off x="0" y="0"/>
          <a:ext cx="4241799" cy="30175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13933"/>
                <a:gridCol w="1413933"/>
                <a:gridCol w="1413933"/>
              </a:tblGrid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المدة (أسابيع)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 السابقة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4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C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8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E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2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F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6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9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FR" sz="1200" dirty="0" smtClean="0"/>
                        <a:t>C,D, E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H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7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FR" sz="1200" dirty="0" smtClean="0"/>
                        <a:t>D,E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K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D,E,F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M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G,H,K</a:t>
                      </a:r>
                      <a:endParaRPr lang="ar-SA" sz="1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36" grpId="0"/>
      <p:bldP spid="37" grpId="0"/>
      <p:bldP spid="38" grpId="0"/>
      <p:bldP spid="39" grpId="0"/>
      <p:bldP spid="49" grpId="0"/>
      <p:bldP spid="51" grpId="0"/>
      <p:bldP spid="53" grpId="0"/>
      <p:bldP spid="54" grpId="0"/>
      <p:bldP spid="57" grpId="0"/>
      <p:bldP spid="58" grpId="0"/>
      <p:bldP spid="64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>
            <a:endCxn id="13" idx="2"/>
          </p:cNvCxnSpPr>
          <p:nvPr/>
        </p:nvCxnSpPr>
        <p:spPr>
          <a:xfrm>
            <a:off x="914400" y="28194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1143000" y="22098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" name="Group 3"/>
          <p:cNvGrpSpPr/>
          <p:nvPr/>
        </p:nvGrpSpPr>
        <p:grpSpPr>
          <a:xfrm>
            <a:off x="228600" y="2438400"/>
            <a:ext cx="914400" cy="914400"/>
            <a:chOff x="228600" y="2438400"/>
            <a:chExt cx="914400" cy="914400"/>
          </a:xfrm>
        </p:grpSpPr>
        <p:sp>
          <p:nvSpPr>
            <p:cNvPr id="5" name="Oval 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endCxn id="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438400" y="1524000"/>
            <a:ext cx="914400" cy="914400"/>
            <a:chOff x="228600" y="2438400"/>
            <a:chExt cx="914400" cy="914400"/>
          </a:xfrm>
        </p:grpSpPr>
        <p:sp>
          <p:nvSpPr>
            <p:cNvPr id="9" name="Oval 8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13" name="Oval 1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9144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429000" y="12954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1" name="TextBox 20"/>
          <p:cNvSpPr txBox="1"/>
          <p:nvPr/>
        </p:nvSpPr>
        <p:spPr>
          <a:xfrm>
            <a:off x="3276600" y="1295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43434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3" name="Straight Arrow Connector 22"/>
          <p:cNvCxnSpPr>
            <a:endCxn id="31" idx="2"/>
          </p:cNvCxnSpPr>
          <p:nvPr/>
        </p:nvCxnSpPr>
        <p:spPr>
          <a:xfrm>
            <a:off x="3429000" y="19812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2133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24400" y="609600"/>
            <a:ext cx="914400" cy="914400"/>
            <a:chOff x="228600" y="2438400"/>
            <a:chExt cx="914400" cy="914400"/>
          </a:xfrm>
        </p:grpSpPr>
        <p:sp>
          <p:nvSpPr>
            <p:cNvPr id="27" name="Oval 2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endCxn id="2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953000" y="2209800"/>
            <a:ext cx="914400" cy="914400"/>
            <a:chOff x="228600" y="2438400"/>
            <a:chExt cx="914400" cy="914400"/>
          </a:xfrm>
        </p:grpSpPr>
        <p:sp>
          <p:nvSpPr>
            <p:cNvPr id="31" name="Oval 3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endCxn id="3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>
            <a:off x="3429000" y="38100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429000" y="28194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6" name="TextBox 35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426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8862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0" name="Group 39"/>
          <p:cNvGrpSpPr/>
          <p:nvPr/>
        </p:nvGrpSpPr>
        <p:grpSpPr>
          <a:xfrm>
            <a:off x="5029200" y="4114800"/>
            <a:ext cx="914400" cy="914400"/>
            <a:chOff x="228600" y="2438400"/>
            <a:chExt cx="914400" cy="914400"/>
          </a:xfrm>
        </p:grpSpPr>
        <p:sp>
          <p:nvSpPr>
            <p:cNvPr id="41" name="Oval 4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4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/>
          <p:cNvCxnSpPr/>
          <p:nvPr/>
        </p:nvCxnSpPr>
        <p:spPr>
          <a:xfrm>
            <a:off x="5638800" y="10668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5" name="Group 44"/>
          <p:cNvGrpSpPr/>
          <p:nvPr/>
        </p:nvGrpSpPr>
        <p:grpSpPr>
          <a:xfrm>
            <a:off x="7086600" y="1524000"/>
            <a:ext cx="914400" cy="914400"/>
            <a:chOff x="228600" y="2438400"/>
            <a:chExt cx="914400" cy="914400"/>
          </a:xfrm>
        </p:grpSpPr>
        <p:sp>
          <p:nvSpPr>
            <p:cNvPr id="46" name="Oval 45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46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57150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0" name="Straight Arrow Connector 49"/>
          <p:cNvCxnSpPr/>
          <p:nvPr/>
        </p:nvCxnSpPr>
        <p:spPr>
          <a:xfrm rot="5400000" flipH="1" flipV="1">
            <a:off x="4838700" y="18669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1" name="TextBox 50"/>
          <p:cNvSpPr txBox="1"/>
          <p:nvPr/>
        </p:nvSpPr>
        <p:spPr>
          <a:xfrm>
            <a:off x="6400800" y="1143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5867400" y="20574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3" name="TextBox 52"/>
          <p:cNvSpPr txBox="1"/>
          <p:nvPr/>
        </p:nvSpPr>
        <p:spPr>
          <a:xfrm>
            <a:off x="5791200" y="2209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6324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4838700" y="36195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Straight Arrow Connector 55"/>
          <p:cNvCxnSpPr>
            <a:endCxn id="46" idx="3"/>
          </p:cNvCxnSpPr>
          <p:nvPr/>
        </p:nvCxnSpPr>
        <p:spPr>
          <a:xfrm rot="5400000" flipH="1" flipV="1">
            <a:off x="5524500" y="27235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7" name="TextBox 56"/>
          <p:cNvSpPr txBox="1"/>
          <p:nvPr/>
        </p:nvSpPr>
        <p:spPr>
          <a:xfrm>
            <a:off x="56388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4008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59" name="Straight Arrow Connector 58"/>
          <p:cNvCxnSpPr>
            <a:stCxn id="46" idx="6"/>
          </p:cNvCxnSpPr>
          <p:nvPr/>
        </p:nvCxnSpPr>
        <p:spPr>
          <a:xfrm>
            <a:off x="8001000" y="19812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0" name="TextBox 59"/>
          <p:cNvSpPr txBox="1"/>
          <p:nvPr/>
        </p:nvSpPr>
        <p:spPr>
          <a:xfrm>
            <a:off x="80010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86106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pSp>
        <p:nvGrpSpPr>
          <p:cNvPr id="62" name="Group 61"/>
          <p:cNvGrpSpPr/>
          <p:nvPr/>
        </p:nvGrpSpPr>
        <p:grpSpPr>
          <a:xfrm>
            <a:off x="8991600" y="1447800"/>
            <a:ext cx="914400" cy="914400"/>
            <a:chOff x="228600" y="2438400"/>
            <a:chExt cx="914400" cy="914400"/>
          </a:xfrm>
        </p:grpSpPr>
        <p:sp>
          <p:nvSpPr>
            <p:cNvPr id="63" name="Oval 6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4" name="Straight Connector 6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endCxn id="6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228600" y="26670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2362200" y="1828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2362200" y="3505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4648200" y="838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4876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4953000" y="4419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72" name="TextBox 71"/>
          <p:cNvSpPr txBox="1"/>
          <p:nvPr/>
        </p:nvSpPr>
        <p:spPr>
          <a:xfrm>
            <a:off x="7010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8915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685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75" name="TextBox 74"/>
          <p:cNvSpPr txBox="1"/>
          <p:nvPr/>
        </p:nvSpPr>
        <p:spPr>
          <a:xfrm>
            <a:off x="2819400" y="1600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6" name="TextBox 75"/>
          <p:cNvSpPr txBox="1"/>
          <p:nvPr/>
        </p:nvSpPr>
        <p:spPr>
          <a:xfrm>
            <a:off x="2743200" y="3352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7" name="TextBox 76"/>
          <p:cNvSpPr txBox="1"/>
          <p:nvPr/>
        </p:nvSpPr>
        <p:spPr>
          <a:xfrm>
            <a:off x="52578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78" name="TextBox 77"/>
          <p:cNvSpPr txBox="1"/>
          <p:nvPr/>
        </p:nvSpPr>
        <p:spPr>
          <a:xfrm>
            <a:off x="5029200" y="68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79" name="TextBox 78"/>
          <p:cNvSpPr txBox="1"/>
          <p:nvPr/>
        </p:nvSpPr>
        <p:spPr>
          <a:xfrm>
            <a:off x="53340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0" name="TextBox 79"/>
          <p:cNvSpPr txBox="1"/>
          <p:nvPr/>
        </p:nvSpPr>
        <p:spPr>
          <a:xfrm>
            <a:off x="9372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1" name="TextBox 80"/>
          <p:cNvSpPr txBox="1"/>
          <p:nvPr/>
        </p:nvSpPr>
        <p:spPr>
          <a:xfrm>
            <a:off x="5029200" y="106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2" name="TextBox 81"/>
          <p:cNvSpPr txBox="1"/>
          <p:nvPr/>
        </p:nvSpPr>
        <p:spPr>
          <a:xfrm>
            <a:off x="9372600" y="1524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3" name="TextBox 82"/>
          <p:cNvSpPr txBox="1"/>
          <p:nvPr/>
        </p:nvSpPr>
        <p:spPr>
          <a:xfrm>
            <a:off x="7391400" y="1981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sp>
        <p:nvSpPr>
          <p:cNvPr id="84" name="TextBox 83"/>
          <p:cNvSpPr txBox="1"/>
          <p:nvPr/>
        </p:nvSpPr>
        <p:spPr>
          <a:xfrm>
            <a:off x="5334000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18</a:t>
            </a:r>
            <a:endParaRPr lang="ar-SA" dirty="0"/>
          </a:p>
        </p:txBody>
      </p:sp>
      <p:sp>
        <p:nvSpPr>
          <p:cNvPr id="85" name="TextBox 84"/>
          <p:cNvSpPr txBox="1"/>
          <p:nvPr/>
        </p:nvSpPr>
        <p:spPr>
          <a:xfrm>
            <a:off x="52578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6" name="TextBox 85"/>
          <p:cNvSpPr txBox="1"/>
          <p:nvPr/>
        </p:nvSpPr>
        <p:spPr>
          <a:xfrm>
            <a:off x="2819400" y="1981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87" name="TextBox 86"/>
          <p:cNvSpPr txBox="1"/>
          <p:nvPr/>
        </p:nvSpPr>
        <p:spPr>
          <a:xfrm>
            <a:off x="2743200" y="3733800"/>
            <a:ext cx="457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88" name="TextBox 87"/>
          <p:cNvSpPr txBox="1"/>
          <p:nvPr/>
        </p:nvSpPr>
        <p:spPr>
          <a:xfrm>
            <a:off x="685800" y="2895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89" name="TextBox 88"/>
          <p:cNvSpPr txBox="1"/>
          <p:nvPr/>
        </p:nvSpPr>
        <p:spPr>
          <a:xfrm>
            <a:off x="7391400" y="160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cxnSp>
        <p:nvCxnSpPr>
          <p:cNvPr id="90" name="Straight Arrow Connector 89"/>
          <p:cNvCxnSpPr/>
          <p:nvPr/>
        </p:nvCxnSpPr>
        <p:spPr>
          <a:xfrm flipV="1">
            <a:off x="1143000" y="21336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3429000" y="19050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5400000" flipH="1" flipV="1">
            <a:off x="4953000" y="1905000"/>
            <a:ext cx="609600" cy="158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49" idx="1"/>
            <a:endCxn id="72" idx="0"/>
          </p:cNvCxnSpPr>
          <p:nvPr/>
        </p:nvCxnSpPr>
        <p:spPr>
          <a:xfrm rot="10800000" flipH="1" flipV="1">
            <a:off x="5715000" y="1022866"/>
            <a:ext cx="1485900" cy="7297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73" idx="1"/>
          </p:cNvCxnSpPr>
          <p:nvPr/>
        </p:nvCxnSpPr>
        <p:spPr>
          <a:xfrm>
            <a:off x="8001000" y="1923144"/>
            <a:ext cx="914400" cy="141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1676400" y="5257800"/>
            <a:ext cx="662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400" dirty="0" smtClean="0"/>
              <a:t>A- D- ( ) – G - M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362200"/>
            <a:ext cx="5334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/>
              <a:t>مراجعة للمقرر</a:t>
            </a:r>
            <a:endParaRPr lang="ar-SA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/>
          <p:cNvSpPr txBox="1"/>
          <p:nvPr/>
        </p:nvSpPr>
        <p:spPr>
          <a:xfrm>
            <a:off x="6934200" y="304800"/>
            <a:ext cx="24288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تعريف الإنتاج</a:t>
            </a:r>
            <a:endParaRPr lang="ar-SA" sz="2400" dirty="0"/>
          </a:p>
        </p:txBody>
      </p:sp>
      <p:sp>
        <p:nvSpPr>
          <p:cNvPr id="4" name="TextBox 6"/>
          <p:cNvSpPr txBox="1"/>
          <p:nvPr/>
        </p:nvSpPr>
        <p:spPr>
          <a:xfrm>
            <a:off x="6248400" y="914400"/>
            <a:ext cx="30718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cs typeface="+mj-cs"/>
              </a:rPr>
              <a:t>تصنيف عمليات الإنتاج</a:t>
            </a:r>
            <a:endParaRPr lang="ar-SA" sz="2400" dirty="0">
              <a:cs typeface="+mj-cs"/>
            </a:endParaRPr>
          </a:p>
        </p:txBody>
      </p:sp>
      <p:sp>
        <p:nvSpPr>
          <p:cNvPr id="5" name="مربع نص 7"/>
          <p:cNvSpPr txBox="1"/>
          <p:nvPr/>
        </p:nvSpPr>
        <p:spPr>
          <a:xfrm>
            <a:off x="4876800" y="1600200"/>
            <a:ext cx="4419600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ar-SA" sz="2400" dirty="0" smtClean="0">
                <a:cs typeface="+mj-cs"/>
              </a:rPr>
              <a:t>- مفهوم إدارة العمليات</a:t>
            </a:r>
            <a:endParaRPr lang="ar-SA" sz="2400" dirty="0">
              <a:cs typeface="+mj-cs"/>
            </a:endParaRPr>
          </a:p>
        </p:txBody>
      </p:sp>
      <p:sp>
        <p:nvSpPr>
          <p:cNvPr id="6" name="مربع نص 7"/>
          <p:cNvSpPr txBox="1"/>
          <p:nvPr/>
        </p:nvSpPr>
        <p:spPr>
          <a:xfrm>
            <a:off x="4267200" y="2209800"/>
            <a:ext cx="5069078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cs typeface="+mj-cs"/>
              </a:rPr>
              <a:t>2- تعريف إدارة العمليات</a:t>
            </a:r>
            <a:endParaRPr lang="ar-SA" sz="2400" dirty="0">
              <a:cs typeface="+mj-cs"/>
            </a:endParaRPr>
          </a:p>
        </p:txBody>
      </p:sp>
      <p:sp>
        <p:nvSpPr>
          <p:cNvPr id="7" name="مربع نص 1"/>
          <p:cNvSpPr txBox="1"/>
          <p:nvPr/>
        </p:nvSpPr>
        <p:spPr>
          <a:xfrm>
            <a:off x="5486400" y="2819400"/>
            <a:ext cx="3830830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cs typeface="+mj-cs"/>
              </a:rPr>
              <a:t>3- مداخل إدارة العمليات</a:t>
            </a:r>
            <a:endParaRPr lang="ar-SA" sz="2400" dirty="0">
              <a:cs typeface="+mj-cs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809652" y="1675262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2" action="ppaction://hlinksldjump"/>
              </a:rPr>
              <a:t>مدخل الوظائف الإدارية</a:t>
            </a:r>
            <a:endParaRPr lang="ar-SA" sz="2000" dirty="0"/>
          </a:p>
        </p:txBody>
      </p:sp>
      <p:sp>
        <p:nvSpPr>
          <p:cNvPr id="9" name="TextBox 13"/>
          <p:cNvSpPr txBox="1"/>
          <p:nvPr/>
        </p:nvSpPr>
        <p:spPr>
          <a:xfrm>
            <a:off x="809652" y="2246766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3" action="ppaction://hlinksldjump"/>
              </a:rPr>
              <a:t>مدخل علم الإدارة</a:t>
            </a:r>
            <a:endParaRPr lang="ar-SA" sz="2000" dirty="0"/>
          </a:p>
        </p:txBody>
      </p:sp>
      <p:sp>
        <p:nvSpPr>
          <p:cNvPr id="10" name="TextBox 14"/>
          <p:cNvSpPr txBox="1"/>
          <p:nvPr/>
        </p:nvSpPr>
        <p:spPr>
          <a:xfrm>
            <a:off x="809652" y="2851612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القرارات</a:t>
            </a:r>
            <a:endParaRPr lang="ar-SA" sz="2000" dirty="0"/>
          </a:p>
        </p:txBody>
      </p:sp>
      <p:sp>
        <p:nvSpPr>
          <p:cNvPr id="11" name="TextBox 15"/>
          <p:cNvSpPr txBox="1"/>
          <p:nvPr/>
        </p:nvSpPr>
        <p:spPr>
          <a:xfrm>
            <a:off x="776710" y="3456932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النظم</a:t>
            </a:r>
            <a:endParaRPr lang="ar-SA" sz="2000" dirty="0"/>
          </a:p>
        </p:txBody>
      </p:sp>
      <p:sp>
        <p:nvSpPr>
          <p:cNvPr id="12" name="TextBox 18"/>
          <p:cNvSpPr txBox="1"/>
          <p:nvPr/>
        </p:nvSpPr>
        <p:spPr>
          <a:xfrm>
            <a:off x="819120" y="4028436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دورة الحياة </a:t>
            </a:r>
            <a:endParaRPr lang="ar-SA" sz="2000" dirty="0"/>
          </a:p>
        </p:txBody>
      </p:sp>
      <p:sp>
        <p:nvSpPr>
          <p:cNvPr id="13" name="TextBox 19"/>
          <p:cNvSpPr txBox="1"/>
          <p:nvPr/>
        </p:nvSpPr>
        <p:spPr>
          <a:xfrm>
            <a:off x="819120" y="4648200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إستراتيجية العمليات </a:t>
            </a:r>
            <a:endParaRPr lang="ar-SA" sz="2000" dirty="0"/>
          </a:p>
        </p:txBody>
      </p:sp>
      <p:cxnSp>
        <p:nvCxnSpPr>
          <p:cNvPr id="14" name="Straight Arrow Connector 21"/>
          <p:cNvCxnSpPr/>
          <p:nvPr/>
        </p:nvCxnSpPr>
        <p:spPr>
          <a:xfrm rot="10800000">
            <a:off x="5253038" y="1980062"/>
            <a:ext cx="1172036" cy="1144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23"/>
          <p:cNvCxnSpPr/>
          <p:nvPr/>
        </p:nvCxnSpPr>
        <p:spPr>
          <a:xfrm rot="10800000" flipV="1">
            <a:off x="5181600" y="3124200"/>
            <a:ext cx="1243474" cy="1833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25"/>
          <p:cNvCxnSpPr/>
          <p:nvPr/>
        </p:nvCxnSpPr>
        <p:spPr>
          <a:xfrm rot="10800000">
            <a:off x="5253038" y="2551566"/>
            <a:ext cx="1172036" cy="5726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27"/>
          <p:cNvCxnSpPr/>
          <p:nvPr/>
        </p:nvCxnSpPr>
        <p:spPr>
          <a:xfrm rot="10800000" flipV="1">
            <a:off x="5181600" y="3124200"/>
            <a:ext cx="1243474" cy="12133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29"/>
          <p:cNvCxnSpPr/>
          <p:nvPr/>
        </p:nvCxnSpPr>
        <p:spPr>
          <a:xfrm rot="10800000" flipV="1">
            <a:off x="5253038" y="3124200"/>
            <a:ext cx="1172036" cy="703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31"/>
          <p:cNvCxnSpPr/>
          <p:nvPr/>
        </p:nvCxnSpPr>
        <p:spPr>
          <a:xfrm rot="10800000" flipV="1">
            <a:off x="5139190" y="3124200"/>
            <a:ext cx="1285884" cy="6418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21" name="مربع نص 7"/>
          <p:cNvSpPr txBox="1"/>
          <p:nvPr/>
        </p:nvSpPr>
        <p:spPr>
          <a:xfrm>
            <a:off x="4953000" y="3505200"/>
            <a:ext cx="4293682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cs typeface="+mj-cs"/>
              </a:rPr>
              <a:t>4- إستراتيجية العمليات</a:t>
            </a:r>
            <a:endParaRPr lang="ar-SA" sz="2400" dirty="0">
              <a:cs typeface="+mj-cs"/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1537112" y="0"/>
            <a:ext cx="41969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</a:rPr>
              <a:t>المفهوم والإستراتيجية والتطور (1)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600200" y="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إ</a:t>
            </a:r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دارة العمليات : المفهوم والإستراتيجية والتطور (2)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53000" y="609600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latin typeface="Calibri" pitchFamily="34" charset="0"/>
                <a:cs typeface="+mj-cs"/>
              </a:rPr>
              <a:t>الميزة التنافسية</a:t>
            </a:r>
            <a:endParaRPr lang="ar-SA" sz="2400" dirty="0">
              <a:latin typeface="Calibri" pitchFamily="34" charset="0"/>
              <a:cs typeface="+mj-cs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3890392" y="1152401"/>
            <a:ext cx="3600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2" action="ppaction://hlinksldjump"/>
              </a:rPr>
              <a:t>إدارة الجودة الشاملة</a:t>
            </a:r>
            <a:endParaRPr lang="ar-SA" sz="2000" dirty="0"/>
          </a:p>
        </p:txBody>
      </p:sp>
      <p:sp>
        <p:nvSpPr>
          <p:cNvPr id="5" name="TextBox 12"/>
          <p:cNvSpPr txBox="1"/>
          <p:nvPr/>
        </p:nvSpPr>
        <p:spPr>
          <a:xfrm>
            <a:off x="3818384" y="1584449"/>
            <a:ext cx="367240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3" action="ppaction://hlinksldjump"/>
              </a:rPr>
              <a:t>العولمة</a:t>
            </a:r>
            <a:endParaRPr lang="ar-SA" sz="2000" dirty="0"/>
          </a:p>
        </p:txBody>
      </p:sp>
      <p:sp>
        <p:nvSpPr>
          <p:cNvPr id="6" name="TextBox 13"/>
          <p:cNvSpPr txBox="1"/>
          <p:nvPr/>
        </p:nvSpPr>
        <p:spPr>
          <a:xfrm>
            <a:off x="3962400" y="2016497"/>
            <a:ext cx="35283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2" action="ppaction://hlinksldjump"/>
              </a:rPr>
              <a:t>المنافسة القائمة على الوقت</a:t>
            </a:r>
            <a:endParaRPr lang="ar-SA" sz="2000" dirty="0"/>
          </a:p>
        </p:txBody>
      </p:sp>
      <p:sp>
        <p:nvSpPr>
          <p:cNvPr id="7" name="TextBox 14"/>
          <p:cNvSpPr txBox="1"/>
          <p:nvPr/>
        </p:nvSpPr>
        <p:spPr>
          <a:xfrm>
            <a:off x="3962400" y="2448545"/>
            <a:ext cx="35283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4" action="ppaction://hlinksldjump"/>
              </a:rPr>
              <a:t>المنافسة القائمة على الخدمة</a:t>
            </a:r>
            <a:endParaRPr lang="ar-SA" sz="2000" dirty="0"/>
          </a:p>
        </p:txBody>
      </p:sp>
      <p:sp>
        <p:nvSpPr>
          <p:cNvPr id="8" name="TextBox 15"/>
          <p:cNvSpPr txBox="1"/>
          <p:nvPr/>
        </p:nvSpPr>
        <p:spPr>
          <a:xfrm>
            <a:off x="3962400" y="2895600"/>
            <a:ext cx="35283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5" action="ppaction://hlinksldjump"/>
              </a:rPr>
              <a:t>إعادة الهندسة</a:t>
            </a:r>
            <a:endParaRPr lang="ar-SA" sz="20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702336" y="3490555"/>
            <a:ext cx="24833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000" dirty="0">
                <a:latin typeface="Calibri" pitchFamily="34" charset="0"/>
              </a:rPr>
              <a:t>5- خصائص المنتج والخدمة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928886" y="4023955"/>
            <a:ext cx="32383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000" dirty="0">
                <a:latin typeface="Calibri" pitchFamily="34" charset="0"/>
              </a:rPr>
              <a:t>6- التطور التاريخي لإدارة العمليات  </a:t>
            </a:r>
          </a:p>
        </p:txBody>
      </p:sp>
      <p:sp>
        <p:nvSpPr>
          <p:cNvPr id="11" name="مربع نص 2"/>
          <p:cNvSpPr txBox="1">
            <a:spLocks noChangeArrowheads="1"/>
          </p:cNvSpPr>
          <p:nvPr/>
        </p:nvSpPr>
        <p:spPr bwMode="auto">
          <a:xfrm>
            <a:off x="4343400" y="4572001"/>
            <a:ext cx="48245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000" dirty="0">
                <a:latin typeface="Calibri" pitchFamily="34" charset="0"/>
              </a:rPr>
              <a:t>الاتجاهات المعاصرة لإدارة </a:t>
            </a:r>
            <a:r>
              <a:rPr lang="ar-SA" sz="2000" dirty="0" smtClean="0">
                <a:latin typeface="Calibri" pitchFamily="34" charset="0"/>
              </a:rPr>
              <a:t>العمليات</a:t>
            </a:r>
            <a:endParaRPr lang="ar-SA" sz="2000" dirty="0"/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3716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المنتج والمنتج الجديد</a:t>
            </a:r>
          </a:p>
        </p:txBody>
      </p:sp>
      <p:sp>
        <p:nvSpPr>
          <p:cNvPr id="3" name="مربع نص 1"/>
          <p:cNvSpPr txBox="1">
            <a:spLocks noChangeArrowheads="1"/>
          </p:cNvSpPr>
          <p:nvPr/>
        </p:nvSpPr>
        <p:spPr bwMode="auto">
          <a:xfrm>
            <a:off x="3505200" y="533400"/>
            <a:ext cx="56435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1- </a:t>
            </a:r>
            <a:r>
              <a:rPr lang="ar-SA" sz="2400" dirty="0">
                <a:latin typeface="Calibri" pitchFamily="34" charset="0"/>
              </a:rPr>
              <a:t>مفهوم المنتج والمنتج الجديد</a:t>
            </a:r>
          </a:p>
        </p:txBody>
      </p:sp>
      <p:sp>
        <p:nvSpPr>
          <p:cNvPr id="4" name="مربع نص 4"/>
          <p:cNvSpPr txBox="1">
            <a:spLocks noChangeArrowheads="1"/>
          </p:cNvSpPr>
          <p:nvPr/>
        </p:nvSpPr>
        <p:spPr bwMode="auto">
          <a:xfrm>
            <a:off x="6248400" y="1219200"/>
            <a:ext cx="2786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مدخل الإنتاج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4495800" y="1219200"/>
            <a:ext cx="2786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مدخل التسويق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6" name="مربع نص 7"/>
          <p:cNvSpPr txBox="1">
            <a:spLocks noChangeArrowheads="1"/>
          </p:cNvSpPr>
          <p:nvPr/>
        </p:nvSpPr>
        <p:spPr bwMode="auto">
          <a:xfrm>
            <a:off x="2514600" y="1219200"/>
            <a:ext cx="2786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مدخل التكامل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" name="مربع نص 1"/>
          <p:cNvSpPr txBox="1">
            <a:spLocks noChangeArrowheads="1"/>
          </p:cNvSpPr>
          <p:nvPr/>
        </p:nvSpPr>
        <p:spPr bwMode="auto">
          <a:xfrm>
            <a:off x="1524000" y="1905000"/>
            <a:ext cx="7500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b="1" dirty="0">
                <a:latin typeface="Calibri" pitchFamily="34" charset="0"/>
              </a:rPr>
              <a:t>المنتج الجديد </a:t>
            </a:r>
            <a:r>
              <a:rPr lang="ar-SA" sz="2400" dirty="0">
                <a:latin typeface="Calibri" pitchFamily="34" charset="0"/>
              </a:rPr>
              <a:t>يمثل هدفا أساسيا لعمل التطوير في المؤسسة الحديثة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324600" y="3124200"/>
            <a:ext cx="2714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2- </a:t>
            </a:r>
            <a:r>
              <a:rPr lang="ar-SA" sz="2400" dirty="0">
                <a:latin typeface="Calibri" pitchFamily="34" charset="0"/>
              </a:rPr>
              <a:t>إستراتيجيات المنتج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352800" y="2590800"/>
            <a:ext cx="2318262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الإستراتيجية الهجومية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819400" y="3048000"/>
            <a:ext cx="2857500" cy="4619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إستراتيجية اتباع القائد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743200" y="3581400"/>
            <a:ext cx="3286125" cy="4302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l"/>
            <a:r>
              <a:rPr lang="ar-SA" sz="2200" dirty="0" smtClean="0">
                <a:solidFill>
                  <a:srgbClr val="7030A0"/>
                </a:solidFill>
                <a:latin typeface="Calibri" pitchFamily="34" charset="0"/>
              </a:rPr>
              <a:t>الإستراتيجية </a:t>
            </a:r>
            <a:r>
              <a:rPr lang="ar-SA" sz="2200" dirty="0">
                <a:solidFill>
                  <a:srgbClr val="7030A0"/>
                </a:solidFill>
                <a:latin typeface="Calibri" pitchFamily="34" charset="0"/>
              </a:rPr>
              <a:t>الموجهة للتطبيقات</a:t>
            </a:r>
            <a:endParaRPr lang="en-US" sz="22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286001" y="4038600"/>
            <a:ext cx="335279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ar-SA" sz="2200" dirty="0">
                <a:solidFill>
                  <a:srgbClr val="7030A0"/>
                </a:solidFill>
                <a:latin typeface="Calibri" pitchFamily="34" charset="0"/>
              </a:rPr>
              <a:t>إستراتيجية الإنتاج الكفء</a:t>
            </a:r>
            <a:endParaRPr lang="en-US" sz="22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3" name="مستطيل 1"/>
          <p:cNvSpPr>
            <a:spLocks noChangeArrowheads="1"/>
          </p:cNvSpPr>
          <p:nvPr/>
        </p:nvSpPr>
        <p:spPr bwMode="auto">
          <a:xfrm>
            <a:off x="6781800" y="4572000"/>
            <a:ext cx="21820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3- </a:t>
            </a:r>
            <a:r>
              <a:rPr lang="ar-SA" sz="2400" dirty="0">
                <a:latin typeface="Calibri" pitchFamily="34" charset="0"/>
              </a:rPr>
              <a:t>تطوير المنتجات </a:t>
            </a:r>
          </a:p>
        </p:txBody>
      </p:sp>
      <p:sp>
        <p:nvSpPr>
          <p:cNvPr id="14" name="مستطيل 25"/>
          <p:cNvSpPr>
            <a:spLocks noChangeArrowheads="1"/>
          </p:cNvSpPr>
          <p:nvPr/>
        </p:nvSpPr>
        <p:spPr bwMode="auto">
          <a:xfrm>
            <a:off x="5638800" y="5257800"/>
            <a:ext cx="3409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 </a:t>
            </a:r>
            <a:r>
              <a:rPr lang="ar-SA" sz="2400" dirty="0" smtClean="0">
                <a:latin typeface="Calibri" pitchFamily="34" charset="0"/>
              </a:rPr>
              <a:t>4- التبسيط والتنوع في المنتجات</a:t>
            </a:r>
            <a:endParaRPr lang="ar-SA" sz="2400" dirty="0">
              <a:latin typeface="Calibri" pitchFamily="34" charset="0"/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4905375" y="533400"/>
            <a:ext cx="5000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5- </a:t>
            </a:r>
            <a:r>
              <a:rPr lang="ar-SA" sz="2400" dirty="0">
                <a:latin typeface="Calibri" pitchFamily="34" charset="0"/>
              </a:rPr>
              <a:t>أساليب تطوير المنتجات</a:t>
            </a: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3716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hangingPunct="1"/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المنتج والمنتج الجديد (2)</a:t>
            </a:r>
          </a:p>
        </p:txBody>
      </p:sp>
      <p:sp>
        <p:nvSpPr>
          <p:cNvPr id="4" name="مربع نص 1"/>
          <p:cNvSpPr txBox="1">
            <a:spLocks noChangeArrowheads="1"/>
          </p:cNvSpPr>
          <p:nvPr/>
        </p:nvSpPr>
        <p:spPr bwMode="auto">
          <a:xfrm>
            <a:off x="2362200" y="838200"/>
            <a:ext cx="395828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7030A0"/>
                </a:solidFill>
                <a:latin typeface="Calibri" pitchFamily="34" charset="0"/>
              </a:rPr>
              <a:t>الطريقة </a:t>
            </a:r>
            <a:r>
              <a:rPr lang="ar-SA" sz="2000" dirty="0" smtClean="0">
                <a:solidFill>
                  <a:srgbClr val="7030A0"/>
                </a:solidFill>
                <a:latin typeface="Calibri" pitchFamily="34" charset="0"/>
              </a:rPr>
              <a:t>البديهية  </a:t>
            </a:r>
            <a:r>
              <a:rPr lang="fr-FR" sz="2000" dirty="0">
                <a:solidFill>
                  <a:srgbClr val="7030A0"/>
                </a:solidFill>
                <a:latin typeface="Calibri" pitchFamily="34" charset="0"/>
              </a:rPr>
              <a:t>Intuitive </a:t>
            </a:r>
            <a:r>
              <a:rPr lang="fr-FR" sz="2000" dirty="0" err="1">
                <a:solidFill>
                  <a:srgbClr val="7030A0"/>
                </a:solidFill>
                <a:latin typeface="Calibri" pitchFamily="34" charset="0"/>
              </a:rPr>
              <a:t>method</a:t>
            </a:r>
            <a:endParaRPr lang="ar-SA" sz="20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" name="مربع نص 1"/>
          <p:cNvSpPr txBox="1">
            <a:spLocks noChangeArrowheads="1"/>
          </p:cNvSpPr>
          <p:nvPr/>
        </p:nvSpPr>
        <p:spPr bwMode="auto">
          <a:xfrm>
            <a:off x="914400" y="1295400"/>
            <a:ext cx="538234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7030A0"/>
                </a:solidFill>
                <a:latin typeface="Calibri" pitchFamily="34" charset="0"/>
              </a:rPr>
              <a:t>فريق المغامرة </a:t>
            </a:r>
            <a:r>
              <a:rPr lang="fr-FR" sz="2000" dirty="0">
                <a:solidFill>
                  <a:srgbClr val="7030A0"/>
                </a:solidFill>
                <a:latin typeface="Calibri" pitchFamily="34" charset="0"/>
              </a:rPr>
              <a:t>(Venture team)</a:t>
            </a:r>
            <a:endParaRPr lang="ar-SA" sz="20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6" name="مربع نص 1"/>
          <p:cNvSpPr txBox="1">
            <a:spLocks noChangeArrowheads="1"/>
          </p:cNvSpPr>
          <p:nvPr/>
        </p:nvSpPr>
        <p:spPr bwMode="auto">
          <a:xfrm>
            <a:off x="942256" y="1752600"/>
            <a:ext cx="538234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7030A0"/>
                </a:solidFill>
                <a:latin typeface="Calibri" pitchFamily="34" charset="0"/>
              </a:rPr>
              <a:t>دورة الابتكار </a:t>
            </a:r>
            <a:r>
              <a:rPr lang="fr-FR" sz="2000" dirty="0">
                <a:solidFill>
                  <a:srgbClr val="7030A0"/>
                </a:solidFill>
                <a:latin typeface="Calibri" pitchFamily="34" charset="0"/>
              </a:rPr>
              <a:t>(Innovation Cycle)</a:t>
            </a:r>
            <a:endParaRPr lang="ar-SA" sz="20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" name="مربع نص 1"/>
          <p:cNvSpPr txBox="1">
            <a:spLocks noChangeArrowheads="1"/>
          </p:cNvSpPr>
          <p:nvPr/>
        </p:nvSpPr>
        <p:spPr bwMode="auto">
          <a:xfrm>
            <a:off x="6324600" y="2514600"/>
            <a:ext cx="3286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6- </a:t>
            </a:r>
            <a:r>
              <a:rPr lang="ar-SA" sz="2400" dirty="0">
                <a:latin typeface="Calibri" pitchFamily="34" charset="0"/>
              </a:rPr>
              <a:t>دورة حياة المنتج</a:t>
            </a:r>
          </a:p>
        </p:txBody>
      </p:sp>
      <p:sp>
        <p:nvSpPr>
          <p:cNvPr id="8" name="مربع نص 1"/>
          <p:cNvSpPr txBox="1">
            <a:spLocks noChangeArrowheads="1"/>
          </p:cNvSpPr>
          <p:nvPr/>
        </p:nvSpPr>
        <p:spPr bwMode="auto">
          <a:xfrm>
            <a:off x="3048000" y="3124200"/>
            <a:ext cx="66436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7- </a:t>
            </a:r>
            <a:r>
              <a:rPr lang="ar-SA" sz="2400" dirty="0">
                <a:latin typeface="Calibri" pitchFamily="34" charset="0"/>
              </a:rPr>
              <a:t>دورة حياة الخدمة </a:t>
            </a:r>
            <a:r>
              <a:rPr lang="fr-FR" sz="2400" dirty="0">
                <a:latin typeface="Calibri" pitchFamily="34" charset="0"/>
              </a:rPr>
              <a:t>(Service life cycle)</a:t>
            </a:r>
            <a:endParaRPr lang="ar-SA" sz="2400" dirty="0">
              <a:latin typeface="Calibri" pitchFamily="34" charset="0"/>
            </a:endParaRPr>
          </a:p>
        </p:txBody>
      </p:sp>
      <p:sp>
        <p:nvSpPr>
          <p:cNvPr id="9" name="مربع نص 3"/>
          <p:cNvSpPr txBox="1">
            <a:spLocks noChangeArrowheads="1"/>
          </p:cNvSpPr>
          <p:nvPr/>
        </p:nvSpPr>
        <p:spPr bwMode="auto">
          <a:xfrm>
            <a:off x="4419600" y="3733800"/>
            <a:ext cx="5253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8- </a:t>
            </a:r>
            <a:r>
              <a:rPr lang="ar-SA" sz="2400" dirty="0">
                <a:latin typeface="Calibri" pitchFamily="34" charset="0"/>
              </a:rPr>
              <a:t>العلاقة بين المنتج والتشغيل</a:t>
            </a:r>
          </a:p>
        </p:txBody>
      </p:sp>
      <p:sp>
        <p:nvSpPr>
          <p:cNvPr id="10" name="مربع نص 24"/>
          <p:cNvSpPr txBox="1"/>
          <p:nvPr/>
        </p:nvSpPr>
        <p:spPr>
          <a:xfrm>
            <a:off x="6553200" y="4343400"/>
            <a:ext cx="3124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9- منحنى التعلم</a:t>
            </a:r>
            <a:endParaRPr lang="ar-SA" sz="2400" dirty="0"/>
          </a:p>
        </p:txBody>
      </p:sp>
      <p:sp>
        <p:nvSpPr>
          <p:cNvPr id="11" name="مربع نص 1"/>
          <p:cNvSpPr txBox="1">
            <a:spLocks noChangeArrowheads="1"/>
          </p:cNvSpPr>
          <p:nvPr/>
        </p:nvSpPr>
        <p:spPr bwMode="auto">
          <a:xfrm>
            <a:off x="2971800" y="4876800"/>
            <a:ext cx="6715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10- التجربة </a:t>
            </a:r>
            <a:r>
              <a:rPr lang="ar-SA" sz="2400" dirty="0">
                <a:latin typeface="Calibri" pitchFamily="34" charset="0"/>
              </a:rPr>
              <a:t>اليابانية في مجال المنتج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3716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</a:t>
            </a:r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لمزيج الإنتاجي بالبرمجة الخطية (1)</a:t>
            </a:r>
          </a:p>
        </p:txBody>
      </p:sp>
      <p:sp>
        <p:nvSpPr>
          <p:cNvPr id="3" name="مستطيل 8"/>
          <p:cNvSpPr/>
          <p:nvPr/>
        </p:nvSpPr>
        <p:spPr>
          <a:xfrm>
            <a:off x="6172200" y="762000"/>
            <a:ext cx="3733800" cy="461665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</a:rPr>
              <a:t>التعريف بمسألة البرمجة الخطية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4" name="مستطيل 2"/>
          <p:cNvSpPr/>
          <p:nvPr/>
        </p:nvSpPr>
        <p:spPr>
          <a:xfrm>
            <a:off x="6105732" y="1371600"/>
            <a:ext cx="3174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>
                <a:latin typeface="Calibri" pitchFamily="34" charset="0"/>
                <a:ea typeface="Calibri" pitchFamily="34" charset="0"/>
              </a:rPr>
              <a:t>مكونات مسألة البرمجة الخطية</a:t>
            </a:r>
            <a:endParaRPr lang="en-US" sz="2400" dirty="0" smtClean="0"/>
          </a:p>
        </p:txBody>
      </p:sp>
      <p:sp>
        <p:nvSpPr>
          <p:cNvPr id="5" name="مستطيل 1"/>
          <p:cNvSpPr/>
          <p:nvPr/>
        </p:nvSpPr>
        <p:spPr>
          <a:xfrm>
            <a:off x="6248400" y="1752600"/>
            <a:ext cx="3031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أنواع مسائل البرمجة الخطية</a:t>
            </a:r>
            <a:endParaRPr lang="ar-SA" sz="2400" dirty="0"/>
          </a:p>
        </p:txBody>
      </p:sp>
      <p:sp>
        <p:nvSpPr>
          <p:cNvPr id="6" name="مستطيل 1"/>
          <p:cNvSpPr/>
          <p:nvPr/>
        </p:nvSpPr>
        <p:spPr>
          <a:xfrm>
            <a:off x="6454414" y="2438400"/>
            <a:ext cx="3451586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tx1"/>
                </a:solidFill>
              </a:rPr>
              <a:t>مراحل حل مسألة البرمجة الخطية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295400" y="3276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المزيج الإنتاجي بالبرمجة الخطية (2)</a:t>
            </a:r>
          </a:p>
        </p:txBody>
      </p:sp>
      <p:sp>
        <p:nvSpPr>
          <p:cNvPr id="8" name="مستطيل 1"/>
          <p:cNvSpPr/>
          <p:nvPr/>
        </p:nvSpPr>
        <p:spPr>
          <a:xfrm>
            <a:off x="6732507" y="4114800"/>
            <a:ext cx="296747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tx1"/>
                </a:solidFill>
              </a:rPr>
              <a:t>تطبيق مسألة البرمجة الخطية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2192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تقدير الطلب (1)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48600" y="381000"/>
            <a:ext cx="152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التقدير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7"/>
          <p:cNvSpPr txBox="1"/>
          <p:nvPr/>
        </p:nvSpPr>
        <p:spPr>
          <a:xfrm>
            <a:off x="5943600" y="1447800"/>
            <a:ext cx="3505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لماذا تقدير الطلب  </a:t>
            </a:r>
            <a:endParaRPr lang="ar-SA" sz="2400" dirty="0"/>
          </a:p>
        </p:txBody>
      </p:sp>
      <p:sp>
        <p:nvSpPr>
          <p:cNvPr id="5" name="مستطيل 2"/>
          <p:cNvSpPr/>
          <p:nvPr/>
        </p:nvSpPr>
        <p:spPr>
          <a:xfrm>
            <a:off x="8077200" y="914400"/>
            <a:ext cx="1346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تقدير الطلب</a:t>
            </a:r>
            <a:endParaRPr lang="ar-SA" sz="2400" dirty="0"/>
          </a:p>
        </p:txBody>
      </p:sp>
      <p:sp>
        <p:nvSpPr>
          <p:cNvPr id="6" name="مستطيل 5"/>
          <p:cNvSpPr/>
          <p:nvPr/>
        </p:nvSpPr>
        <p:spPr>
          <a:xfrm>
            <a:off x="7162800" y="1981200"/>
            <a:ext cx="23567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أنماط التغير في الطلب</a:t>
            </a:r>
            <a:endParaRPr lang="ar-SA" sz="2400" dirty="0"/>
          </a:p>
        </p:txBody>
      </p:sp>
      <p:sp>
        <p:nvSpPr>
          <p:cNvPr id="7" name="مستطيل 8"/>
          <p:cNvSpPr/>
          <p:nvPr/>
        </p:nvSpPr>
        <p:spPr>
          <a:xfrm>
            <a:off x="6921890" y="2438400"/>
            <a:ext cx="11721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الأفقي</a:t>
            </a:r>
          </a:p>
        </p:txBody>
      </p:sp>
      <p:sp>
        <p:nvSpPr>
          <p:cNvPr id="8" name="مستطيل 9"/>
          <p:cNvSpPr/>
          <p:nvPr/>
        </p:nvSpPr>
        <p:spPr>
          <a:xfrm>
            <a:off x="6991679" y="3048000"/>
            <a:ext cx="10903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نمط الاتجاه</a:t>
            </a:r>
          </a:p>
        </p:txBody>
      </p:sp>
      <p:sp>
        <p:nvSpPr>
          <p:cNvPr id="9" name="مستطيل 10"/>
          <p:cNvSpPr/>
          <p:nvPr/>
        </p:nvSpPr>
        <p:spPr>
          <a:xfrm>
            <a:off x="6792277" y="3581400"/>
            <a:ext cx="13724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الموسمي</a:t>
            </a:r>
          </a:p>
        </p:txBody>
      </p:sp>
      <p:sp>
        <p:nvSpPr>
          <p:cNvPr id="10" name="مستطيل 11"/>
          <p:cNvSpPr/>
          <p:nvPr/>
        </p:nvSpPr>
        <p:spPr>
          <a:xfrm>
            <a:off x="6763823" y="4190999"/>
            <a:ext cx="12779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الدوري</a:t>
            </a:r>
          </a:p>
        </p:txBody>
      </p:sp>
      <p:sp>
        <p:nvSpPr>
          <p:cNvPr id="11" name="مستطيل 12"/>
          <p:cNvSpPr/>
          <p:nvPr/>
        </p:nvSpPr>
        <p:spPr>
          <a:xfrm>
            <a:off x="6614629" y="4800599"/>
            <a:ext cx="14350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العشوائي</a:t>
            </a:r>
            <a:endParaRPr lang="ar-SA" sz="2000" dirty="0">
              <a:solidFill>
                <a:srgbClr val="7030A0"/>
              </a:solidFill>
              <a:cs typeface="+mj-cs"/>
            </a:endParaRPr>
          </a:p>
        </p:txBody>
      </p:sp>
      <p:sp>
        <p:nvSpPr>
          <p:cNvPr id="12" name="مستطيل 2"/>
          <p:cNvSpPr/>
          <p:nvPr/>
        </p:nvSpPr>
        <p:spPr>
          <a:xfrm>
            <a:off x="7664311" y="5334000"/>
            <a:ext cx="18165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الدقة في التقدير  </a:t>
            </a:r>
            <a:endParaRPr lang="ar-SA" sz="2400" dirty="0"/>
          </a:p>
        </p:txBody>
      </p:sp>
      <p:sp>
        <p:nvSpPr>
          <p:cNvPr id="13" name="مستطيل 1"/>
          <p:cNvSpPr/>
          <p:nvPr/>
        </p:nvSpPr>
        <p:spPr>
          <a:xfrm>
            <a:off x="2899837" y="762000"/>
            <a:ext cx="13051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cs typeface="+mj-cs"/>
              </a:rPr>
              <a:t>أساليب التقدير</a:t>
            </a:r>
            <a:endParaRPr lang="ar-SA" sz="2000" dirty="0">
              <a:cs typeface="+mj-cs"/>
            </a:endParaRPr>
          </a:p>
        </p:txBody>
      </p:sp>
      <p:sp>
        <p:nvSpPr>
          <p:cNvPr id="14" name="مستطيل 1"/>
          <p:cNvSpPr/>
          <p:nvPr/>
        </p:nvSpPr>
        <p:spPr>
          <a:xfrm>
            <a:off x="2154840" y="1371600"/>
            <a:ext cx="15648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/>
              <a:t>الأساليب النوعية</a:t>
            </a:r>
            <a:endParaRPr lang="ar-SA" sz="2000" dirty="0"/>
          </a:p>
        </p:txBody>
      </p:sp>
      <p:sp>
        <p:nvSpPr>
          <p:cNvPr id="15" name="مربع نص 6"/>
          <p:cNvSpPr txBox="1"/>
          <p:nvPr/>
        </p:nvSpPr>
        <p:spPr>
          <a:xfrm>
            <a:off x="0" y="1981200"/>
            <a:ext cx="3200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1- تقدير المدير 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6" name="مستطيل 1"/>
          <p:cNvSpPr/>
          <p:nvPr/>
        </p:nvSpPr>
        <p:spPr>
          <a:xfrm>
            <a:off x="609600" y="2590800"/>
            <a:ext cx="2593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2- قوة البيع ومصالح التسويق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7" name="مستطيل 3"/>
          <p:cNvSpPr/>
          <p:nvPr/>
        </p:nvSpPr>
        <p:spPr>
          <a:xfrm>
            <a:off x="1675198" y="3200400"/>
            <a:ext cx="14975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3- تقدير الإدارة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8" name="مستطيل 2"/>
          <p:cNvSpPr/>
          <p:nvPr/>
        </p:nvSpPr>
        <p:spPr>
          <a:xfrm>
            <a:off x="1447800" y="3733800"/>
            <a:ext cx="1736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4- دراسات السوق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9" name="مستطيل 1"/>
          <p:cNvSpPr/>
          <p:nvPr/>
        </p:nvSpPr>
        <p:spPr>
          <a:xfrm>
            <a:off x="1143000" y="4267200"/>
            <a:ext cx="1999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5- طريقة </a:t>
            </a:r>
            <a:r>
              <a:rPr lang="fr-FR" sz="2000" dirty="0" smtClean="0">
                <a:solidFill>
                  <a:srgbClr val="7030A0"/>
                </a:solidFill>
              </a:rPr>
              <a:t>DELPHI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6" grpId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0" y="762000"/>
            <a:ext cx="19447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الأساليب الكمية</a:t>
            </a:r>
            <a:endParaRPr lang="ar-SA" sz="2800" b="1" dirty="0"/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2192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تقدير الطلب (2)</a:t>
            </a:r>
          </a:p>
        </p:txBody>
      </p:sp>
      <p:sp>
        <p:nvSpPr>
          <p:cNvPr id="4" name="مربع نص 6"/>
          <p:cNvSpPr txBox="1"/>
          <p:nvPr/>
        </p:nvSpPr>
        <p:spPr>
          <a:xfrm>
            <a:off x="5486400" y="1828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الطريقة البيانية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5" name="مربع نص 7"/>
          <p:cNvSpPr txBox="1"/>
          <p:nvPr/>
        </p:nvSpPr>
        <p:spPr>
          <a:xfrm>
            <a:off x="5486400" y="2209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المتوسط المتحرك البسيط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6" name="مربع نص 8"/>
          <p:cNvSpPr txBox="1"/>
          <p:nvPr/>
        </p:nvSpPr>
        <p:spPr>
          <a:xfrm>
            <a:off x="5486400" y="2590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المتوسط المتحرك المرجح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7" name="مربع نص 9"/>
          <p:cNvSpPr txBox="1"/>
          <p:nvPr/>
        </p:nvSpPr>
        <p:spPr>
          <a:xfrm>
            <a:off x="5486400" y="3352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الانحدار الخطي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8" name="مربع نص 10"/>
          <p:cNvSpPr txBox="1"/>
          <p:nvPr/>
        </p:nvSpPr>
        <p:spPr>
          <a:xfrm>
            <a:off x="5486400" y="297626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التهدئة </a:t>
            </a:r>
            <a:r>
              <a:rPr lang="ar-SA" sz="2400" dirty="0" err="1" smtClean="0">
                <a:solidFill>
                  <a:schemeClr val="accent6"/>
                </a:solidFill>
              </a:rPr>
              <a:t>الأسية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9" name="مربع نص 1"/>
          <p:cNvSpPr txBox="1"/>
          <p:nvPr/>
        </p:nvSpPr>
        <p:spPr>
          <a:xfrm>
            <a:off x="5334000" y="38100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تقدير الطلب الموسمي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2954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اختيار الموقع (1)</a:t>
            </a:r>
          </a:p>
        </p:txBody>
      </p:sp>
      <p:sp>
        <p:nvSpPr>
          <p:cNvPr id="3" name="Rectangle 2"/>
          <p:cNvSpPr/>
          <p:nvPr/>
        </p:nvSpPr>
        <p:spPr>
          <a:xfrm>
            <a:off x="7063928" y="990600"/>
            <a:ext cx="18950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إستراتيجية الموقع</a:t>
            </a:r>
            <a:endParaRPr lang="ar-SA" sz="2400" dirty="0"/>
          </a:p>
        </p:txBody>
      </p:sp>
      <p:sp>
        <p:nvSpPr>
          <p:cNvPr id="4" name="Rectangle 3"/>
          <p:cNvSpPr/>
          <p:nvPr/>
        </p:nvSpPr>
        <p:spPr>
          <a:xfrm>
            <a:off x="6758270" y="2971800"/>
            <a:ext cx="2212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مراحل اختيار الموقع</a:t>
            </a:r>
            <a:endParaRPr lang="ar-SA" sz="2400" dirty="0"/>
          </a:p>
        </p:txBody>
      </p:sp>
      <p:sp>
        <p:nvSpPr>
          <p:cNvPr id="5" name="Rectangle 4"/>
          <p:cNvSpPr/>
          <p:nvPr/>
        </p:nvSpPr>
        <p:spPr>
          <a:xfrm>
            <a:off x="5590995" y="3733800"/>
            <a:ext cx="3409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العوامل المؤثرة في اختيار الموقع</a:t>
            </a:r>
            <a:endParaRPr lang="ar-SA" sz="2400" dirty="0"/>
          </a:p>
        </p:txBody>
      </p:sp>
      <p:sp>
        <p:nvSpPr>
          <p:cNvPr id="6" name="Rectangle 5"/>
          <p:cNvSpPr/>
          <p:nvPr/>
        </p:nvSpPr>
        <p:spPr>
          <a:xfrm>
            <a:off x="5630326" y="4876800"/>
            <a:ext cx="3339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طرق المفاضلة في اختيار الموقع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856258" y="1295400"/>
            <a:ext cx="2590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مقدار السعة</a:t>
            </a:r>
            <a:endParaRPr lang="ar-S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755716" y="1752600"/>
            <a:ext cx="1766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توقيت التوسعات</a:t>
            </a:r>
            <a:endParaRPr lang="ar-S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876800" y="2209800"/>
            <a:ext cx="15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أنواع الوحدات</a:t>
            </a:r>
            <a:endParaRPr lang="ar-S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137886" y="4191000"/>
            <a:ext cx="441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المفاضلة على أساس التكلفة والعوائد</a:t>
            </a:r>
            <a:endParaRPr lang="ar-SA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609600" y="4648200"/>
            <a:ext cx="3962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المفاضلة على أساس الحجم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تكلفة الموقع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-2209800" y="5105400"/>
            <a:ext cx="6781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المفاضلة باستعمال الوسيط البسيط</a:t>
            </a:r>
            <a:endParaRPr lang="ar-SA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1447800" y="5562600"/>
            <a:ext cx="3124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المفاضلة باستعمال طريقة النقل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-2286000" y="5867400"/>
            <a:ext cx="6781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......</a:t>
            </a:r>
            <a:endParaRPr lang="ar-SA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1430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تذكير بمسألة النقل</a:t>
            </a: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295400" y="1752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تطبيق مسألة النقل في اختيار الموقع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219200" y="22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إدارة المشاريع (1)</a:t>
            </a: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219200" y="2895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إدارة المشاريع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17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</TotalTime>
  <Words>511</Words>
  <Application>Microsoft Office PowerPoint</Application>
  <PresentationFormat>A4 Paper (210x297 mm)‎</PresentationFormat>
  <Paragraphs>223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مع تمنياتي للجميع بالنجاح والتوفيق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</cp:lastModifiedBy>
  <cp:revision>127</cp:revision>
  <dcterms:created xsi:type="dcterms:W3CDTF">2009-10-14T19:14:34Z</dcterms:created>
  <dcterms:modified xsi:type="dcterms:W3CDTF">2014-11-23T21:12:28Z</dcterms:modified>
</cp:coreProperties>
</file>