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10" r:id="rId3"/>
    <p:sldId id="352" r:id="rId4"/>
    <p:sldId id="353" r:id="rId5"/>
    <p:sldId id="356" r:id="rId6"/>
    <p:sldId id="355" r:id="rId7"/>
    <p:sldId id="311" r:id="rId8"/>
    <p:sldId id="351" r:id="rId9"/>
    <p:sldId id="357" r:id="rId10"/>
    <p:sldId id="358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620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D70A3F-A41E-4AB4-A720-389C5C5A60AF}" type="datetimeFigureOut">
              <a:rPr lang="ar-SA" smtClean="0"/>
              <a:t>24/05/36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9D65A6-7826-405A-9E1E-816585EDA8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200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3/14/2015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F51E4D-274C-4D2E-95C5-769366CF3DAC}" type="slidenum">
              <a:rPr lang="ar-SA" smtClean="0"/>
              <a:pPr/>
              <a:t>3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62462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5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238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8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10278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667000"/>
            <a:ext cx="5076056" cy="342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المباشرة الأولى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على الأربعة محاضرات الأولى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ar-SA" sz="3250" dirty="0" smtClean="0"/>
              <a:t>أشكال </a:t>
            </a:r>
            <a:r>
              <a:rPr lang="ar-SA" sz="3250" dirty="0"/>
              <a:t>الاعمال </a:t>
            </a:r>
            <a:r>
              <a:rPr lang="ar-SA" sz="3250" dirty="0" smtClean="0"/>
              <a:t>الالكترونية</a:t>
            </a:r>
            <a:endParaRPr lang="en-US" sz="3250" dirty="0"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ar-SA" dirty="0" smtClean="0"/>
              <a:t>				</a:t>
            </a:r>
          </a:p>
          <a:p>
            <a:pPr eaLnBrk="1" hangingPunct="1">
              <a:buFont typeface="Arial" charset="0"/>
              <a:buNone/>
            </a:pPr>
            <a:r>
              <a:rPr lang="ar-SA" dirty="0"/>
              <a:t> </a:t>
            </a:r>
            <a:r>
              <a:rPr lang="ar-SA" dirty="0" smtClean="0"/>
              <a:t>                             </a:t>
            </a:r>
            <a:r>
              <a:rPr lang="ar-SA" dirty="0" smtClean="0">
                <a:solidFill>
                  <a:srgbClr val="FF0000"/>
                </a:solidFill>
              </a:rPr>
              <a:t>الادارة الالكترونية  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2729311" y="3018830"/>
            <a:ext cx="403721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H="1" flipV="1">
            <a:off x="4880991" y="2666704"/>
            <a:ext cx="13965" cy="352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2" name="Line 8"/>
          <p:cNvSpPr>
            <a:spLocks noChangeShapeType="1"/>
          </p:cNvSpPr>
          <p:nvPr/>
        </p:nvSpPr>
        <p:spPr bwMode="auto">
          <a:xfrm>
            <a:off x="6766520" y="3018831"/>
            <a:ext cx="0" cy="2927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3" name="Line 9"/>
          <p:cNvSpPr>
            <a:spLocks noChangeShapeType="1"/>
          </p:cNvSpPr>
          <p:nvPr/>
        </p:nvSpPr>
        <p:spPr bwMode="auto">
          <a:xfrm flipH="1">
            <a:off x="5772052" y="3897214"/>
            <a:ext cx="193089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4" name="Line 10"/>
          <p:cNvSpPr>
            <a:spLocks noChangeShapeType="1"/>
          </p:cNvSpPr>
          <p:nvPr/>
        </p:nvSpPr>
        <p:spPr bwMode="auto">
          <a:xfrm>
            <a:off x="7702947" y="3897215"/>
            <a:ext cx="0" cy="2334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5" name="Line 12"/>
          <p:cNvSpPr>
            <a:spLocks noChangeShapeType="1"/>
          </p:cNvSpPr>
          <p:nvPr/>
        </p:nvSpPr>
        <p:spPr bwMode="auto">
          <a:xfrm>
            <a:off x="5772051" y="3897214"/>
            <a:ext cx="0" cy="1754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6" name="Line 13"/>
          <p:cNvSpPr>
            <a:spLocks noChangeShapeType="1"/>
          </p:cNvSpPr>
          <p:nvPr/>
        </p:nvSpPr>
        <p:spPr bwMode="auto">
          <a:xfrm>
            <a:off x="5772051" y="4706416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 flipH="1">
            <a:off x="5070377" y="4891683"/>
            <a:ext cx="163810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8" name="Line 16"/>
          <p:cNvSpPr>
            <a:spLocks noChangeShapeType="1"/>
          </p:cNvSpPr>
          <p:nvPr/>
        </p:nvSpPr>
        <p:spPr bwMode="auto">
          <a:xfrm>
            <a:off x="5070376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9" name="Line 17"/>
          <p:cNvSpPr>
            <a:spLocks noChangeShapeType="1"/>
          </p:cNvSpPr>
          <p:nvPr/>
        </p:nvSpPr>
        <p:spPr bwMode="auto">
          <a:xfrm>
            <a:off x="5772051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0" name="Line 18"/>
          <p:cNvSpPr>
            <a:spLocks noChangeShapeType="1"/>
          </p:cNvSpPr>
          <p:nvPr/>
        </p:nvSpPr>
        <p:spPr bwMode="auto">
          <a:xfrm>
            <a:off x="6708478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1" name="Text Box 19"/>
          <p:cNvSpPr txBox="1">
            <a:spLocks noChangeArrowheads="1"/>
          </p:cNvSpPr>
          <p:nvPr/>
        </p:nvSpPr>
        <p:spPr bwMode="auto">
          <a:xfrm>
            <a:off x="6005514" y="3370957"/>
            <a:ext cx="1611782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الاعمال الالكترونية</a:t>
            </a:r>
            <a:endParaRPr lang="en-US" dirty="0"/>
          </a:p>
        </p:txBody>
      </p:sp>
      <p:sp>
        <p:nvSpPr>
          <p:cNvPr id="4112" name="Text Box 20"/>
          <p:cNvSpPr txBox="1">
            <a:spLocks noChangeArrowheads="1"/>
          </p:cNvSpPr>
          <p:nvPr/>
        </p:nvSpPr>
        <p:spPr bwMode="auto">
          <a:xfrm>
            <a:off x="6897217" y="4306095"/>
            <a:ext cx="1872208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الاعمال غير التجارية</a:t>
            </a:r>
            <a:endParaRPr lang="en-US" dirty="0"/>
          </a:p>
        </p:txBody>
      </p:sp>
      <p:sp>
        <p:nvSpPr>
          <p:cNvPr id="4113" name="Text Box 21"/>
          <p:cNvSpPr txBox="1">
            <a:spLocks noChangeArrowheads="1"/>
          </p:cNvSpPr>
          <p:nvPr/>
        </p:nvSpPr>
        <p:spPr bwMode="auto">
          <a:xfrm>
            <a:off x="4953000" y="4267643"/>
            <a:ext cx="1520724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التجارة الالكترونية</a:t>
            </a:r>
            <a:endParaRPr lang="en-US" dirty="0"/>
          </a:p>
        </p:txBody>
      </p:sp>
      <p:sp>
        <p:nvSpPr>
          <p:cNvPr id="4114" name="Text Box 22"/>
          <p:cNvSpPr txBox="1">
            <a:spLocks noChangeArrowheads="1"/>
          </p:cNvSpPr>
          <p:nvPr/>
        </p:nvSpPr>
        <p:spPr bwMode="auto">
          <a:xfrm>
            <a:off x="4133951" y="5301855"/>
            <a:ext cx="27632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B2B      </a:t>
            </a:r>
            <a:r>
              <a:rPr lang="en-US" dirty="0"/>
              <a:t>B2C   </a:t>
            </a:r>
            <a:r>
              <a:rPr lang="en-US" dirty="0" smtClean="0"/>
              <a:t>     C2C</a:t>
            </a:r>
            <a:endParaRPr lang="en-US" dirty="0"/>
          </a:p>
        </p:txBody>
      </p:sp>
      <p:sp>
        <p:nvSpPr>
          <p:cNvPr id="4115" name="Line 24"/>
          <p:cNvSpPr>
            <a:spLocks noChangeShapeType="1"/>
          </p:cNvSpPr>
          <p:nvPr/>
        </p:nvSpPr>
        <p:spPr bwMode="auto">
          <a:xfrm>
            <a:off x="6766520" y="3662463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6" name="Line 25"/>
          <p:cNvSpPr>
            <a:spLocks noChangeShapeType="1"/>
          </p:cNvSpPr>
          <p:nvPr/>
        </p:nvSpPr>
        <p:spPr bwMode="auto">
          <a:xfrm>
            <a:off x="2729309" y="3018831"/>
            <a:ext cx="0" cy="2927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7" name="Line 26"/>
          <p:cNvSpPr>
            <a:spLocks noChangeShapeType="1"/>
          </p:cNvSpPr>
          <p:nvPr/>
        </p:nvSpPr>
        <p:spPr bwMode="auto">
          <a:xfrm flipH="1">
            <a:off x="1559422" y="3897214"/>
            <a:ext cx="257452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8" name="Line 27"/>
          <p:cNvSpPr>
            <a:spLocks noChangeShapeType="1"/>
          </p:cNvSpPr>
          <p:nvPr/>
        </p:nvSpPr>
        <p:spPr bwMode="auto">
          <a:xfrm>
            <a:off x="1559422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9" name="Line 28"/>
          <p:cNvSpPr>
            <a:spLocks noChangeShapeType="1"/>
          </p:cNvSpPr>
          <p:nvPr/>
        </p:nvSpPr>
        <p:spPr bwMode="auto">
          <a:xfrm>
            <a:off x="2320429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0" name="Line 29"/>
          <p:cNvSpPr>
            <a:spLocks noChangeShapeType="1"/>
          </p:cNvSpPr>
          <p:nvPr/>
        </p:nvSpPr>
        <p:spPr bwMode="auto">
          <a:xfrm>
            <a:off x="3139480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1" name="Text Box 31"/>
          <p:cNvSpPr txBox="1">
            <a:spLocks noChangeArrowheads="1"/>
          </p:cNvSpPr>
          <p:nvPr/>
        </p:nvSpPr>
        <p:spPr bwMode="auto">
          <a:xfrm>
            <a:off x="1749075" y="3345320"/>
            <a:ext cx="1687264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الحكومة الالكترونية</a:t>
            </a:r>
            <a:endParaRPr lang="en-US" dirty="0"/>
          </a:p>
        </p:txBody>
      </p:sp>
      <p:sp>
        <p:nvSpPr>
          <p:cNvPr id="4122" name="Line 32"/>
          <p:cNvSpPr>
            <a:spLocks noChangeShapeType="1"/>
          </p:cNvSpPr>
          <p:nvPr/>
        </p:nvSpPr>
        <p:spPr bwMode="auto">
          <a:xfrm>
            <a:off x="2729309" y="3662463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3" name="Text Box 33"/>
          <p:cNvSpPr txBox="1">
            <a:spLocks noChangeArrowheads="1"/>
          </p:cNvSpPr>
          <p:nvPr/>
        </p:nvSpPr>
        <p:spPr bwMode="auto">
          <a:xfrm>
            <a:off x="763356" y="4313397"/>
            <a:ext cx="35829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B2G </a:t>
            </a:r>
            <a:r>
              <a:rPr lang="en-US" dirty="0" smtClean="0"/>
              <a:t>      </a:t>
            </a:r>
            <a:r>
              <a:rPr lang="en-US" dirty="0"/>
              <a:t>G2G   </a:t>
            </a:r>
            <a:r>
              <a:rPr lang="en-US" dirty="0" smtClean="0"/>
              <a:t>  C2G      G2B</a:t>
            </a:r>
            <a:endParaRPr lang="en-US" dirty="0"/>
          </a:p>
        </p:txBody>
      </p:sp>
      <p:sp>
        <p:nvSpPr>
          <p:cNvPr id="4124" name="Line 35"/>
          <p:cNvSpPr>
            <a:spLocks noChangeShapeType="1"/>
          </p:cNvSpPr>
          <p:nvPr/>
        </p:nvSpPr>
        <p:spPr bwMode="auto">
          <a:xfrm>
            <a:off x="4133950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4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أشكال الاعمال </a:t>
            </a:r>
            <a:r>
              <a:rPr lang="ar-SA" dirty="0" smtClean="0"/>
              <a:t>الالكترونية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496855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sz="2800" dirty="0"/>
              <a:t>تجارة الكترونية من أعمال إلى مستهلك</a:t>
            </a:r>
            <a:r>
              <a:rPr lang="en-US" altLang="ar-SA" sz="2800" dirty="0"/>
              <a:t>Business to consumer (B2C)   </a:t>
            </a:r>
            <a:r>
              <a:rPr lang="ar-JO" altLang="ar-SA" sz="2800" dirty="0"/>
              <a:t>- تجارة التجزئة/ المفرد </a:t>
            </a:r>
            <a:r>
              <a:rPr lang="ar-JO" altLang="ar-SA" sz="2800" dirty="0" smtClean="0"/>
              <a:t>الكترونيا</a:t>
            </a:r>
            <a:endParaRPr lang="ar-JO" alt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sz="2800" dirty="0"/>
              <a:t>تجارة الكترونية من اعمال الى أعمال </a:t>
            </a:r>
            <a:r>
              <a:rPr lang="en-US" altLang="ar-SA" sz="2800" dirty="0"/>
              <a:t>Business to business(B2B) 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altLang="ar-SA" sz="2400" dirty="0"/>
              <a:t>مثل العمليات التي تتم بين المصانع ومراكز التسوق</a:t>
            </a:r>
            <a:endParaRPr lang="en-US" altLang="ar-SA" sz="24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dirty="0" smtClean="0"/>
              <a:t>تجارة </a:t>
            </a:r>
            <a:r>
              <a:rPr lang="ar-JO" altLang="ar-SA" dirty="0"/>
              <a:t>الكترونية من مستهلك إلى مستهلك </a:t>
            </a:r>
            <a:r>
              <a:rPr lang="en-US" altLang="ar-SA" dirty="0" smtClean="0"/>
              <a:t> </a:t>
            </a:r>
            <a:r>
              <a:rPr lang="en-US" altLang="ar-SA" sz="2800" dirty="0" smtClean="0"/>
              <a:t>Consumer </a:t>
            </a:r>
            <a:r>
              <a:rPr lang="en-US" altLang="ar-SA" sz="2800" dirty="0"/>
              <a:t>to Consumer(C2C</a:t>
            </a:r>
            <a:r>
              <a:rPr lang="en-US" altLang="ar-SA" sz="2800" dirty="0" smtClean="0"/>
              <a:t>)</a:t>
            </a:r>
            <a:endParaRPr lang="ar-SA" altLang="ar-SA" sz="2800" dirty="0" smtClean="0"/>
          </a:p>
          <a:p>
            <a:pPr marL="1257300" lvl="2" indent="-457200" rtl="1">
              <a:buFont typeface="Wingdings" panose="05000000000000000000" pitchFamily="2" charset="2"/>
              <a:buChar char="Ø"/>
            </a:pPr>
            <a:r>
              <a:rPr lang="ar-SA" altLang="ar-SA" dirty="0"/>
              <a:t>مثل المزادات الإلكترونية </a:t>
            </a:r>
            <a:r>
              <a:rPr lang="en-US" altLang="ar-SA" dirty="0"/>
              <a:t>online Auctions </a:t>
            </a:r>
            <a:r>
              <a:rPr lang="ar-SA" altLang="ar-SA" dirty="0"/>
              <a:t> و موقع الحراج </a:t>
            </a:r>
            <a:r>
              <a:rPr lang="en-US" dirty="0" smtClean="0"/>
              <a:t>haraj.com.sa</a:t>
            </a:r>
            <a:r>
              <a:rPr lang="ar-SA" dirty="0" smtClean="0"/>
              <a:t> والمنتديات الاجتماعية و غيرها</a:t>
            </a:r>
            <a:endParaRPr lang="en-US" altLang="ar-SA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en-US" altLang="ar-SA" sz="2800" dirty="0" smtClean="0"/>
              <a:t>(C2G , G2C)</a:t>
            </a:r>
            <a:r>
              <a:rPr lang="ar-SA" altLang="ar-SA" sz="2800" dirty="0" smtClean="0"/>
              <a:t> من الحكومة الى المستهلك (</a:t>
            </a:r>
            <a:r>
              <a:rPr lang="en-US" altLang="ar-SA" sz="2800" dirty="0" smtClean="0"/>
              <a:t> (</a:t>
            </a:r>
            <a:r>
              <a:rPr lang="en-US" altLang="ar-SA" sz="2800" dirty="0"/>
              <a:t>E-government</a:t>
            </a:r>
          </a:p>
          <a:p>
            <a:pPr marL="1257300" lvl="2" indent="-457200" rtl="1">
              <a:buFont typeface="Wingdings" panose="05000000000000000000" pitchFamily="2" charset="2"/>
              <a:buChar char="Ø"/>
            </a:pPr>
            <a:r>
              <a:rPr lang="ar-SA" dirty="0" smtClean="0"/>
              <a:t>مثل عملية دفع الضرائب الكترونيا وكافة الخدمات الحكومية مثل تراخيص السيارات ورخص القيادة والتأشيرات والجمارك وغيرها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399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rtl="1"/>
            <a:r>
              <a:rPr lang="ar-SA" b="1" dirty="0" smtClean="0"/>
              <a:t>نموذج الأعمال</a:t>
            </a:r>
            <a:endParaRPr lang="ar-SA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04528" y="1417638"/>
            <a:ext cx="8850188" cy="4819674"/>
          </a:xfrm>
        </p:spPr>
        <p:txBody>
          <a:bodyPr/>
          <a:lstStyle/>
          <a:p>
            <a:pPr rtl="1"/>
            <a:r>
              <a:rPr lang="ar-SA" sz="2400" dirty="0"/>
              <a:t> </a:t>
            </a:r>
            <a:r>
              <a:rPr lang="ar-SA" sz="2400" dirty="0" smtClean="0"/>
              <a:t>هو بيان </a:t>
            </a:r>
            <a:r>
              <a:rPr lang="ar-SA" sz="2400" dirty="0"/>
              <a:t>يوضح طريقة جلب الشركة </a:t>
            </a:r>
            <a:r>
              <a:rPr lang="ar-SA" sz="2400" dirty="0" smtClean="0"/>
              <a:t>للأموال أو خلق قيمة </a:t>
            </a:r>
          </a:p>
          <a:p>
            <a:pPr rtl="1"/>
            <a:r>
              <a:rPr lang="ar-SA" sz="2400" dirty="0" smtClean="0"/>
              <a:t>يشمل </a:t>
            </a:r>
            <a:r>
              <a:rPr lang="ar-SA" sz="2400" dirty="0"/>
              <a:t>تصميم نموذج الأعمال تصميم ووصف البنود التالية الخاصة بالشركة:</a:t>
            </a:r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القيمة المقترحة </a:t>
            </a:r>
            <a:r>
              <a:rPr lang="en-US" sz="2400" dirty="0" smtClean="0"/>
              <a:t>value proposition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شريحة العملاء المستهدفين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/>
              <a:t>قنوات التوزيع</a:t>
            </a:r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العلاقات مع العملاء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الأنشطة الرئيسية 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الموارد </a:t>
            </a:r>
            <a:r>
              <a:rPr lang="ar-SA" sz="2400" dirty="0"/>
              <a:t>الرئيسية</a:t>
            </a:r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تحديد شبكة الشركاء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بيان هيكل التكاليف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تحديد مصادر الإيرادات</a:t>
            </a:r>
            <a:endParaRPr lang="ar-SA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142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البنية الشبكية لإدارة الأعمال الالكترونية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849544" cy="4938712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تشمل البيانات والبرمجيات والأجهزة والشبكات التي تخدم إدارة الأعمال، ومنها: 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/>
              <a:t>الانترنت الشبكات بأنواعها </a:t>
            </a:r>
            <a:r>
              <a:rPr lang="ar-SA" sz="2000" dirty="0" smtClean="0"/>
              <a:t>المختلفة ومنها الانترانت والاكسترانت و</a:t>
            </a:r>
            <a:r>
              <a:rPr lang="ar-SA" sz="2000" dirty="0"/>
              <a:t> وشبكات </a:t>
            </a:r>
            <a:r>
              <a:rPr lang="ar-SA" sz="2000" dirty="0" err="1"/>
              <a:t>الواى</a:t>
            </a:r>
            <a:r>
              <a:rPr lang="ar-SA" sz="2000" dirty="0"/>
              <a:t> </a:t>
            </a:r>
            <a:r>
              <a:rPr lang="ar-SA" sz="2000" dirty="0" err="1"/>
              <a:t>فاى</a:t>
            </a:r>
            <a:r>
              <a:rPr lang="ar-SA" sz="2000" dirty="0"/>
              <a:t> </a:t>
            </a:r>
            <a:r>
              <a:rPr lang="ar-SA" sz="2000" dirty="0" err="1"/>
              <a:t>والواى</a:t>
            </a:r>
            <a:r>
              <a:rPr lang="ar-SA" sz="2000" dirty="0"/>
              <a:t> ماكس</a:t>
            </a:r>
            <a:endParaRPr lang="ar-SA" sz="2000" dirty="0" smtClean="0"/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وسائل التواصل الاجتماعي 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الحاسوب والجوال والـ </a:t>
            </a:r>
            <a:r>
              <a:rPr lang="ar-SA" sz="2000" dirty="0" err="1" smtClean="0"/>
              <a:t>جى</a:t>
            </a:r>
            <a:r>
              <a:rPr lang="ar-SA" sz="2000" dirty="0" smtClean="0"/>
              <a:t> </a:t>
            </a:r>
            <a:r>
              <a:rPr lang="ar-SA" sz="2000" dirty="0" err="1" smtClean="0"/>
              <a:t>بى</a:t>
            </a:r>
            <a:r>
              <a:rPr lang="ar-SA" sz="2000" dirty="0" smtClean="0"/>
              <a:t> إس والأجهزة الذكية والنانو </a:t>
            </a:r>
            <a:r>
              <a:rPr lang="ar-SA" sz="2000" dirty="0" err="1" smtClean="0"/>
              <a:t>تكنولوجى</a:t>
            </a:r>
            <a:r>
              <a:rPr lang="ar-SA" sz="2000" dirty="0" smtClean="0"/>
              <a:t> وغيرها 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تطبيقات الانترنت ومنها الشبكة العنكبوتية أو </a:t>
            </a:r>
            <a:r>
              <a:rPr lang="en-US" sz="2000" dirty="0"/>
              <a:t>www</a:t>
            </a:r>
            <a:r>
              <a:rPr lang="ar-SA" sz="2000" dirty="0" smtClean="0"/>
              <a:t> </a:t>
            </a:r>
            <a:r>
              <a:rPr lang="ar-SA" sz="2000" dirty="0" err="1" smtClean="0"/>
              <a:t>والايميل</a:t>
            </a:r>
            <a:r>
              <a:rPr lang="ar-SA" sz="2000" dirty="0" smtClean="0"/>
              <a:t> وغيرها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نظم التشغيل وتطبيقات المكتب 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الخوادم  </a:t>
            </a:r>
            <a:r>
              <a:rPr lang="en-US" sz="2000" dirty="0" smtClean="0"/>
              <a:t>servers </a:t>
            </a:r>
            <a:endParaRPr lang="ar-SA" sz="2000" dirty="0" smtClean="0"/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الرسائل القصيرة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قواعد البيانات وبرمجياتها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خدمات الصوت عبر برتوكول الانترنت  </a:t>
            </a:r>
            <a:r>
              <a:rPr lang="en-US" sz="2000" dirty="0" smtClean="0"/>
              <a:t>VoIP</a:t>
            </a:r>
            <a:r>
              <a:rPr lang="ar-SA" sz="2000" dirty="0" smtClean="0"/>
              <a:t> و</a:t>
            </a:r>
            <a:r>
              <a:rPr lang="en-US" sz="2000" dirty="0" smtClean="0"/>
              <a:t> IPTV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err="1" smtClean="0"/>
              <a:t>حوائط</a:t>
            </a:r>
            <a:r>
              <a:rPr lang="ar-SA" sz="2000" dirty="0" smtClean="0"/>
              <a:t> الأمان وبرامج مكافحة الفيروسات وفلاتر الانترنت والبرامج مفتوحة المصدر </a:t>
            </a:r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ar-SA" sz="2000" dirty="0" smtClean="0"/>
              <a:t>نظم المعلومات المتخصصة  </a:t>
            </a:r>
            <a:endParaRPr lang="ar-SA" dirty="0" smtClean="0"/>
          </a:p>
          <a:p>
            <a:pPr marL="800100" lvl="1" indent="-342900" rtl="1">
              <a:buFont typeface="Wingdings" panose="05000000000000000000" pitchFamily="2" charset="2"/>
              <a:buChar char="ü"/>
            </a:pPr>
            <a:r>
              <a:rPr lang="en-US" sz="2000" dirty="0"/>
              <a:t>Internet of Things </a:t>
            </a:r>
            <a:r>
              <a:rPr lang="ar-SA" sz="2000" dirty="0" smtClean="0"/>
              <a:t> إنترنت </a:t>
            </a:r>
            <a:r>
              <a:rPr lang="ar-SA" sz="2000" dirty="0"/>
              <a:t>الأشياء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966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0" indent="0" rtl="1"/>
            <a:r>
              <a:rPr lang="ar-SA" sz="2400" dirty="0"/>
              <a:t> </a:t>
            </a:r>
            <a:r>
              <a:rPr lang="ar-SA" sz="2400" b="1" dirty="0"/>
              <a:t>(1)  من أمثلة التجارة الكترونية من اعمال الى أعمال  </a:t>
            </a:r>
            <a:r>
              <a:rPr lang="ar-SA" sz="2400" b="1" dirty="0" smtClean="0"/>
              <a:t>(</a:t>
            </a:r>
            <a:r>
              <a:rPr lang="en-US" sz="2400" b="1" dirty="0" smtClean="0"/>
              <a:t> ………(</a:t>
            </a:r>
            <a:r>
              <a:rPr lang="en-US" sz="2400" b="1" dirty="0"/>
              <a:t>B2B</a:t>
            </a:r>
          </a:p>
          <a:p>
            <a:pPr marL="0" indent="0" rtl="1"/>
            <a:r>
              <a:rPr lang="en-US" sz="2400" dirty="0"/>
              <a:t>		</a:t>
            </a:r>
            <a:r>
              <a:rPr lang="en-US" sz="2400" dirty="0" smtClean="0"/>
              <a:t>)</a:t>
            </a:r>
            <a:r>
              <a:rPr lang="ar-SA" sz="2400" dirty="0" smtClean="0"/>
              <a:t>أ</a:t>
            </a:r>
            <a:r>
              <a:rPr lang="ar-SA" sz="2400" dirty="0"/>
              <a:t>)	عمليات دفع الضرائب الكترونيا</a:t>
            </a:r>
          </a:p>
          <a:p>
            <a:pPr marL="0" indent="0" rtl="1"/>
            <a:r>
              <a:rPr lang="ar-SA" sz="2400" dirty="0"/>
              <a:t>		(ب)	العمليات التي تتم بين المصانع ومراكز التسوق</a:t>
            </a:r>
          </a:p>
          <a:p>
            <a:pPr marL="0" indent="0" rtl="1"/>
            <a:r>
              <a:rPr lang="ar-SA" sz="2400" dirty="0"/>
              <a:t>		(ج)	المزادات الإلكترونية</a:t>
            </a:r>
          </a:p>
          <a:p>
            <a:pPr marL="0" indent="0" rtl="1"/>
            <a:r>
              <a:rPr lang="ar-SA" sz="2400" dirty="0"/>
              <a:t>		(د)	جماعات تطوير البرمجيات مفتوحة المصدر </a:t>
            </a:r>
          </a:p>
          <a:p>
            <a:pPr marL="0" indent="0" rtl="1"/>
            <a:r>
              <a:rPr lang="ar-SA" sz="2400" b="1" dirty="0"/>
              <a:t> (2)  ........ هي من عمليات الأعمال الإلكترونية التي تركز على الإنتاج </a:t>
            </a:r>
          </a:p>
          <a:p>
            <a:pPr marL="0" indent="0" rtl="1"/>
            <a:r>
              <a:rPr lang="ar-SA" sz="2400" dirty="0"/>
              <a:t>		(أ)	التواصل مع الموردين</a:t>
            </a:r>
          </a:p>
          <a:p>
            <a:pPr marL="0" indent="0" rtl="1"/>
            <a:r>
              <a:rPr lang="ar-SA" sz="2400" dirty="0"/>
              <a:t>		(ب)	التدريب</a:t>
            </a:r>
          </a:p>
          <a:p>
            <a:pPr marL="0" indent="0" rtl="1"/>
            <a:r>
              <a:rPr lang="ar-SA" sz="2400" dirty="0"/>
              <a:t>		(ج)	الاتصال بين مجموعات العمل</a:t>
            </a:r>
          </a:p>
          <a:p>
            <a:pPr marL="0" indent="0" rtl="1"/>
            <a:r>
              <a:rPr lang="ar-SA" sz="2400" dirty="0"/>
              <a:t>		(د)	الجهود الترويجية والتسويقية</a:t>
            </a:r>
          </a:p>
          <a:p>
            <a:pPr marL="0" indent="0" rtl="1"/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556792"/>
            <a:ext cx="9777536" cy="4569371"/>
          </a:xfrm>
        </p:spPr>
        <p:txBody>
          <a:bodyPr/>
          <a:lstStyle/>
          <a:p>
            <a:pPr marL="0" indent="0" rtl="1"/>
            <a:r>
              <a:rPr lang="ar-SA" sz="2400" b="1" dirty="0"/>
              <a:t>(3)	.............................. </a:t>
            </a:r>
            <a:r>
              <a:rPr lang="ar-SA" sz="2400" b="1" dirty="0" err="1"/>
              <a:t>هى</a:t>
            </a:r>
            <a:r>
              <a:rPr lang="ar-SA" sz="2400" b="1" dirty="0"/>
              <a:t> أحد بنود نموذج الأعمال  </a:t>
            </a:r>
          </a:p>
          <a:p>
            <a:pPr marL="0" indent="0" rtl="1"/>
            <a:r>
              <a:rPr lang="ar-SA" sz="2400" dirty="0"/>
              <a:t>		(أ)	حجم السوق</a:t>
            </a:r>
          </a:p>
          <a:p>
            <a:pPr marL="0" indent="0" rtl="1"/>
            <a:r>
              <a:rPr lang="ar-SA" sz="2400" dirty="0"/>
              <a:t>		(ب)	الأرباح المتوقعة </a:t>
            </a:r>
          </a:p>
          <a:p>
            <a:pPr marL="0" indent="0" rtl="1"/>
            <a:r>
              <a:rPr lang="ar-SA" sz="2400" dirty="0"/>
              <a:t>		(ج)	تحديد نسبة مستخدمي الإنترنت في المجتمع </a:t>
            </a:r>
          </a:p>
          <a:p>
            <a:pPr marL="0" indent="0" rtl="1"/>
            <a:r>
              <a:rPr lang="ar-SA" sz="2400" dirty="0"/>
              <a:t>             </a:t>
            </a:r>
            <a:r>
              <a:rPr lang="ar-SA" sz="2400" dirty="0" smtClean="0"/>
              <a:t>         </a:t>
            </a:r>
            <a:r>
              <a:rPr lang="ar-SA" sz="2400" dirty="0"/>
              <a:t>(د)	تحديد القيمة المقترحة أو </a:t>
            </a:r>
            <a:r>
              <a:rPr lang="en-US" sz="2400" dirty="0"/>
              <a:t>Value Proposition </a:t>
            </a:r>
          </a:p>
          <a:p>
            <a:pPr marL="0" indent="0" rtl="1"/>
            <a:r>
              <a:rPr lang="en-US" sz="2400" dirty="0" smtClean="0"/>
              <a:t> (</a:t>
            </a:r>
            <a:r>
              <a:rPr lang="en-US" sz="2400" b="1" dirty="0" smtClean="0"/>
              <a:t>4) </a:t>
            </a:r>
            <a:r>
              <a:rPr lang="ar-SA" sz="2400" b="1" dirty="0"/>
              <a:t>من أهم خصائص السوق الإلكتروني أن...........................</a:t>
            </a:r>
          </a:p>
          <a:p>
            <a:pPr marL="0" indent="0" rtl="1"/>
            <a:r>
              <a:rPr lang="ar-SA" sz="2400" dirty="0"/>
              <a:t>		(أ)	الإنتاج نمطي </a:t>
            </a:r>
          </a:p>
          <a:p>
            <a:pPr marL="0" indent="0" rtl="1"/>
            <a:r>
              <a:rPr lang="ar-SA" sz="2400" dirty="0"/>
              <a:t>		(ب)	</a:t>
            </a:r>
            <a:r>
              <a:rPr lang="ar-SA" sz="2400" dirty="0" smtClean="0"/>
              <a:t>ارتفاع التكاليف</a:t>
            </a:r>
            <a:endParaRPr lang="ar-SA" sz="2400" dirty="0"/>
          </a:p>
          <a:p>
            <a:pPr marL="0" indent="0" rtl="1"/>
            <a:r>
              <a:rPr lang="ar-SA" sz="2400" dirty="0"/>
              <a:t>		(ج)	المنتجات </a:t>
            </a:r>
            <a:r>
              <a:rPr lang="ar-SA" sz="2400" dirty="0" smtClean="0"/>
              <a:t>حسية</a:t>
            </a:r>
            <a:endParaRPr lang="ar-SA" sz="2400" dirty="0"/>
          </a:p>
          <a:p>
            <a:pPr marL="0" indent="0" rtl="1"/>
            <a:r>
              <a:rPr lang="ar-SA" sz="2400" dirty="0"/>
              <a:t>		</a:t>
            </a:r>
            <a:r>
              <a:rPr lang="ar-SA" sz="2400" dirty="0" smtClean="0"/>
              <a:t> (</a:t>
            </a:r>
            <a:r>
              <a:rPr lang="ar-SA" sz="2400" dirty="0"/>
              <a:t>د)	من الصعب فحص المنتجات وتجريبها قبل الشراء</a:t>
            </a:r>
          </a:p>
        </p:txBody>
      </p:sp>
    </p:spTree>
    <p:extLst>
      <p:ext uri="{BB962C8B-B14F-4D97-AF65-F5344CB8AC3E}">
        <p14:creationId xmlns:p14="http://schemas.microsoft.com/office/powerpoint/2010/main" val="466025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354244" cy="4708525"/>
          </a:xfrm>
        </p:spPr>
        <p:txBody>
          <a:bodyPr/>
          <a:lstStyle/>
          <a:p>
            <a:pPr rtl="1"/>
            <a:r>
              <a:rPr lang="ar-SA" b="1" dirty="0"/>
              <a:t> </a:t>
            </a:r>
            <a:r>
              <a:rPr lang="ar-SA" sz="2400" b="1" dirty="0"/>
              <a:t>(5)  من أهم مزايا الحوسبة السحابية أنها...............................</a:t>
            </a:r>
          </a:p>
          <a:p>
            <a:pPr rtl="1"/>
            <a:r>
              <a:rPr lang="ar-SA" sz="2400" dirty="0"/>
              <a:t>		(أ)	تحقق العدالة بين المستهلكين   </a:t>
            </a:r>
          </a:p>
          <a:p>
            <a:pPr rtl="1"/>
            <a:r>
              <a:rPr lang="ar-SA" sz="2400" dirty="0"/>
              <a:t>		(ب)	</a:t>
            </a:r>
            <a:r>
              <a:rPr lang="ar-SA" sz="2400" dirty="0" smtClean="0"/>
              <a:t>أنها تحافظ على خصوصية الأفراد</a:t>
            </a:r>
            <a:endParaRPr lang="ar-SA" sz="2400" dirty="0"/>
          </a:p>
          <a:p>
            <a:pPr rtl="1"/>
            <a:r>
              <a:rPr lang="ar-SA" sz="2400" dirty="0"/>
              <a:t>		(ج)	تحتاج الى إنترنت سريع 		</a:t>
            </a:r>
          </a:p>
          <a:p>
            <a:pPr rtl="1"/>
            <a:r>
              <a:rPr lang="ar-SA" sz="2400" dirty="0"/>
              <a:t>           </a:t>
            </a:r>
            <a:r>
              <a:rPr lang="ar-SA" sz="2400" dirty="0" smtClean="0"/>
              <a:t>(</a:t>
            </a:r>
            <a:r>
              <a:rPr lang="ar-SA" sz="2400" dirty="0"/>
              <a:t>د)  </a:t>
            </a:r>
            <a:r>
              <a:rPr lang="ar-SA" sz="2400" dirty="0" smtClean="0"/>
              <a:t>أنها تزيد قدرة الأفراد على الابتكار </a:t>
            </a:r>
            <a:endParaRPr lang="ar-SA" sz="2400" dirty="0"/>
          </a:p>
          <a:p>
            <a:pPr rtl="1"/>
            <a:r>
              <a:rPr lang="ar-SA" sz="2400" b="1" dirty="0"/>
              <a:t>(6)  من أهم خصائص البرمجيات مفتوحة المصدر.......................</a:t>
            </a:r>
          </a:p>
          <a:p>
            <a:pPr rtl="1"/>
            <a:r>
              <a:rPr lang="ar-SA" sz="2400" dirty="0"/>
              <a:t>		(أ)	تزيد دور المجتمع في الابتكار    </a:t>
            </a:r>
          </a:p>
          <a:p>
            <a:pPr rtl="1"/>
            <a:r>
              <a:rPr lang="ar-SA" sz="2400" dirty="0"/>
              <a:t>		(ب)	توفر التكاليف </a:t>
            </a:r>
          </a:p>
          <a:p>
            <a:pPr rtl="1"/>
            <a:r>
              <a:rPr lang="ar-SA" sz="2400" dirty="0"/>
              <a:t>		(ج)	أنها </a:t>
            </a:r>
            <a:r>
              <a:rPr lang="en-US" sz="2400" dirty="0"/>
              <a:t>C2C  </a:t>
            </a:r>
          </a:p>
          <a:p>
            <a:pPr rtl="1"/>
            <a:r>
              <a:rPr lang="en-US" sz="2400" dirty="0"/>
              <a:t>		</a:t>
            </a:r>
            <a:r>
              <a:rPr lang="ar-SA" sz="2400" dirty="0" smtClean="0"/>
              <a:t>(د)</a:t>
            </a:r>
            <a:r>
              <a:rPr lang="ar-SA" sz="2400" dirty="0"/>
              <a:t>	</a:t>
            </a:r>
            <a:r>
              <a:rPr lang="ar-SA" sz="2400" dirty="0" smtClean="0"/>
              <a:t>كل الإجابات السابقة صحيحة </a:t>
            </a:r>
            <a:endParaRPr lang="ar-SA" sz="2400" dirty="0"/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758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(4)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556792"/>
            <a:ext cx="9116764" cy="4525963"/>
          </a:xfrm>
        </p:spPr>
        <p:txBody>
          <a:bodyPr/>
          <a:lstStyle/>
          <a:p>
            <a:pPr rtl="1"/>
            <a:r>
              <a:rPr lang="ar-SA" b="1" dirty="0"/>
              <a:t>(7)  إنترنت الأشياء  ...............................</a:t>
            </a:r>
            <a:endParaRPr lang="en-US" dirty="0"/>
          </a:p>
          <a:p>
            <a:pPr rtl="1"/>
            <a:r>
              <a:rPr lang="ar-SA" dirty="0"/>
              <a:t>		(أ)	تعتبر صديقة للبيئة </a:t>
            </a:r>
            <a:endParaRPr lang="en-US" dirty="0"/>
          </a:p>
          <a:p>
            <a:pPr rtl="1"/>
            <a:r>
              <a:rPr lang="ar-SA" dirty="0"/>
              <a:t>		(ب)	تحمى خصوصية الأفراد </a:t>
            </a:r>
            <a:endParaRPr lang="en-US" dirty="0"/>
          </a:p>
          <a:p>
            <a:pPr rtl="1"/>
            <a:r>
              <a:rPr lang="ar-SA" dirty="0"/>
              <a:t>		(ج)	تعتبر مضرة بالبيئة   </a:t>
            </a:r>
            <a:endParaRPr lang="en-US" dirty="0"/>
          </a:p>
          <a:p>
            <a:pPr rtl="1"/>
            <a:r>
              <a:rPr lang="ar-SA" dirty="0"/>
              <a:t>		(د)	تعتبر صديقة للعمال  </a:t>
            </a:r>
            <a:endParaRPr lang="en-US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554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1659</TotalTime>
  <Words>351</Words>
  <Application>Microsoft Office PowerPoint</Application>
  <PresentationFormat>A4 Paper (210x297 mm)</PresentationFormat>
  <Paragraphs>111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ae_AlMateen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المحاضرة المباشرة الأولى</vt:lpstr>
      <vt:lpstr>أشكال الاعمال الالكترونية</vt:lpstr>
      <vt:lpstr>أشكال الاعمال الالكترونية</vt:lpstr>
      <vt:lpstr>نموذج الأعمال</vt:lpstr>
      <vt:lpstr>البنية الشبكية لإدارة الأعمال الالكترونية</vt:lpstr>
      <vt:lpstr>أسئلة للمراجعة </vt:lpstr>
      <vt:lpstr>أسئلة للمراجعة (2)</vt:lpstr>
      <vt:lpstr>أسئلة للمراجعة (3)</vt:lpstr>
      <vt:lpstr>أسئلة للمراجعة (4)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Lab User</cp:lastModifiedBy>
  <cp:revision>142</cp:revision>
  <cp:lastPrinted>2015-03-13T21:27:20Z</cp:lastPrinted>
  <dcterms:created xsi:type="dcterms:W3CDTF">2014-02-23T07:16:21Z</dcterms:created>
  <dcterms:modified xsi:type="dcterms:W3CDTF">2015-03-14T01:16:56Z</dcterms:modified>
</cp:coreProperties>
</file>