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0" r:id="rId3"/>
    <p:sldId id="359" r:id="rId4"/>
    <p:sldId id="360" r:id="rId5"/>
    <p:sldId id="361" r:id="rId6"/>
    <p:sldId id="362" r:id="rId7"/>
    <p:sldId id="363" r:id="rId8"/>
    <p:sldId id="364" r:id="rId9"/>
    <p:sldId id="366" r:id="rId10"/>
    <p:sldId id="365" r:id="rId11"/>
    <p:sldId id="367" r:id="rId12"/>
    <p:sldId id="351" r:id="rId13"/>
    <p:sldId id="368" r:id="rId14"/>
    <p:sldId id="369" r:id="rId15"/>
    <p:sldId id="37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82" d="100"/>
          <a:sy n="82" d="100"/>
        </p:scale>
        <p:origin x="912" y="5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22/06/36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519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الثانية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المحاضرات 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5,6,7,8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بيئة الأعمال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4107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تهتم بتقييم </a:t>
            </a:r>
            <a:r>
              <a:rPr lang="ar-SA" sz="2400" dirty="0"/>
              <a:t>مدي تأثير القيود القانونية </a:t>
            </a:r>
            <a:r>
              <a:rPr lang="ar-SA" sz="2400" dirty="0" smtClean="0"/>
              <a:t>والتغيرات التكنولوجية ورصيد المجتمع من القيم والأخلاق والعوامل الاقتصادية والظروف الاجتماعية على التجارة الإلكترونية والحكومة الإلكترونية وكافة مجالات الأعمال الإلكترونية و </a:t>
            </a:r>
            <a:r>
              <a:rPr lang="ar-SA" sz="2400" dirty="0"/>
              <a:t>الأخلاقية علي اي شركه.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تهتم بتقدير الطلب على الخدمات ومدى قبول الأفراد للتغيير وزيادة الثقة في الخدمة واكتساب الزبائن وتحقيق مزايا تنافسية.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أهمية دراسة بيئة الأعمال الإلكترونية: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 smtClean="0"/>
              <a:t>مهمة لأن الأسواق </a:t>
            </a:r>
            <a:r>
              <a:rPr lang="ar-SA" sz="2000" dirty="0"/>
              <a:t>الالكترونية تمتد خارج الحدود الوطنية </a:t>
            </a:r>
            <a:r>
              <a:rPr lang="ar-SA" sz="2000" dirty="0" smtClean="0"/>
              <a:t>ولأن الأعمال </a:t>
            </a:r>
            <a:r>
              <a:rPr lang="ar-SA" sz="2000" dirty="0"/>
              <a:t>الالكترونية يجب أن تخضع لنفس القوانين التي تحكم الأعمال التقليدية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/>
              <a:t>الشبكة العنكبوتية تربط العملاء والموردين والشركاء بعضهم ببعض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/>
              <a:t>الخدمات والمنتجات الرقمية غير ملموسة </a:t>
            </a:r>
            <a:r>
              <a:rPr lang="en-US" sz="2000" dirty="0"/>
              <a:t>intangibles</a:t>
            </a:r>
            <a:r>
              <a:rPr lang="ar-SA" sz="2000" dirty="0"/>
              <a:t> مما يتعذر التعامل معها مثل صعوبة فحصها وصعوبة اكتشاف سرقتها أو فرض ضرائب عليها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/>
              <a:t>حماية خصوصية الأفراد مشكلة كبيرة في الأسواق الافتراضية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83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نموذج </a:t>
            </a:r>
            <a:r>
              <a:rPr lang="en-US" dirty="0" smtClean="0"/>
              <a:t>SLEPT </a:t>
            </a:r>
            <a:r>
              <a:rPr lang="ar-SA" dirty="0" smtClean="0"/>
              <a:t> لوصف بيئة الأعمال 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417638"/>
            <a:ext cx="9777536" cy="4938712"/>
          </a:xfrm>
        </p:spPr>
        <p:txBody>
          <a:bodyPr/>
          <a:lstStyle/>
          <a:p>
            <a:pPr rtl="1"/>
            <a:r>
              <a:rPr lang="ar-SA" sz="2200" dirty="0"/>
              <a:t>يتكون نموذج </a:t>
            </a:r>
            <a:r>
              <a:rPr lang="en-US" sz="2200" dirty="0"/>
              <a:t>SLEPT </a:t>
            </a:r>
            <a:r>
              <a:rPr lang="ar-SA" sz="2200" dirty="0"/>
              <a:t> من عدة عوامل نذكر منها : العوامل الاجتماعية </a:t>
            </a:r>
            <a:r>
              <a:rPr lang="en-US" sz="2200" dirty="0">
                <a:solidFill>
                  <a:srgbClr val="FF0000"/>
                </a:solidFill>
              </a:rPr>
              <a:t>S</a:t>
            </a:r>
            <a:r>
              <a:rPr lang="en-US" sz="2200" dirty="0"/>
              <a:t>ocial</a:t>
            </a:r>
            <a:r>
              <a:rPr lang="ar-SA" sz="2200" dirty="0"/>
              <a:t>، العوامل القانونية </a:t>
            </a:r>
            <a:r>
              <a:rPr lang="en-US" sz="2200" dirty="0">
                <a:solidFill>
                  <a:srgbClr val="FF0000"/>
                </a:solidFill>
              </a:rPr>
              <a:t>L</a:t>
            </a:r>
            <a:r>
              <a:rPr lang="en-US" sz="2200" dirty="0"/>
              <a:t>egal &amp; Ethical</a:t>
            </a:r>
            <a:r>
              <a:rPr lang="ar-SA" sz="2200" dirty="0"/>
              <a:t> وتلك المتعلقة بالأخلاقيات،  العوامل الاقتصادية </a:t>
            </a:r>
            <a:r>
              <a:rPr lang="en-US" sz="2200" dirty="0">
                <a:solidFill>
                  <a:srgbClr val="FF0000"/>
                </a:solidFill>
              </a:rPr>
              <a:t>E</a:t>
            </a:r>
            <a:r>
              <a:rPr lang="en-US" sz="2200" dirty="0"/>
              <a:t>conomic</a:t>
            </a:r>
            <a:r>
              <a:rPr lang="ar-SA" sz="2200" dirty="0"/>
              <a:t> و العوامل السياسية </a:t>
            </a:r>
            <a:r>
              <a:rPr lang="en-US" sz="2200" dirty="0">
                <a:solidFill>
                  <a:srgbClr val="FF0000"/>
                </a:solidFill>
              </a:rPr>
              <a:t>P</a:t>
            </a:r>
            <a:r>
              <a:rPr lang="en-US" sz="2200" dirty="0"/>
              <a:t>olitical</a:t>
            </a:r>
            <a:r>
              <a:rPr lang="ar-SA" sz="2200" dirty="0"/>
              <a:t> العوامل التكنولوجية </a:t>
            </a:r>
            <a:r>
              <a:rPr lang="en-US" sz="2200" dirty="0" smtClean="0">
                <a:solidFill>
                  <a:srgbClr val="FF0000"/>
                </a:solidFill>
              </a:rPr>
              <a:t>T</a:t>
            </a:r>
            <a:r>
              <a:rPr lang="en-US" sz="2200" dirty="0" smtClean="0"/>
              <a:t>echnical</a:t>
            </a:r>
            <a:endParaRPr lang="ar-SA" sz="22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200" dirty="0"/>
              <a:t>تتعلق </a:t>
            </a:r>
            <a:r>
              <a:rPr lang="ar-SA" sz="2200" dirty="0">
                <a:solidFill>
                  <a:srgbClr val="FF0000"/>
                </a:solidFill>
              </a:rPr>
              <a:t>العوامل الاجتماعية </a:t>
            </a:r>
            <a:r>
              <a:rPr lang="ar-SA" sz="2200" dirty="0"/>
              <a:t>بتصورات المستهلك فيما يخص استخدام الانترنت في نشاطات مختلفة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200" dirty="0"/>
              <a:t>تحدد العوامل </a:t>
            </a:r>
            <a:r>
              <a:rPr lang="ar-SA" sz="2200" dirty="0">
                <a:solidFill>
                  <a:srgbClr val="FF0000"/>
                </a:solidFill>
              </a:rPr>
              <a:t>القانونية والاخلاقية </a:t>
            </a:r>
            <a:r>
              <a:rPr lang="ar-SA" sz="2200" dirty="0" smtClean="0"/>
              <a:t>قوانين تنظيم المعاملات الالكترونية وفض المنازعات وحماية </a:t>
            </a:r>
            <a:r>
              <a:rPr lang="ar-SA" sz="2200" dirty="0"/>
              <a:t>حقوق </a:t>
            </a:r>
            <a:r>
              <a:rPr lang="ar-SA" sz="2200" dirty="0" smtClean="0"/>
              <a:t>الملكية الفكرية وحقوق الاشخاص </a:t>
            </a:r>
            <a:r>
              <a:rPr lang="ar-SA" sz="2200" dirty="0"/>
              <a:t>وخصوصياتهم </a:t>
            </a:r>
            <a:endParaRPr lang="ar-SA" sz="22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200" dirty="0" smtClean="0"/>
              <a:t>تخص </a:t>
            </a:r>
            <a:r>
              <a:rPr lang="ar-SA" sz="2200" dirty="0">
                <a:solidFill>
                  <a:srgbClr val="FF0000"/>
                </a:solidFill>
              </a:rPr>
              <a:t>العوامل الاقتصادية </a:t>
            </a:r>
            <a:r>
              <a:rPr lang="ar-SA" sz="2200" dirty="0"/>
              <a:t>دراسة  التباين  في الاداء الاقتصادي  بين مختلف الدول والمناطق والتي تؤثر بدورها في انماط الاستهلاك على المستوى العالمي والتجارة العالمية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200" dirty="0"/>
              <a:t>تتعلق </a:t>
            </a:r>
            <a:r>
              <a:rPr lang="ar-SA" sz="2200" dirty="0">
                <a:solidFill>
                  <a:srgbClr val="FF0000"/>
                </a:solidFill>
              </a:rPr>
              <a:t>العوامل السياسية </a:t>
            </a:r>
            <a:r>
              <a:rPr lang="ar-SA" sz="2200" dirty="0"/>
              <a:t>بالدور المحوري الذي تلعبه الحكومات والمنظمات الدولية في تحديد مستقبل تبني الانترنت والتحكم </a:t>
            </a:r>
            <a:r>
              <a:rPr lang="ar-SA" sz="2200" dirty="0" smtClean="0"/>
              <a:t>بها </a:t>
            </a:r>
            <a:r>
              <a:rPr lang="ar-SA" sz="2200" dirty="0"/>
              <a:t>وسن القوانين التي </a:t>
            </a:r>
            <a:r>
              <a:rPr lang="ar-SA" sz="2200" dirty="0" smtClean="0"/>
              <a:t>تحكمها ومدى تبنى الحكومة لبرامج الحكومة الإلكترونية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200" dirty="0" smtClean="0"/>
              <a:t>العوامل التكنولوجية تتعلق بالتقدم التكنولوجي وتأثيره على قطاع الأعمال</a:t>
            </a:r>
          </a:p>
          <a:p>
            <a:pPr marL="0" indent="0" rtl="1"/>
            <a:endParaRPr lang="ar-SA" sz="2400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3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استراتيجية الأعمال الإلكترونية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84784"/>
            <a:ext cx="8915400" cy="4641379"/>
          </a:xfrm>
        </p:spPr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sz="2400" dirty="0"/>
              <a:t>استراتيجية الأعمال الالكترونية توضح كيفية توظيف التقنية لتحقيق استراتيجية المنظمة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sz="2400" dirty="0"/>
              <a:t>كما أنها توضح الفرص والمخاطر المتعلقة بالتقنية حتى تراعى في استراتيجية المنظمة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sz="2400" dirty="0"/>
              <a:t> وتركز على: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الأداء الحالي في </a:t>
            </a:r>
            <a:r>
              <a:rPr lang="ar-SA" sz="2200" dirty="0" smtClean="0"/>
              <a:t>السوق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تحلل البيئة الخارجية فيما يعرف </a:t>
            </a:r>
            <a:r>
              <a:rPr lang="en-US" sz="2200" dirty="0" smtClean="0"/>
              <a:t>SWOT</a:t>
            </a:r>
            <a:endParaRPr lang="ar-SA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تشرح أهداف المنظمة وكيف تم تحديدها 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تشرح كيفية تخصيص الموارد لتحقيق الأهداف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تحدد الخيارات المتاحة للمنافسة في السوق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تضع خطة طويلة الأجل لتطوير المنظمة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تحدد المزايا التنافسية للمنظمة </a:t>
            </a:r>
            <a:r>
              <a:rPr lang="ar-SA" sz="2000" dirty="0" err="1"/>
              <a:t>بناءاً</a:t>
            </a:r>
            <a:r>
              <a:rPr lang="ar-SA" sz="2000" dirty="0"/>
              <a:t> على القيمة المعروضة </a:t>
            </a:r>
            <a:r>
              <a:rPr lang="en-US" sz="2000" dirty="0"/>
              <a:t>value proposition </a:t>
            </a:r>
            <a:endParaRPr lang="ar-SA" sz="20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عدم وجود استراتيجية يضيع الفرص والموارد وربما يؤدى الى فشل المنظمة </a:t>
            </a:r>
            <a:endParaRPr lang="ar-SA" sz="2400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49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الاستراتيجيات العامة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410700" cy="4785395"/>
          </a:xfrm>
        </p:spPr>
        <p:txBody>
          <a:bodyPr/>
          <a:lstStyle/>
          <a:p>
            <a:pPr rtl="1"/>
            <a:r>
              <a:rPr lang="ar-SA" dirty="0" smtClean="0"/>
              <a:t>1</a:t>
            </a:r>
            <a:r>
              <a:rPr lang="ar-SA" b="1" dirty="0" smtClean="0"/>
              <a:t>. </a:t>
            </a:r>
            <a:r>
              <a:rPr lang="ar-SA" sz="2800" b="1" dirty="0" smtClean="0"/>
              <a:t>قيادة التكاليف: </a:t>
            </a:r>
            <a:r>
              <a:rPr lang="ar-SA" sz="2800" dirty="0" smtClean="0"/>
              <a:t>تهدف الى عرض </a:t>
            </a:r>
            <a:r>
              <a:rPr lang="ar-SA" sz="2800" dirty="0"/>
              <a:t>أقل الأسعار </a:t>
            </a:r>
            <a:r>
              <a:rPr lang="ar-SA" sz="2800" dirty="0" smtClean="0"/>
              <a:t>وذلك عن طريق إنتاج </a:t>
            </a:r>
            <a:r>
              <a:rPr lang="ar-SA" sz="2800" dirty="0"/>
              <a:t>منتجات موحدة </a:t>
            </a:r>
            <a:r>
              <a:rPr lang="ar-SA" sz="2800" dirty="0" smtClean="0"/>
              <a:t>ومراقبة </a:t>
            </a:r>
            <a:r>
              <a:rPr lang="ar-SA" sz="2800" dirty="0"/>
              <a:t>النفقات </a:t>
            </a:r>
            <a:r>
              <a:rPr lang="ar-SA" sz="2800" dirty="0" smtClean="0"/>
              <a:t>والمخزون وتجنب النفقات الهامشية واستخدام عمالة رخيصة وشراء كميات كبيرة من مدخلات الإنتاج</a:t>
            </a:r>
            <a:endParaRPr lang="ar-SA" sz="2800" dirty="0"/>
          </a:p>
          <a:p>
            <a:pPr rtl="1"/>
            <a:r>
              <a:rPr lang="ar-SA" sz="2800" dirty="0" smtClean="0"/>
              <a:t>2. </a:t>
            </a:r>
            <a:r>
              <a:rPr lang="ar-SA" sz="2800" b="1" dirty="0" smtClean="0"/>
              <a:t>استراتيجية التميز</a:t>
            </a:r>
            <a:r>
              <a:rPr lang="ar-SA" sz="2800" dirty="0" smtClean="0"/>
              <a:t>:</a:t>
            </a:r>
            <a:r>
              <a:rPr lang="ar-SA" sz="2800" dirty="0"/>
              <a:t> تركز على تنويع المنتج من حيث المواصفات والسعر </a:t>
            </a:r>
            <a:r>
              <a:rPr lang="ar-SA" sz="2800" dirty="0" smtClean="0"/>
              <a:t>والحجم وشروط </a:t>
            </a:r>
            <a:r>
              <a:rPr lang="ar-SA" sz="2800" dirty="0" err="1" smtClean="0"/>
              <a:t>الإئتمان</a:t>
            </a:r>
            <a:r>
              <a:rPr lang="ar-SA" sz="2800" dirty="0" smtClean="0"/>
              <a:t> والتسليم وغيره </a:t>
            </a:r>
            <a:r>
              <a:rPr lang="ar-SA" sz="2800" dirty="0"/>
              <a:t>بهدف الوصول الى أكبر شريحة من المستهلكين</a:t>
            </a:r>
            <a:r>
              <a:rPr lang="ar-SA" sz="2800" dirty="0" smtClean="0"/>
              <a:t>. </a:t>
            </a:r>
          </a:p>
          <a:p>
            <a:pPr rtl="1"/>
            <a:r>
              <a:rPr lang="ar-SA" sz="2800" dirty="0" smtClean="0"/>
              <a:t>3</a:t>
            </a:r>
            <a:r>
              <a:rPr lang="ar-SA" sz="2800" b="1" dirty="0" smtClean="0"/>
              <a:t>. </a:t>
            </a:r>
            <a:r>
              <a:rPr lang="ar-SA" sz="2800" b="1" dirty="0" err="1" smtClean="0"/>
              <a:t>إستراتيجية</a:t>
            </a:r>
            <a:r>
              <a:rPr lang="ar-SA" sz="2800" b="1" dirty="0" smtClean="0"/>
              <a:t> التركيز: </a:t>
            </a:r>
            <a:r>
              <a:rPr lang="ar-SA" sz="2800" dirty="0" smtClean="0"/>
              <a:t>تركز </a:t>
            </a:r>
            <a:r>
              <a:rPr lang="ar-SA" sz="2800" dirty="0"/>
              <a:t>على مجموعة من المشترين أو منطقة جغرافية </a:t>
            </a:r>
            <a:r>
              <a:rPr lang="ar-SA" sz="2800" dirty="0" smtClean="0"/>
              <a:t>معينة لخدمتها </a:t>
            </a:r>
            <a:r>
              <a:rPr lang="ar-SA" sz="2800" dirty="0"/>
              <a:t>بعناية فائقة . </a:t>
            </a:r>
            <a:r>
              <a:rPr lang="ar-SA" sz="2800" dirty="0" smtClean="0"/>
              <a:t>ويمكنها تحقيق </a:t>
            </a:r>
            <a:r>
              <a:rPr lang="ar-SA" sz="2800" dirty="0"/>
              <a:t>التمايز من خلال حصر احتياجات </a:t>
            </a:r>
            <a:r>
              <a:rPr lang="ar-SA" sz="2800" dirty="0" smtClean="0"/>
              <a:t>السوق ودراسة شريحة العملاء </a:t>
            </a:r>
            <a:r>
              <a:rPr lang="ar-SA" sz="2800" dirty="0"/>
              <a:t>أو تخفيض التكاليف من خلال التخصص، ومن ثم تطوير المنتج. </a:t>
            </a:r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18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العلاقة مع العملاء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9210228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الزبائن يغادرون بسبب </a:t>
            </a:r>
            <a:r>
              <a:rPr lang="ar-SA" sz="2400" dirty="0"/>
              <a:t>مشاكل </a:t>
            </a:r>
            <a:r>
              <a:rPr lang="ar-SA" sz="2400" dirty="0" smtClean="0"/>
              <a:t>في </a:t>
            </a:r>
            <a:r>
              <a:rPr lang="ar-SA" sz="2400" dirty="0"/>
              <a:t>المنتج</a:t>
            </a:r>
            <a:r>
              <a:rPr lang="ar-SA" sz="2400" dirty="0" smtClean="0"/>
              <a:t>، </a:t>
            </a:r>
            <a:r>
              <a:rPr lang="ar-SA" sz="2400" dirty="0"/>
              <a:t>أو مشاكل في خدمة </a:t>
            </a:r>
            <a:r>
              <a:rPr lang="ar-SA" sz="2400" dirty="0" smtClean="0"/>
              <a:t>العملاء (</a:t>
            </a:r>
            <a:r>
              <a:rPr lang="ar-SA" sz="2400" dirty="0"/>
              <a:t>68%)</a:t>
            </a:r>
            <a:r>
              <a:rPr lang="ar-SA" sz="2400" dirty="0" smtClean="0"/>
              <a:t>، أو المنافسة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إدارة العلاقة مع العملاء تركز على وضع سياسات وخطط وأنشطة لاختيار العملاء وجبهم والمحافظة عليهم توسعة </a:t>
            </a:r>
            <a:r>
              <a:rPr lang="ar-SA" sz="2400" dirty="0"/>
              <a:t>شريحة </a:t>
            </a:r>
            <a:r>
              <a:rPr lang="ar-SA" sz="2400" dirty="0" smtClean="0"/>
              <a:t>العملاء.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ومراحلها جمع بيانات عن الزبائن، وتحليل البيانات، عمل برنامج </a:t>
            </a:r>
            <a:r>
              <a:rPr lang="ar-SA" sz="2400" dirty="0" smtClean="0"/>
              <a:t>وتنفيذه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وفوائدها تقليل التكاليف وتحسين الخدمة واكتشاف فرص وابتكارات جديدة ومراعاة العادات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ومن أهم تطبيقاتها هو التسويق القائم على التشخيص أو الشخصنة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ومن أدوات جمع البيانات الكوكيز ومواقع التواصل الاجتماعي وبرامج التنقيب على البيانات وأدوات التجسس وعند التسجيل في الموقع وطرف ثالث مثل جوجل وملف تسجيل الأنشطة وغيرها 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1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b="1" dirty="0"/>
              <a:t>النموذج العام </a:t>
            </a:r>
            <a:r>
              <a:rPr lang="ar-SA" sz="4000" b="1" dirty="0" smtClean="0"/>
              <a:t>لسلوك المستهلك</a:t>
            </a:r>
            <a:endParaRPr lang="ar-SA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272480" y="1918573"/>
            <a:ext cx="9313862" cy="3561784"/>
            <a:chOff x="344488" y="1918573"/>
            <a:chExt cx="9313862" cy="3561784"/>
          </a:xfrm>
        </p:grpSpPr>
        <p:sp>
          <p:nvSpPr>
            <p:cNvPr id="6" name="Rounded Rectangle 5"/>
            <p:cNvSpPr/>
            <p:nvPr/>
          </p:nvSpPr>
          <p:spPr>
            <a:xfrm>
              <a:off x="8193360" y="1918573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الثقافة</a:t>
              </a:r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8193360" y="2774410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الحالة الاجتماعية</a:t>
              </a:r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193360" y="3630247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الحالة النفسية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05328" y="4557027"/>
              <a:ext cx="175302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/>
                <a:t>المتغيرات الديمغرافية </a:t>
              </a:r>
              <a:r>
                <a:rPr lang="ar-SA" b="1" dirty="0" smtClean="0"/>
                <a:t>المستقلة </a:t>
              </a:r>
              <a:endParaRPr lang="ar-SA" b="1" dirty="0"/>
            </a:p>
            <a:p>
              <a:r>
                <a:rPr lang="ar-SA" dirty="0" smtClean="0"/>
                <a:t>- العوامل </a:t>
              </a:r>
              <a:r>
                <a:rPr lang="ar-SA" dirty="0"/>
                <a:t>الخلفية</a:t>
              </a:r>
              <a:endParaRPr lang="en-US" dirty="0"/>
            </a:p>
          </p:txBody>
        </p:sp>
        <p:sp>
          <p:nvSpPr>
            <p:cNvPr id="11" name="Chevron 10"/>
            <p:cNvSpPr/>
            <p:nvPr/>
          </p:nvSpPr>
          <p:spPr>
            <a:xfrm rot="10800000">
              <a:off x="6249144" y="1918573"/>
              <a:ext cx="1656184" cy="2287738"/>
            </a:xfrm>
            <a:prstGeom prst="chevron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167708" y="1935091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العلامة التجارية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167708" y="2790928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محفزات </a:t>
              </a:r>
              <a:r>
                <a:rPr lang="ar-SA" dirty="0"/>
                <a:t>الاتصالات التسويقية</a:t>
              </a:r>
              <a:endParaRPr 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167708" y="3646765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قدرات الشركة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00400" y="4464979"/>
              <a:ext cx="22887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 smtClean="0"/>
                <a:t>المتغيرات الفاصلة</a:t>
              </a:r>
              <a:endParaRPr lang="ar-SA" b="1" dirty="0"/>
            </a:p>
            <a:p>
              <a:r>
                <a:rPr lang="ar-SA" dirty="0" smtClean="0"/>
                <a:t>- المحفزات التسويقية</a:t>
              </a: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266088" y="2774410"/>
              <a:ext cx="129614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السلوك في المتجر</a:t>
              </a:r>
              <a:endParaRPr lang="en-US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44488" y="2774410"/>
              <a:ext cx="129614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قرار الشراء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52600" y="4522580"/>
              <a:ext cx="1417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 smtClean="0"/>
                <a:t>المتغيرات التابعة</a:t>
              </a:r>
              <a:endParaRPr lang="ar-SA" b="1" dirty="0"/>
            </a:p>
          </p:txBody>
        </p:sp>
        <p:cxnSp>
          <p:nvCxnSpPr>
            <p:cNvPr id="20" name="Straight Arrow Connector 19"/>
            <p:cNvCxnSpPr>
              <a:stCxn id="16" idx="1"/>
              <a:endCxn id="17" idx="3"/>
            </p:cNvCxnSpPr>
            <p:nvPr/>
          </p:nvCxnSpPr>
          <p:spPr>
            <a:xfrm flipH="1">
              <a:off x="1640632" y="3062442"/>
              <a:ext cx="6254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822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التسويق الإلكتروني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9505056" cy="4708525"/>
          </a:xfrm>
        </p:spPr>
        <p:txBody>
          <a:bodyPr/>
          <a:lstStyle/>
          <a:p>
            <a:r>
              <a:rPr lang="ar-SA" sz="2400" dirty="0" smtClean="0"/>
              <a:t>هدفه تعزيز </a:t>
            </a:r>
            <a:r>
              <a:rPr lang="ar-SA" sz="2400" dirty="0"/>
              <a:t>الولاء للعلامة التجارية </a:t>
            </a:r>
            <a:r>
              <a:rPr lang="ar-SA" sz="2400" dirty="0" smtClean="0"/>
              <a:t>واكتساب </a:t>
            </a:r>
            <a:r>
              <a:rPr lang="ar-SA" sz="2400" dirty="0"/>
              <a:t>زبائن جدد والاحتفاظ </a:t>
            </a:r>
            <a:r>
              <a:rPr lang="ar-SA" sz="2400" dirty="0" smtClean="0"/>
              <a:t>بالحاليين، إقناع </a:t>
            </a:r>
            <a:r>
              <a:rPr lang="ar-SA" sz="2400" dirty="0"/>
              <a:t>العملاء الحاليين بشراء </a:t>
            </a:r>
            <a:r>
              <a:rPr lang="ar-SA" sz="2400" dirty="0" smtClean="0"/>
              <a:t>المنتج، الحصول </a:t>
            </a:r>
            <a:r>
              <a:rPr lang="ar-SA" sz="2400" dirty="0"/>
              <a:t>على معلومات لاستخدامها في زيادة كفاءة عمليات التخطيط والتصنيع والتوزيع، والترويج ، والتسعير، </a:t>
            </a:r>
            <a:r>
              <a:rPr lang="ar-SA" sz="2400" dirty="0" smtClean="0"/>
              <a:t>والتطوير، وتقليل </a:t>
            </a:r>
            <a:r>
              <a:rPr lang="ar-SA" sz="2400" dirty="0"/>
              <a:t>تكاليف </a:t>
            </a:r>
            <a:r>
              <a:rPr lang="ar-SA" sz="2400" dirty="0" smtClean="0"/>
              <a:t>التسويق، وإشراك </a:t>
            </a:r>
            <a:r>
              <a:rPr lang="ar-SA" sz="2400" dirty="0"/>
              <a:t>الزبون في عملية التسويق</a:t>
            </a:r>
            <a:r>
              <a:rPr lang="ar-SA" sz="2400" dirty="0" smtClean="0"/>
              <a:t>.</a:t>
            </a:r>
            <a:r>
              <a:rPr lang="en-US" sz="2400" dirty="0" smtClean="0"/>
              <a:t>: </a:t>
            </a:r>
            <a:r>
              <a:rPr lang="ar-SA" sz="2400" b="1" dirty="0" smtClean="0"/>
              <a:t>المزيج </a:t>
            </a:r>
            <a:r>
              <a:rPr lang="ar-SA" sz="2400" b="1" dirty="0" err="1" smtClean="0"/>
              <a:t>التسويقى</a:t>
            </a:r>
            <a:r>
              <a:rPr lang="ar-SA" sz="2400" b="1" dirty="0" smtClean="0"/>
              <a:t>: </a:t>
            </a:r>
            <a:r>
              <a:rPr lang="ar-SA" sz="2400" dirty="0" smtClean="0"/>
              <a:t>هو </a:t>
            </a:r>
            <a:r>
              <a:rPr lang="ar-SA" sz="2400" dirty="0"/>
              <a:t>مجموعة من الخطط والسياسات والعمليات التي تمارسها الإدارة التسويقية بهدف الترويج للعلامة التجارية أو </a:t>
            </a:r>
            <a:r>
              <a:rPr lang="ar-SA" sz="2400" dirty="0" smtClean="0"/>
              <a:t>السلعة. وهناك مزيجين رئيسيين: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400" dirty="0"/>
              <a:t>4P </a:t>
            </a:r>
            <a:r>
              <a:rPr lang="ar-SA" sz="2400" dirty="0"/>
              <a:t> ويشمل المنتج </a:t>
            </a:r>
            <a:r>
              <a:rPr lang="en-US" sz="2400" dirty="0"/>
              <a:t>Product</a:t>
            </a:r>
            <a:r>
              <a:rPr lang="ar-SA" sz="2400" dirty="0"/>
              <a:t> ، السعر </a:t>
            </a:r>
            <a:r>
              <a:rPr lang="en-US" sz="2400" dirty="0"/>
              <a:t>Price</a:t>
            </a:r>
            <a:r>
              <a:rPr lang="ar-SA" sz="2400" dirty="0"/>
              <a:t>  ، الترويج </a:t>
            </a:r>
            <a:r>
              <a:rPr lang="en-US" sz="2400" dirty="0"/>
              <a:t>Promotion</a:t>
            </a:r>
            <a:r>
              <a:rPr lang="ar-SA" sz="2400" dirty="0"/>
              <a:t> والمكان </a:t>
            </a:r>
            <a:r>
              <a:rPr lang="en-US" sz="2400" dirty="0"/>
              <a:t>.Place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وهناك مزيج آخر </a:t>
            </a:r>
            <a:r>
              <a:rPr lang="en-US" sz="2400" dirty="0"/>
              <a:t>4C </a:t>
            </a:r>
            <a:r>
              <a:rPr lang="ar-SA" sz="2400" dirty="0"/>
              <a:t>: وهم السلعة </a:t>
            </a:r>
            <a:r>
              <a:rPr lang="en-US" sz="2400" dirty="0"/>
              <a:t>Commodity</a:t>
            </a:r>
            <a:r>
              <a:rPr lang="ar-SA" sz="2400" dirty="0"/>
              <a:t> ، التكلفة </a:t>
            </a:r>
            <a:r>
              <a:rPr lang="en-US" sz="2400" dirty="0"/>
              <a:t>cost</a:t>
            </a:r>
            <a:r>
              <a:rPr lang="ar-SA" sz="2400" dirty="0"/>
              <a:t> ، قنوات الاتصال </a:t>
            </a:r>
            <a:r>
              <a:rPr lang="en-US" sz="2400" dirty="0"/>
              <a:t>communication </a:t>
            </a:r>
            <a:r>
              <a:rPr lang="ar-SA" sz="2400" dirty="0"/>
              <a:t> ، وقنوات التوزيع </a:t>
            </a:r>
            <a:r>
              <a:rPr lang="en-US" sz="2400" dirty="0" smtClean="0"/>
              <a:t>channel</a:t>
            </a: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 يجب التقيد بالقوانين والقواعد وتحديد الهدف من </a:t>
            </a:r>
            <a:r>
              <a:rPr lang="ar-SA" sz="2400" dirty="0" err="1"/>
              <a:t>الإيميل</a:t>
            </a:r>
            <a:r>
              <a:rPr lang="ar-SA" sz="2400" dirty="0"/>
              <a:t> والدقة في تحديد المطلوب وعدم التواصل مع الزبون لمدة أطول من اللازم والالتزام بالشفافية </a:t>
            </a:r>
          </a:p>
          <a:p>
            <a:pPr rtl="1"/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54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922114"/>
          </a:xfrm>
        </p:spPr>
        <p:txBody>
          <a:bodyPr/>
          <a:lstStyle/>
          <a:p>
            <a:pPr rtl="1"/>
            <a:r>
              <a:rPr lang="ar-SA" dirty="0"/>
              <a:t>استراتيجية التسويق </a:t>
            </a:r>
            <a:r>
              <a:rPr lang="ar-SA" dirty="0" smtClean="0"/>
              <a:t>سوستاك </a:t>
            </a:r>
            <a:r>
              <a:rPr lang="en-US" dirty="0" smtClean="0"/>
              <a:t>SOSTAC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2776"/>
            <a:ext cx="9865096" cy="4943574"/>
          </a:xfrm>
        </p:spPr>
        <p:txBody>
          <a:bodyPr/>
          <a:lstStyle/>
          <a:p>
            <a:pPr rtl="1"/>
            <a:r>
              <a:rPr lang="en-US" dirty="0" smtClean="0"/>
              <a:t> </a:t>
            </a:r>
            <a:r>
              <a:rPr lang="en-US" sz="2800" dirty="0" smtClean="0"/>
              <a:t>SOSTAC</a:t>
            </a:r>
            <a:r>
              <a:rPr lang="en-US" sz="2400" dirty="0" smtClean="0"/>
              <a:t> </a:t>
            </a:r>
            <a:r>
              <a:rPr lang="ar-SA" sz="2400" dirty="0"/>
              <a:t>سوستاك </a:t>
            </a:r>
            <a:r>
              <a:rPr lang="ar-SA" sz="2400" dirty="0" smtClean="0"/>
              <a:t>هو </a:t>
            </a:r>
            <a:r>
              <a:rPr lang="ar-SA" sz="2400" dirty="0"/>
              <a:t>نظام </a:t>
            </a:r>
            <a:r>
              <a:rPr lang="ar-SA" sz="2400" dirty="0" smtClean="0"/>
              <a:t>لتخطيط </a:t>
            </a:r>
            <a:r>
              <a:rPr lang="ar-SA" sz="2400" dirty="0"/>
              <a:t>عملية </a:t>
            </a:r>
            <a:r>
              <a:rPr lang="ar-SA" sz="2400" dirty="0" smtClean="0"/>
              <a:t>التسويق</a:t>
            </a:r>
          </a:p>
          <a:p>
            <a:pPr rtl="1"/>
            <a:r>
              <a:rPr lang="ar-SA" sz="2400" dirty="0" smtClean="0"/>
              <a:t>سوستاك </a:t>
            </a:r>
            <a:r>
              <a:rPr lang="ar-SA" sz="2400" dirty="0"/>
              <a:t>تعبر عن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تحليل الوضع الحالي </a:t>
            </a:r>
            <a:r>
              <a:rPr lang="en-US" sz="2400" dirty="0" smtClean="0"/>
              <a:t>Situation</a:t>
            </a:r>
            <a:r>
              <a:rPr lang="ar-SA" sz="2400" dirty="0"/>
              <a:t>: </a:t>
            </a:r>
            <a:r>
              <a:rPr lang="ar-SA" sz="2400" dirty="0" smtClean="0"/>
              <a:t>أين نحن الآن؟ ( ماهي قوتنا التنافسية؟، هل المخلوط التسويقي فعال؟، </a:t>
            </a:r>
            <a:r>
              <a:rPr lang="en-US" sz="2400" dirty="0" smtClean="0"/>
              <a:t>  SWOT</a:t>
            </a:r>
            <a:r>
              <a:rPr lang="ar-SA" sz="2400" dirty="0" smtClean="0"/>
              <a:t>هل نستخدم القنوات المناسبة؟)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 تحديد الأهداف </a:t>
            </a:r>
            <a:r>
              <a:rPr lang="en-US" sz="2400" dirty="0" smtClean="0"/>
              <a:t>Objectives</a:t>
            </a:r>
            <a:r>
              <a:rPr lang="ar-SA" sz="2400" dirty="0" smtClean="0"/>
              <a:t>: أين نريد أن نكون؟ يجب أن تكون ذكية</a:t>
            </a:r>
            <a:endParaRPr lang="en-US" sz="24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وضع الاستراتيجية </a:t>
            </a:r>
            <a:r>
              <a:rPr lang="en-US" sz="2400" dirty="0" smtClean="0"/>
              <a:t>Strategy</a:t>
            </a:r>
            <a:r>
              <a:rPr lang="ar-SA" sz="2400" dirty="0" smtClean="0"/>
              <a:t> :كيف نحقق أهدافنا؟ (تقسيم السوق، استهداف شريحة معينة)</a:t>
            </a:r>
            <a:endParaRPr lang="en-US" sz="24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الأساليب </a:t>
            </a:r>
            <a:r>
              <a:rPr lang="en-US" sz="2400" dirty="0" smtClean="0"/>
              <a:t>Tactics</a:t>
            </a:r>
            <a:r>
              <a:rPr lang="ar-SA" sz="2400" dirty="0" smtClean="0"/>
              <a:t> : ماهي الأدوات اللازمة؟ ( تحديد قنوات الاتصال والرسائل والتأكد من تناغم هذه القنوات والرسائل)</a:t>
            </a:r>
            <a:endParaRPr lang="en-US" sz="2400" dirty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خطة العمل </a:t>
            </a:r>
            <a:r>
              <a:rPr lang="en-US" sz="2400" dirty="0" smtClean="0"/>
              <a:t>Actions</a:t>
            </a:r>
            <a:r>
              <a:rPr lang="ar-SA" sz="2400" dirty="0" smtClean="0"/>
              <a:t> (تحديد فريق العمل وتوزيع المسؤوليات وتحديد الميزانية والوقت)</a:t>
            </a:r>
            <a:endParaRPr lang="ar-SA" sz="2400" dirty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المراقبة </a:t>
            </a:r>
            <a:r>
              <a:rPr lang="en-US" sz="2400" dirty="0" smtClean="0"/>
              <a:t> : </a:t>
            </a:r>
            <a:r>
              <a:rPr lang="en-US" sz="2400" dirty="0"/>
              <a:t>Control </a:t>
            </a:r>
            <a:r>
              <a:rPr lang="ar-SA" sz="2400" dirty="0" smtClean="0"/>
              <a:t>هل حققنا أهدافنا؟ ( من يقيس مدى تحقيق الأهداف وكيف ومتى يقيس)</a:t>
            </a:r>
            <a:endParaRPr lang="en-US" sz="2400" dirty="0"/>
          </a:p>
          <a:p>
            <a:pPr marL="0" indent="0" rtl="1"/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53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/>
          </p:nvPr>
        </p:nvGraphicFramePr>
        <p:xfrm>
          <a:off x="0" y="1340767"/>
          <a:ext cx="9616175" cy="4682779"/>
        </p:xfrm>
        <a:graphic>
          <a:graphicData uri="http://schemas.openxmlformats.org/drawingml/2006/table">
            <a:tbl>
              <a:tblPr rtl="1"/>
              <a:tblGrid>
                <a:gridCol w="2105827"/>
                <a:gridCol w="4128053"/>
                <a:gridCol w="3382295"/>
              </a:tblGrid>
              <a:tr h="2583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وجه </a:t>
                      </a:r>
                      <a:r>
                        <a:rPr lang="ar-SA" sz="1600" b="1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المقارنة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الالكتروني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العادي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التكلفة.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أقل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عالية ( صحف – مجلات – إعلانات طرقية – تلفزيون – راديو ...)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591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معاينة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صعوبة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معاينة أو الحصول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على عينة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عينية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معاينة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سلة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جداً.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975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طرائق التواصل مع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الزبائن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التواصل 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وسريع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ومحدد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بزمان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ومكان وغير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تفاعلي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2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حجم الشريحة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كبير جداً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محلي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+ عالمي.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قليل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 يخدم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شريحة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معينة.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1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التحكم بوقت الحملة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بأي وقت ترغب أن تبدأ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مرتبط بالجهة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المستضيفة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55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ردود الفعل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 فيما يعرف بمعدل التحويل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نسبيا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كلفة التواصل مع الزبائن 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منخفضة نسبيا لاعتمادها على </a:t>
                      </a:r>
                      <a:r>
                        <a:rPr lang="ar-IQ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مواقع التواصل الاجتماعي   والبريد الالكتروني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مرتفعة بسبب حاجتها إلى كوادر كثيرة و موارد اتصالات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4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البيانات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تستطيع التفاعل مع الزبائن و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معلوماتهم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لا يمكن ذلك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8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الطلبات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تلقى طلب الشراء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مباشرة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غير ممكن بشكل مباشر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4488" y="116632"/>
            <a:ext cx="87849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مقارنة التسويق </a:t>
            </a:r>
            <a:r>
              <a:rPr lang="ar-SA" sz="4400" b="1" dirty="0" smtClean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الإلكتروني بالتقليدي </a:t>
            </a:r>
            <a:endParaRPr lang="ar-SA" sz="4400" b="1" dirty="0">
              <a:solidFill>
                <a:srgbClr val="AD9968"/>
              </a:solidFill>
              <a:latin typeface="+mj-lt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31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1- عند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تحديد الأهداف في الاستراتيجية يجب أن تكون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SMART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وتعنى .........................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/>
            <a:r>
              <a:rPr lang="ar-SA" sz="2600" dirty="0"/>
              <a:t>(</a:t>
            </a:r>
            <a:r>
              <a:rPr lang="ar-SA" sz="2600" dirty="0">
                <a:cs typeface="+mj-cs"/>
              </a:rPr>
              <a:t>ا) محددة </a:t>
            </a:r>
            <a:r>
              <a:rPr lang="en-US" sz="2600" dirty="0">
                <a:cs typeface="+mj-cs"/>
              </a:rPr>
              <a:t>specific</a:t>
            </a:r>
            <a:r>
              <a:rPr lang="ar-SA" sz="2600" dirty="0">
                <a:cs typeface="+mj-cs"/>
              </a:rPr>
              <a:t>؛ يمكن قياسها </a:t>
            </a:r>
            <a:r>
              <a:rPr lang="en-US" sz="2600" dirty="0">
                <a:cs typeface="+mj-cs"/>
              </a:rPr>
              <a:t>measurable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 </a:t>
            </a:r>
            <a:r>
              <a:rPr lang="ar-SA" sz="2600" dirty="0">
                <a:cs typeface="+mj-cs"/>
              </a:rPr>
              <a:t>؛ ذات علاقة </a:t>
            </a:r>
            <a:r>
              <a:rPr lang="en-US" sz="2600" dirty="0">
                <a:cs typeface="+mj-cs"/>
              </a:rPr>
              <a:t>Relevant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  <a:r>
              <a:rPr lang="ar-SA" sz="2600" dirty="0">
                <a:cs typeface="+mj-cs"/>
              </a:rPr>
              <a:t>	</a:t>
            </a:r>
            <a:endParaRPr lang="en-US" sz="2600" dirty="0">
              <a:cs typeface="+mj-cs"/>
            </a:endParaRPr>
          </a:p>
          <a:p>
            <a:pPr lvl="0" rtl="1"/>
            <a:r>
              <a:rPr lang="ar-SA" sz="2600" dirty="0">
                <a:cs typeface="+mj-cs"/>
              </a:rPr>
              <a:t>(ب) محددة </a:t>
            </a:r>
            <a:r>
              <a:rPr lang="en-US" sz="2600" dirty="0">
                <a:cs typeface="+mj-cs"/>
              </a:rPr>
              <a:t>specific</a:t>
            </a:r>
            <a:r>
              <a:rPr lang="ar-SA" sz="2600" dirty="0">
                <a:cs typeface="+mj-cs"/>
              </a:rPr>
              <a:t>؛ يمكن قياسها </a:t>
            </a:r>
            <a:r>
              <a:rPr lang="en-US" sz="2600" dirty="0">
                <a:cs typeface="+mj-cs"/>
              </a:rPr>
              <a:t>measurable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</a:t>
            </a:r>
            <a:r>
              <a:rPr lang="ar-SA" sz="2600" dirty="0">
                <a:cs typeface="+mj-cs"/>
              </a:rPr>
              <a:t>؛ واقعية </a:t>
            </a:r>
            <a:r>
              <a:rPr lang="en-US" sz="2600" dirty="0">
                <a:cs typeface="+mj-cs"/>
              </a:rPr>
              <a:t>realistic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</a:p>
          <a:p>
            <a:pPr lvl="0" rtl="1"/>
            <a:r>
              <a:rPr lang="ar-SA" sz="2600" dirty="0">
                <a:cs typeface="+mj-cs"/>
              </a:rPr>
              <a:t>(ج) محددة </a:t>
            </a:r>
            <a:r>
              <a:rPr lang="en-US" sz="2600" dirty="0">
                <a:cs typeface="+mj-cs"/>
              </a:rPr>
              <a:t>specific</a:t>
            </a:r>
            <a:r>
              <a:rPr lang="ar-SA" sz="2600" dirty="0">
                <a:cs typeface="+mj-cs"/>
              </a:rPr>
              <a:t>؛ لها معنى </a:t>
            </a:r>
            <a:r>
              <a:rPr lang="en-US" sz="2600" dirty="0">
                <a:cs typeface="+mj-cs"/>
              </a:rPr>
              <a:t>meaningful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</a:t>
            </a:r>
            <a:r>
              <a:rPr lang="ar-SA" sz="2600" dirty="0">
                <a:cs typeface="+mj-cs"/>
              </a:rPr>
              <a:t>؛ ذات علاقة </a:t>
            </a:r>
            <a:r>
              <a:rPr lang="en-US" sz="2600" dirty="0">
                <a:cs typeface="+mj-cs"/>
              </a:rPr>
              <a:t>Relevant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</a:p>
          <a:p>
            <a:pPr lvl="0" rtl="1"/>
            <a:r>
              <a:rPr lang="ar-SA" sz="2600" dirty="0">
                <a:cs typeface="+mj-cs"/>
              </a:rPr>
              <a:t>(د) صغيرة </a:t>
            </a:r>
            <a:r>
              <a:rPr lang="en-US" sz="2600" dirty="0">
                <a:cs typeface="+mj-cs"/>
              </a:rPr>
              <a:t>small</a:t>
            </a:r>
            <a:r>
              <a:rPr lang="ar-SA" sz="2600" dirty="0">
                <a:cs typeface="+mj-cs"/>
              </a:rPr>
              <a:t>؛ يمكن قياسها </a:t>
            </a:r>
            <a:r>
              <a:rPr lang="en-US" sz="2600" dirty="0">
                <a:cs typeface="+mj-cs"/>
              </a:rPr>
              <a:t>measurable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</a:t>
            </a:r>
            <a:r>
              <a:rPr lang="ar-SA" sz="2600" dirty="0">
                <a:cs typeface="+mj-cs"/>
              </a:rPr>
              <a:t>؛ ذات علاقة </a:t>
            </a:r>
            <a:r>
              <a:rPr lang="en-US" sz="2600" dirty="0">
                <a:cs typeface="+mj-cs"/>
              </a:rPr>
              <a:t>Relevant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</a:p>
          <a:p>
            <a:pPr marL="0" indent="0"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410700" cy="4525963"/>
          </a:xfrm>
        </p:spPr>
        <p:txBody>
          <a:bodyPr/>
          <a:lstStyle/>
          <a:p>
            <a:pPr rtl="1"/>
            <a:r>
              <a:rPr lang="ar-SA" b="1" dirty="0" smtClean="0"/>
              <a:t>(2) أدوات </a:t>
            </a:r>
            <a:r>
              <a:rPr lang="ar-SA" b="1" dirty="0"/>
              <a:t>العلاقات العامة تتلخص في حروف الكلمة </a:t>
            </a:r>
            <a:r>
              <a:rPr lang="en-US" b="1" dirty="0" smtClean="0"/>
              <a:t> PENCILS </a:t>
            </a:r>
            <a:r>
              <a:rPr lang="ar-SA" b="1" dirty="0"/>
              <a:t>حيث أن الحرف </a:t>
            </a:r>
            <a:r>
              <a:rPr lang="ar-SA" b="1" dirty="0" smtClean="0"/>
              <a:t> </a:t>
            </a:r>
            <a:r>
              <a:rPr lang="en-US" b="1" dirty="0" smtClean="0"/>
              <a:t> “P" </a:t>
            </a:r>
            <a:r>
              <a:rPr lang="ar-SA" b="1" dirty="0"/>
              <a:t>يشير الى .......</a:t>
            </a:r>
          </a:p>
          <a:p>
            <a:pPr rtl="1"/>
            <a:r>
              <a:rPr lang="ar-SA" dirty="0"/>
              <a:t>		(أ)	المطبوعات </a:t>
            </a:r>
            <a:r>
              <a:rPr lang="en-US" dirty="0"/>
              <a:t>Publication </a:t>
            </a:r>
            <a:r>
              <a:rPr lang="ar-SA" dirty="0" smtClean="0"/>
              <a:t>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en-US" dirty="0"/>
              <a:t>	</a:t>
            </a:r>
            <a:r>
              <a:rPr lang="en-US" dirty="0" smtClean="0"/>
              <a:t>)</a:t>
            </a:r>
            <a:r>
              <a:rPr lang="ar-SA" dirty="0" smtClean="0"/>
              <a:t>ب</a:t>
            </a:r>
            <a:r>
              <a:rPr lang="ar-SA" dirty="0"/>
              <a:t>)	</a:t>
            </a:r>
            <a:r>
              <a:rPr lang="ar-SA" dirty="0" smtClean="0"/>
              <a:t>الأفراد </a:t>
            </a:r>
            <a:r>
              <a:rPr lang="en-US" dirty="0" smtClean="0"/>
              <a:t>People</a:t>
            </a:r>
            <a:endParaRPr lang="en-US" dirty="0"/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ج</a:t>
            </a:r>
            <a:r>
              <a:rPr lang="ar-SA" dirty="0"/>
              <a:t>)	</a:t>
            </a:r>
            <a:r>
              <a:rPr lang="ar-SA" dirty="0" smtClean="0"/>
              <a:t>المنتج </a:t>
            </a:r>
            <a:r>
              <a:rPr lang="en-US" dirty="0" smtClean="0"/>
              <a:t>product </a:t>
            </a:r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د</a:t>
            </a:r>
            <a:r>
              <a:rPr lang="ar-SA" dirty="0"/>
              <a:t>)	 </a:t>
            </a:r>
            <a:r>
              <a:rPr lang="ar-SA" dirty="0" smtClean="0"/>
              <a:t>السعر </a:t>
            </a:r>
            <a:r>
              <a:rPr lang="en-US" dirty="0" smtClean="0"/>
              <a:t>price</a:t>
            </a:r>
            <a:endParaRPr lang="en-US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8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(3) يتميز نموذج</a:t>
            </a:r>
            <a:r>
              <a:rPr lang="en-US" b="1" dirty="0" smtClean="0"/>
              <a:t> B2C  </a:t>
            </a:r>
            <a:r>
              <a:rPr lang="ar-SA" b="1" dirty="0" smtClean="0"/>
              <a:t>عن </a:t>
            </a:r>
            <a:r>
              <a:rPr lang="en-US" b="1" dirty="0" smtClean="0"/>
              <a:t>B2B</a:t>
            </a:r>
            <a:r>
              <a:rPr lang="ar-SA" b="1" dirty="0" smtClean="0"/>
              <a:t> بأنه</a:t>
            </a:r>
            <a:endParaRPr lang="en-US" b="1" dirty="0"/>
          </a:p>
          <a:p>
            <a:pPr marL="400050" lvl="1" indent="0" rtl="1"/>
            <a:r>
              <a:rPr lang="ar-SA" dirty="0" smtClean="0"/>
              <a:t>(أ) يوجد بطئ في عملية إتمام الشراء </a:t>
            </a:r>
            <a:endParaRPr lang="ar-SA" dirty="0"/>
          </a:p>
          <a:p>
            <a:pPr marL="400050" lvl="1" indent="0" rtl="1"/>
            <a:r>
              <a:rPr lang="ar-SA" dirty="0" smtClean="0"/>
              <a:t>(ب) حجم </a:t>
            </a:r>
            <a:r>
              <a:rPr lang="ar-SA" dirty="0"/>
              <a:t>الوحدات </a:t>
            </a:r>
            <a:r>
              <a:rPr lang="ar-SA" dirty="0" err="1" smtClean="0"/>
              <a:t>المشتراه</a:t>
            </a:r>
            <a:r>
              <a:rPr lang="ar-SA" dirty="0" smtClean="0"/>
              <a:t> كبيرة </a:t>
            </a:r>
            <a:endParaRPr lang="ar-SA" dirty="0"/>
          </a:p>
          <a:p>
            <a:pPr marL="400050" lvl="1" indent="0" rtl="1"/>
            <a:r>
              <a:rPr lang="ar-SA" dirty="0" smtClean="0"/>
              <a:t>(ج) يوجد استقلالية في عملية </a:t>
            </a:r>
            <a:r>
              <a:rPr lang="ar-SA" dirty="0" err="1" smtClean="0"/>
              <a:t>إتخاذ</a:t>
            </a:r>
            <a:r>
              <a:rPr lang="ar-SA" dirty="0" smtClean="0"/>
              <a:t> القرار في الشراء </a:t>
            </a:r>
          </a:p>
          <a:p>
            <a:pPr marL="400050" lvl="1" indent="0" rtl="1"/>
            <a:r>
              <a:rPr lang="ar-SA" dirty="0" smtClean="0"/>
              <a:t>(د) وسائل الاتصال  الشائعة هي وجها لوجه</a:t>
            </a:r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590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340768"/>
            <a:ext cx="9793088" cy="4785395"/>
          </a:xfrm>
        </p:spPr>
        <p:txBody>
          <a:bodyPr/>
          <a:lstStyle/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ar-SA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ar-SA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إنترنت الأشياء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...............................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(أ)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صديقة للبيئة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(ب)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تحمى خصوصية الأفراد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(ج)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مضرة بالبيئة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(د)	تعتبر صديقة للعمال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0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2722</TotalTime>
  <Words>1127</Words>
  <Application>Microsoft Office PowerPoint</Application>
  <PresentationFormat>A4 Paper (210x297 mm)</PresentationFormat>
  <Paragraphs>151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ae_AlMateen</vt:lpstr>
      <vt:lpstr>Arial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المحاضرة المباشرة الثانية</vt:lpstr>
      <vt:lpstr>بيئة الأعمال الإلكترونية</vt:lpstr>
      <vt:lpstr>نموذج SLEPT  لوصف بيئة الأعمال الالكترونية</vt:lpstr>
      <vt:lpstr>استراتيجية الأعمال الإلكترونية </vt:lpstr>
      <vt:lpstr>الاستراتيجيات العامة </vt:lpstr>
      <vt:lpstr>إدارة العلاقة مع العملاء</vt:lpstr>
      <vt:lpstr>النموذج العام لسلوك المستهلك</vt:lpstr>
      <vt:lpstr>التسويق الإلكتروني </vt:lpstr>
      <vt:lpstr>استراتيجية التسويق سوستاك SOSTAC</vt:lpstr>
      <vt:lpstr>PowerPoint Presentation</vt:lpstr>
      <vt:lpstr>أسئلة للمراجعة (1)</vt:lpstr>
      <vt:lpstr>أسئلة للمراجعة (2)</vt:lpstr>
      <vt:lpstr>أسئلة للمراجعة (3)</vt:lpstr>
      <vt:lpstr>أسئلة للمراجعة (4)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abdelnasser abdelaal</cp:lastModifiedBy>
  <cp:revision>179</cp:revision>
  <cp:lastPrinted>2015-04-10T06:57:13Z</cp:lastPrinted>
  <dcterms:created xsi:type="dcterms:W3CDTF">2014-02-23T07:16:21Z</dcterms:created>
  <dcterms:modified xsi:type="dcterms:W3CDTF">2015-04-11T17:51:48Z</dcterms:modified>
</cp:coreProperties>
</file>