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10" r:id="rId3"/>
    <p:sldId id="370" r:id="rId4"/>
    <p:sldId id="371" r:id="rId5"/>
    <p:sldId id="372" r:id="rId6"/>
    <p:sldId id="373" r:id="rId7"/>
    <p:sldId id="375" r:id="rId8"/>
    <p:sldId id="374" r:id="rId9"/>
    <p:sldId id="377" r:id="rId10"/>
    <p:sldId id="378" r:id="rId11"/>
    <p:sldId id="379" r:id="rId12"/>
    <p:sldId id="376" r:id="rId13"/>
    <p:sldId id="380" r:id="rId14"/>
    <p:sldId id="381" r:id="rId15"/>
    <p:sldId id="382" r:id="rId16"/>
    <p:sldId id="266" r:id="rId1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>
        <p:scale>
          <a:sx n="52" d="100"/>
          <a:sy n="52" d="100"/>
        </p:scale>
        <p:origin x="-2064" y="-56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t>07/07/36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4/25/2015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667000"/>
            <a:ext cx="5076056" cy="34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المباشرة الثالثة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على المحاضرات </a:t>
            </a:r>
            <a:r>
              <a:rPr lang="en-US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9,10,11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الثقة في الأعمال الإلكترونية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340768"/>
            <a:ext cx="9849544" cy="5015582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400" dirty="0"/>
              <a:t>تكمن أهمية الثقة بسبب: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dirty="0"/>
              <a:t>أننا نتعامل مع أسواق </a:t>
            </a:r>
            <a:r>
              <a:rPr lang="ar-SA" dirty="0" smtClean="0"/>
              <a:t>افتراضية وشركاء </a:t>
            </a:r>
            <a:r>
              <a:rPr lang="ar-SA" dirty="0"/>
              <a:t>وعملاء </a:t>
            </a:r>
            <a:r>
              <a:rPr lang="ar-SA" dirty="0" smtClean="0"/>
              <a:t>افتراضيين</a:t>
            </a:r>
            <a:endParaRPr lang="ar-SA" dirty="0"/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dirty="0"/>
              <a:t>أن </a:t>
            </a:r>
            <a:r>
              <a:rPr lang="ar-SA" dirty="0" smtClean="0"/>
              <a:t>طلبات الشراء والأموال </a:t>
            </a:r>
            <a:r>
              <a:rPr lang="ar-SA" dirty="0"/>
              <a:t>والمعلومات الشخصية تنقل عن طريق </a:t>
            </a:r>
            <a:r>
              <a:rPr lang="ar-SA" dirty="0" smtClean="0"/>
              <a:t>الإنترنت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dirty="0" smtClean="0"/>
              <a:t>أننا نتعامل مع منتجات وخدمات غير ملموسة من الصعب فحصها أو اكتشاف سرقتها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dirty="0"/>
              <a:t>الفشل في الحصول على ثقة الزبائن يقلل معدل </a:t>
            </a:r>
            <a:r>
              <a:rPr lang="ar-SA" dirty="0" smtClean="0"/>
              <a:t>التحول </a:t>
            </a:r>
            <a:r>
              <a:rPr lang="en-US" dirty="0" smtClean="0"/>
              <a:t>conversion rate</a:t>
            </a:r>
            <a:endParaRPr lang="ar-SA" dirty="0" smtClean="0"/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dirty="0"/>
              <a:t>تعتبر الثقة </a:t>
            </a:r>
            <a:r>
              <a:rPr lang="ar-SA" dirty="0" smtClean="0"/>
              <a:t>أحد أصول </a:t>
            </a:r>
            <a:r>
              <a:rPr lang="ar-SA" dirty="0"/>
              <a:t>بيئة </a:t>
            </a:r>
            <a:r>
              <a:rPr lang="en-US" dirty="0"/>
              <a:t>B2C</a:t>
            </a:r>
            <a:r>
              <a:rPr lang="ar-SA" dirty="0"/>
              <a:t> </a:t>
            </a:r>
            <a:r>
              <a:rPr lang="ar-SA" dirty="0" smtClean="0"/>
              <a:t>وبيئة </a:t>
            </a:r>
            <a:r>
              <a:rPr lang="en-US" dirty="0" smtClean="0"/>
              <a:t>C2C</a:t>
            </a:r>
            <a:r>
              <a:rPr lang="ar-SA" dirty="0" smtClean="0"/>
              <a:t> على الإنترنت</a:t>
            </a:r>
          </a:p>
          <a:p>
            <a:pPr marL="800100" lvl="1" indent="-342900" rtl="1">
              <a:buFont typeface="Wingdings" panose="05000000000000000000" pitchFamily="2" charset="2"/>
              <a:buChar char="Ø"/>
            </a:pPr>
            <a:r>
              <a:rPr lang="ar-SA" dirty="0"/>
              <a:t>صعوبة فض المنازعات في الأعمال الإلكترونية </a:t>
            </a:r>
          </a:p>
          <a:p>
            <a:pPr marL="51435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لتحقيق الثقة يجب توثيق المستخدمين وتوفير سلامة المعلومات وسريتها وإتاحتها للمصرح لهم أو </a:t>
            </a:r>
            <a:r>
              <a:rPr lang="ar-SA" dirty="0" err="1" smtClean="0"/>
              <a:t>المسجليين</a:t>
            </a:r>
            <a:endParaRPr lang="ar-SA" dirty="0"/>
          </a:p>
          <a:p>
            <a:pPr marL="457200" lvl="1" indent="0" rtl="1"/>
            <a:endParaRPr lang="ar-S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720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495300" y="274638"/>
            <a:ext cx="8915400" cy="1143000"/>
          </a:xfrm>
        </p:spPr>
        <p:txBody>
          <a:bodyPr/>
          <a:lstStyle/>
          <a:p>
            <a:r>
              <a:rPr lang="ar-SA" dirty="0" smtClean="0"/>
              <a:t>مخاطر التجارة الإلكترونية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777536" cy="4708525"/>
          </a:xfrm>
        </p:spPr>
        <p:txBody>
          <a:bodyPr/>
          <a:lstStyle/>
          <a:p>
            <a:pPr rtl="1"/>
            <a:r>
              <a:rPr lang="ar-SA" dirty="0"/>
              <a:t>1- </a:t>
            </a:r>
            <a:r>
              <a:rPr lang="ar-SA" sz="2800" dirty="0"/>
              <a:t>الهندسة </a:t>
            </a:r>
            <a:r>
              <a:rPr lang="ar-SA" sz="2800" dirty="0" smtClean="0"/>
              <a:t>الاجتماعية</a:t>
            </a:r>
          </a:p>
          <a:p>
            <a:pPr rtl="1"/>
            <a:r>
              <a:rPr lang="ar-SA" sz="2800" dirty="0" smtClean="0"/>
              <a:t>2- </a:t>
            </a:r>
            <a:r>
              <a:rPr lang="ar-SA" sz="2800" dirty="0"/>
              <a:t>الاصطياد الإلكتروني </a:t>
            </a:r>
            <a:endParaRPr lang="ar-SA" sz="2800" dirty="0" smtClean="0"/>
          </a:p>
          <a:p>
            <a:pPr rtl="1"/>
            <a:r>
              <a:rPr lang="ar-SA" sz="2800" dirty="0" smtClean="0"/>
              <a:t>3- هجوم رجل-في-الوسط</a:t>
            </a:r>
            <a:endParaRPr lang="en-US" sz="2800" dirty="0" smtClean="0"/>
          </a:p>
          <a:p>
            <a:pPr rtl="1"/>
            <a:r>
              <a:rPr lang="ar-SA" sz="2800" dirty="0" smtClean="0"/>
              <a:t>4-</a:t>
            </a:r>
            <a:r>
              <a:rPr lang="en-US" sz="2800" dirty="0" smtClean="0"/>
              <a:t> </a:t>
            </a:r>
            <a:r>
              <a:rPr lang="ar-SA" sz="2800" dirty="0" smtClean="0"/>
              <a:t> هجوم </a:t>
            </a:r>
            <a:r>
              <a:rPr lang="ar-SA" sz="2800" dirty="0"/>
              <a:t>إعادة الإرسال </a:t>
            </a:r>
            <a:r>
              <a:rPr lang="en-US" sz="2800" dirty="0" smtClean="0"/>
              <a:t> </a:t>
            </a:r>
          </a:p>
          <a:p>
            <a:pPr rtl="1"/>
            <a:r>
              <a:rPr lang="ar-SA" sz="2800" dirty="0" smtClean="0"/>
              <a:t>5-  </a:t>
            </a:r>
            <a:r>
              <a:rPr lang="ar-SA" sz="2800" dirty="0"/>
              <a:t>سرقة بيانات وسائل الدفع المالي.</a:t>
            </a:r>
          </a:p>
          <a:p>
            <a:pPr rtl="1"/>
            <a:r>
              <a:rPr lang="ar-SA" sz="2800" dirty="0"/>
              <a:t>6- هجمات القراصنة والمخترقين </a:t>
            </a:r>
            <a:endParaRPr lang="ar-SA" sz="2800" dirty="0" smtClean="0"/>
          </a:p>
          <a:p>
            <a:pPr rtl="1"/>
            <a:r>
              <a:rPr lang="ar-SA" sz="2800" dirty="0" smtClean="0"/>
              <a:t>7- </a:t>
            </a:r>
            <a:r>
              <a:rPr lang="ar-SA" sz="2800" dirty="0"/>
              <a:t>البرامج الخبيثة وبرامج الدعاية والاعلانات غير المرغوب </a:t>
            </a:r>
            <a:r>
              <a:rPr lang="ar-SA" sz="2800" dirty="0" smtClean="0"/>
              <a:t>فيها</a:t>
            </a:r>
          </a:p>
          <a:p>
            <a:pPr rtl="1"/>
            <a:r>
              <a:rPr lang="ar-SA" sz="2800" dirty="0" smtClean="0"/>
              <a:t>8- تأخير </a:t>
            </a:r>
            <a:r>
              <a:rPr lang="ar-SA" sz="2800" dirty="0"/>
              <a:t>إرسال معلومات مفيدة أو إعادة إرسالها بعد تغييرها </a:t>
            </a:r>
            <a:endParaRPr lang="ar-SA" sz="2800" dirty="0" smtClean="0"/>
          </a:p>
          <a:p>
            <a:pPr rtl="1"/>
            <a:endParaRPr lang="ar-SA" sz="2800" dirty="0"/>
          </a:p>
          <a:p>
            <a:pPr rtl="1"/>
            <a:endParaRPr lang="ar-SA" sz="2800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660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حماية التجارة الإلكترونية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665117"/>
          </a:xfrm>
        </p:spPr>
        <p:txBody>
          <a:bodyPr/>
          <a:lstStyle/>
          <a:p>
            <a:r>
              <a:rPr lang="ar-SA" sz="2600" dirty="0" smtClean="0"/>
              <a:t>والتجسس</a:t>
            </a:r>
            <a:r>
              <a:rPr lang="en-US" sz="2600" dirty="0" smtClean="0"/>
              <a:t> </a:t>
            </a:r>
            <a:r>
              <a:rPr lang="ar-SA" sz="2600" dirty="0" smtClean="0"/>
              <a:t>1- برامج مضادة للفيروسات</a:t>
            </a:r>
          </a:p>
          <a:p>
            <a:r>
              <a:rPr lang="ar-SA" sz="2600" dirty="0" smtClean="0"/>
              <a:t>وإعداده جيداً</a:t>
            </a:r>
            <a:r>
              <a:rPr lang="en-US" sz="2600" dirty="0" smtClean="0"/>
              <a:t>  </a:t>
            </a:r>
            <a:r>
              <a:rPr lang="ar-SA" sz="2600" dirty="0" smtClean="0"/>
              <a:t>2- استخدام الجدار الناري</a:t>
            </a:r>
          </a:p>
          <a:p>
            <a:r>
              <a:rPr lang="en-US" sz="2600" dirty="0" smtClean="0"/>
              <a:t> </a:t>
            </a:r>
            <a:r>
              <a:rPr lang="ar-SA" sz="2600" dirty="0" smtClean="0"/>
              <a:t>3- عمل نسخ احتياطية للملفات</a:t>
            </a:r>
          </a:p>
          <a:p>
            <a:r>
              <a:rPr lang="ar-SA" sz="2600" dirty="0" smtClean="0"/>
              <a:t>4- استخدام برتوكولات تأمين التجارة الإلكترونية</a:t>
            </a:r>
          </a:p>
          <a:p>
            <a:r>
              <a:rPr lang="ar-SA" sz="2600" dirty="0" smtClean="0"/>
              <a:t>5- إنشاء شبكات افتراضية خاصة</a:t>
            </a:r>
          </a:p>
          <a:p>
            <a:r>
              <a:rPr lang="ar-SA" sz="2600" dirty="0" smtClean="0"/>
              <a:t>6- استخدام وسائل لاكتشاف ومنع المخترقين مثل ملفات الأنشطة وملفات التدقيق وآنية العسل</a:t>
            </a:r>
          </a:p>
          <a:p>
            <a:r>
              <a:rPr lang="ar-SA" sz="2600" dirty="0" smtClean="0"/>
              <a:t>7- </a:t>
            </a:r>
            <a:r>
              <a:rPr lang="ar-SA" sz="2600" dirty="0" err="1" smtClean="0"/>
              <a:t>إستخدام</a:t>
            </a:r>
            <a:r>
              <a:rPr lang="ar-SA" sz="2600" dirty="0" smtClean="0"/>
              <a:t> وسائل التوثيق والتوقيع </a:t>
            </a:r>
            <a:r>
              <a:rPr lang="ar-SA" sz="2600" dirty="0" err="1" smtClean="0"/>
              <a:t>الإلكترونى</a:t>
            </a:r>
            <a:r>
              <a:rPr lang="ar-SA" sz="2600" dirty="0" smtClean="0"/>
              <a:t> </a:t>
            </a:r>
          </a:p>
          <a:p>
            <a:r>
              <a:rPr lang="ar-SA" sz="2600" dirty="0" smtClean="0"/>
              <a:t>8- </a:t>
            </a:r>
            <a:r>
              <a:rPr lang="ar-SA" sz="2600" dirty="0" err="1" smtClean="0"/>
              <a:t>إستخدام</a:t>
            </a:r>
            <a:r>
              <a:rPr lang="ar-SA" sz="2600" dirty="0" smtClean="0"/>
              <a:t> وسائل التشفير </a:t>
            </a:r>
          </a:p>
          <a:p>
            <a:r>
              <a:rPr lang="ar-SA" sz="2600" dirty="0"/>
              <a:t>9- التدريب والتوعية ووضع سياسات لأمن المعلومات</a:t>
            </a:r>
          </a:p>
          <a:p>
            <a:r>
              <a:rPr lang="en-US" dirty="0" smtClean="0"/>
              <a:t> </a:t>
            </a:r>
            <a:endParaRPr lang="ar-S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161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إدارة التغيير والمعرفة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793088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التحول الى الأعمال الإلكترونية يحتاج تغيير في المنظمة والإدارة والعمالة والثقافة وطريقة تدفع المعلومات والأوامر وغيرها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أمثلة للتغيير لأشكال التغيير: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400" dirty="0" smtClean="0"/>
              <a:t>تحديث هيكل المنظمة ويجب مراعاة مراحل تطورها</a:t>
            </a:r>
          </a:p>
          <a:p>
            <a:pPr marL="1257300" lvl="2" indent="-457200" rtl="1">
              <a:buFont typeface="Wingdings" panose="05000000000000000000" pitchFamily="2" charset="2"/>
              <a:buChar char="ü"/>
            </a:pPr>
            <a:r>
              <a:rPr lang="ar-SA" sz="2200" dirty="0" smtClean="0"/>
              <a:t>من أهم أشكالها هو التحول الى المنظمات الافتراضية </a:t>
            </a:r>
            <a:endParaRPr lang="ar-SA" sz="2200" dirty="0"/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400" dirty="0" smtClean="0"/>
              <a:t>إعادة هيكلة العمالة وتوظيف مبرمجين </a:t>
            </a:r>
            <a:r>
              <a:rPr lang="ar-SA" sz="2400" dirty="0"/>
              <a:t>ومديري شبكات وأخصائيين في تحليل </a:t>
            </a:r>
            <a:r>
              <a:rPr lang="ar-SA" sz="2400" dirty="0" smtClean="0"/>
              <a:t>النظم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sz="2400" dirty="0" err="1" smtClean="0"/>
              <a:t>التعهيد</a:t>
            </a:r>
            <a:r>
              <a:rPr lang="ar-SA" sz="2400" dirty="0" smtClean="0"/>
              <a:t>: هو إسناد بعض الأنشطة لشركات أخرى لتحقيق أهداف معينة </a:t>
            </a:r>
          </a:p>
          <a:p>
            <a:pPr marL="857250" lvl="1" indent="-457200" rtl="1">
              <a:buFont typeface="Arial" panose="020B0604020202020204" pitchFamily="34" charset="0"/>
              <a:buChar char="•"/>
            </a:pPr>
            <a:r>
              <a:rPr lang="ar-SA" dirty="0"/>
              <a:t>حتى ينجح التغيير يجب الاستماع للآخر وتمليك عملية التغيير </a:t>
            </a:r>
            <a:r>
              <a:rPr lang="ar-SA" dirty="0" err="1"/>
              <a:t>للموظفيين</a:t>
            </a:r>
            <a:r>
              <a:rPr lang="ar-SA" dirty="0"/>
              <a:t> والزبائن وشرح فوائده ومراعاة البعد الثقافي والاجتماعي والحصول على دعم القيادة العليا </a:t>
            </a:r>
            <a:r>
              <a:rPr lang="ar-SA" dirty="0" err="1" smtClean="0"/>
              <a:t>وإستخدام</a:t>
            </a:r>
            <a:r>
              <a:rPr lang="ar-SA" dirty="0" smtClean="0"/>
              <a:t> المنهج الأنسب للتغيير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524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404664"/>
            <a:ext cx="8915400" cy="1012974"/>
          </a:xfrm>
        </p:spPr>
        <p:txBody>
          <a:bodyPr/>
          <a:lstStyle/>
          <a:p>
            <a:r>
              <a:rPr lang="ar-SA" dirty="0" smtClean="0"/>
              <a:t>مداخل إدارة التغيير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906000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تعاوني </a:t>
            </a:r>
            <a:r>
              <a:rPr lang="en-US" sz="2400" dirty="0" smtClean="0"/>
              <a:t>Collaborative</a:t>
            </a:r>
            <a:r>
              <a:rPr lang="ar-SA" sz="2400" dirty="0" smtClean="0"/>
              <a:t>: يتطلب تعاون جميع الموظفين ويمكن أن ينتج عنه أفكار جديدة ولكنه يحتاج وقت ومجهود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استشاري </a:t>
            </a:r>
            <a:r>
              <a:rPr lang="en-US" sz="2400" dirty="0" smtClean="0"/>
              <a:t>: Consultative</a:t>
            </a:r>
            <a:r>
              <a:rPr lang="ar-SA" sz="2400" dirty="0" smtClean="0"/>
              <a:t> الإدارة تستشير أصحاب الشأن لكنها تأخذ القرار النهائي وهو وسط بين التعاوني والتوجيهي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توجيهي </a:t>
            </a:r>
            <a:r>
              <a:rPr lang="en-US" altLang="ar-SA" sz="2400" dirty="0"/>
              <a:t>Directive </a:t>
            </a:r>
            <a:r>
              <a:rPr lang="ar-SA" sz="2400" dirty="0" smtClean="0"/>
              <a:t>: الإدارة هي التي تتخذ القرارات لذلك يتطلب تواصل دائم وتعويض المتضررين أو من يقاومون التغيير أو نموذج  </a:t>
            </a:r>
            <a:r>
              <a:rPr lang="en-US" sz="2400" dirty="0"/>
              <a:t>paternal-maternal </a:t>
            </a:r>
            <a:r>
              <a:rPr lang="en-US" sz="2400" dirty="0" smtClean="0"/>
              <a:t>approach</a:t>
            </a:r>
            <a:r>
              <a:rPr lang="ar-SA" sz="2400" dirty="0" smtClean="0"/>
              <a:t> الأب – والأم في الإدارة ( الأب يعرف أكثر والأم متعاطفة)</a:t>
            </a:r>
            <a:endParaRPr lang="en-US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قسري </a:t>
            </a:r>
            <a:r>
              <a:rPr lang="en-US" altLang="ar-SA" sz="2400" dirty="0"/>
              <a:t>Coercive </a:t>
            </a:r>
            <a:r>
              <a:rPr lang="ar-SA" sz="2400" dirty="0" smtClean="0"/>
              <a:t>: الإدارة تتخذ القرارات ويحتاج قوة للتنفيذ، ودور الموظفين محدود جداً وهو صادم وعليه تحفظات أخلاقية لكنه مطلوب عند الضرورة ولا سيما عدم وجود وقت كافي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ويمكن اتباع بدائل أخرى مثل نقل العامل لفرع ثاني أو الإعلان عن إفلاس الشركة وإعادة إنشائها مرة أخرى بالموظفين المتميزين فقط.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800" dirty="0"/>
          </a:p>
          <a:p>
            <a:endParaRPr lang="ar-S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923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إدارة المعرفة في المؤسسة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849544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المعرفة هي الخبرات والثقافة والوعى والمعلومات لدى الموظفين والزبائن والشركاء والمخزنة في الإرشادات وقواعد البيانات والملفات وغيرها.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المعرفة لها دور كبير في نجاح التغيير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يجب على المنظمة أن يكون عندها خطة لتحديد المعرفة المطلوبة وإنتاجها وتخزينها ثم تبادلها مع الموظفين والزبائن والشركاء ثم استخدام هذه المعرفة. 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أهداف إدارة المعرفة تشمل زيادة الأرباح والمحافظة </a:t>
            </a:r>
            <a:r>
              <a:rPr lang="ar-SA" sz="2400" dirty="0"/>
              <a:t>على الخبرات </a:t>
            </a:r>
            <a:r>
              <a:rPr lang="ar-SA" sz="2400" dirty="0" smtClean="0"/>
              <a:t>والزبائن وتقليل التكاليف وتطوير </a:t>
            </a:r>
            <a:r>
              <a:rPr lang="ar-SA" sz="2400" dirty="0"/>
              <a:t>منتجات </a:t>
            </a:r>
            <a:r>
              <a:rPr lang="ar-SA" sz="2400" dirty="0" smtClean="0"/>
              <a:t>جديدة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400" dirty="0" smtClean="0"/>
              <a:t>أدوات نقل المعرفة وتخزينها هي التعامل اليومي المباشر والتدريب </a:t>
            </a:r>
            <a:r>
              <a:rPr lang="ar-SA" sz="2400" dirty="0" err="1" smtClean="0"/>
              <a:t>والايميلات</a:t>
            </a:r>
            <a:r>
              <a:rPr lang="ar-SA" sz="2400" dirty="0" smtClean="0"/>
              <a:t> ووسائل التواصل </a:t>
            </a:r>
            <a:r>
              <a:rPr lang="ar-SA" sz="2400" dirty="0" err="1" smtClean="0"/>
              <a:t>الإجتماعى</a:t>
            </a:r>
            <a:r>
              <a:rPr lang="ar-SA" sz="2400" dirty="0" smtClean="0"/>
              <a:t> وقواعد البيانات والفيديو </a:t>
            </a:r>
            <a:r>
              <a:rPr lang="ar-SA" sz="2400" dirty="0" err="1" smtClean="0"/>
              <a:t>كونفرانس</a:t>
            </a:r>
            <a:r>
              <a:rPr lang="ar-SA" sz="2400" dirty="0" smtClean="0"/>
              <a:t> ومراكز المساعدة والنظم المتخصصة </a:t>
            </a:r>
            <a:endParaRPr 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771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إدارة سلسلة التوريد إلكترونياً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849544" cy="4819674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سلسلة التوريد هي سلسلة تدفق المواد الخام والأفراد، والمعلومات والخدمات ورأس المال من الموردين الى المصنع ثم المخازن </a:t>
            </a:r>
            <a:r>
              <a:rPr lang="ar-SA" dirty="0" err="1"/>
              <a:t>إنتهاءاً</a:t>
            </a:r>
            <a:r>
              <a:rPr lang="ar-SA" dirty="0"/>
              <a:t> بالعملاء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نجاح المنظمة يعتمد على قدرتها في إدارة تدفق الموارد والمعلومات والأموال الى الداخل وبين أقسامها وموظفيها وخارج المنظمة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سلسلة </a:t>
            </a:r>
            <a:r>
              <a:rPr lang="ar-SA" dirty="0"/>
              <a:t>التوريد الإلكترونية هي استخدام تكنولوجيا المعلومات في إدارة هذه السلسة. 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أهدافها: تقليل التكاليف، التوظيف </a:t>
            </a:r>
            <a:r>
              <a:rPr lang="ar-SA" dirty="0"/>
              <a:t>الأمثل </a:t>
            </a:r>
            <a:r>
              <a:rPr lang="ar-SA" dirty="0" smtClean="0"/>
              <a:t>للموارد، زيادة المبيعات، زيادة </a:t>
            </a:r>
            <a:r>
              <a:rPr lang="ar-SA" dirty="0"/>
              <a:t>القوة </a:t>
            </a:r>
            <a:r>
              <a:rPr lang="ar-SA" dirty="0" smtClean="0"/>
              <a:t>التنافسية، </a:t>
            </a:r>
            <a:r>
              <a:rPr lang="ar-SA" dirty="0"/>
              <a:t>زيادة الابتكار </a:t>
            </a:r>
            <a:endParaRPr lang="en-US" dirty="0"/>
          </a:p>
          <a:p>
            <a:pPr marL="0" indent="0" rtl="1"/>
            <a:endParaRPr lang="en-US" dirty="0"/>
          </a:p>
          <a:p>
            <a:r>
              <a:rPr lang="ar-SA" dirty="0" smtClean="0"/>
              <a:t> 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82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مشاكل سلسلة التوريد التقليدية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7560" y="1417638"/>
            <a:ext cx="9498260" cy="4708525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تنطبق على السلع المحسوسة بصورة كبيرة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ارتفاع التكاليف سواء كانت الموارد أو الوقت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هي سلسلة في أتجاه واحد تركز على دفع المنتج تجاه المستهلك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من أمثلة نجاح إدارة سلسلة التوريد إلكترونيا نشوء المنظمات الافتراضية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لا تستفيد من شبكات القيمة </a:t>
            </a:r>
            <a:r>
              <a:rPr lang="en-US" dirty="0" smtClean="0"/>
              <a:t>value networks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لا تستفيد من التجارة الالكترونية التعاونية </a:t>
            </a:r>
            <a:r>
              <a:rPr lang="en-US" dirty="0" smtClean="0"/>
              <a:t>collaborative EC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0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عوامل نجاح عملية إدارة سلسلة القيمة إلكترونياً </a:t>
            </a:r>
            <a:br>
              <a:rPr lang="ar-SA" dirty="0"/>
            </a:b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8" y="1417638"/>
            <a:ext cx="9877772" cy="4819674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يجب </a:t>
            </a:r>
            <a:r>
              <a:rPr lang="ar-SA" dirty="0"/>
              <a:t>على الشركاء فهم أن التعاون هو أحد الأصول الاستراتيجية للشركة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تبادل المعلومات والشفافية في كل مراحل سلسلة </a:t>
            </a:r>
            <a:r>
              <a:rPr lang="ar-SA" dirty="0" smtClean="0"/>
              <a:t>التوريد</a:t>
            </a:r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dirty="0"/>
              <a:t>تبادل المعلومات مهم لتسعير المنتج، وإدارة المخزون، وتتبع حركة الشحن، وإدارة تدفقات الأموال، ومتابعة أخبار </a:t>
            </a:r>
            <a:r>
              <a:rPr lang="ar-SA" dirty="0" smtClean="0"/>
              <a:t>التكنولوجيا</a:t>
            </a:r>
            <a:endParaRPr lang="ar-SA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السرعة وتقليل التكاليف وجودة الخدمة وخدمة العملاء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تكامل كل </a:t>
            </a:r>
            <a:r>
              <a:rPr lang="ar-SA" dirty="0" smtClean="0"/>
              <a:t>مراحل </a:t>
            </a:r>
            <a:r>
              <a:rPr lang="ar-SA" dirty="0"/>
              <a:t>سلسلة القيمة 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تبنى التجارة الإلكترونية التعاونية </a:t>
            </a:r>
            <a:r>
              <a:rPr lang="en-US" dirty="0" smtClean="0"/>
              <a:t>collaborative Commerce</a:t>
            </a:r>
          </a:p>
          <a:p>
            <a:pPr lvl="2" indent="-342900" rtl="1">
              <a:buFont typeface="Wingdings" panose="05000000000000000000" pitchFamily="2" charset="2"/>
              <a:buChar char="Ø"/>
            </a:pPr>
            <a:r>
              <a:rPr lang="en-US" dirty="0" smtClean="0"/>
              <a:t>   </a:t>
            </a:r>
            <a:r>
              <a:rPr lang="ar-SA" dirty="0" smtClean="0"/>
              <a:t> هي عملية توظيف الشركاء للتكنولوجيا من لتحقيق التعاون في البحث والتطوير وتخطيط وتصميم وتصنيع وتوزيع المنتج أو الخدمة أو الفكرة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010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للمراجعة: 1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95672" y="980728"/>
            <a:ext cx="8915400" cy="4525963"/>
          </a:xfrm>
        </p:spPr>
        <p:txBody>
          <a:bodyPr/>
          <a:lstStyle/>
          <a:p>
            <a:pPr marL="514350" indent="-514350" rtl="1">
              <a:buAutoNum type="arabicParenBoth"/>
            </a:pPr>
            <a:r>
              <a:rPr lang="ar-SA" dirty="0" smtClean="0"/>
              <a:t>نقل العامل الى فرع آخر هي سياسة تستخدم لمعالجة آثار......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 التغيير </a:t>
            </a:r>
            <a:r>
              <a:rPr lang="ar-SA" dirty="0" err="1" smtClean="0"/>
              <a:t>القسرى</a:t>
            </a:r>
            <a:endParaRPr lang="ar-SA" dirty="0" smtClean="0"/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 التغيير </a:t>
            </a:r>
            <a:r>
              <a:rPr lang="ar-SA" dirty="0" err="1" smtClean="0"/>
              <a:t>التعاونى</a:t>
            </a:r>
            <a:endParaRPr lang="ar-SA" dirty="0" smtClean="0"/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 التغيير </a:t>
            </a:r>
            <a:r>
              <a:rPr lang="ar-SA" dirty="0" err="1" smtClean="0"/>
              <a:t>الإستشارى</a:t>
            </a:r>
            <a:endParaRPr lang="ar-SA" dirty="0" smtClean="0"/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 التغيير </a:t>
            </a:r>
            <a:r>
              <a:rPr lang="ar-SA" dirty="0" err="1" smtClean="0"/>
              <a:t>التوجيهى</a:t>
            </a:r>
            <a:r>
              <a:rPr lang="ar-SA" dirty="0" smtClean="0"/>
              <a:t> </a:t>
            </a:r>
          </a:p>
          <a:p>
            <a:pPr marL="514350" indent="-514350" rtl="1">
              <a:buFont typeface="+mj-lt"/>
              <a:buAutoNum type="arabicParenBoth"/>
            </a:pPr>
            <a:r>
              <a:rPr lang="ar-SA" dirty="0" smtClean="0"/>
              <a:t>... ليست من فوائد سلسلة التوريد الإلكترونية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     زيادة الأرباح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      تقليل التكاليف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      تحقيق التوافق بين المدير والموظفين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    زيادة القوة التنافسية </a:t>
            </a:r>
          </a:p>
          <a:p>
            <a:pPr marL="0" indent="0" rtl="1"/>
            <a:r>
              <a:rPr lang="ar-SA" dirty="0" smtClean="0"/>
              <a:t> </a:t>
            </a:r>
          </a:p>
          <a:p>
            <a:pPr marL="0" indent="0" rtl="1"/>
            <a:r>
              <a:rPr lang="ar-SA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638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للمراجعة: 2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721080" cy="4938712"/>
          </a:xfrm>
        </p:spPr>
        <p:txBody>
          <a:bodyPr/>
          <a:lstStyle/>
          <a:p>
            <a:r>
              <a:rPr lang="ar-SA" dirty="0" smtClean="0"/>
              <a:t>(3) من أهم خصائص التقليدية.....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	</a:t>
            </a:r>
            <a:r>
              <a:rPr lang="ar-SA" dirty="0" smtClean="0"/>
              <a:t> أنها تستفيد من شبكات القيمة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  أنها تنطبق على السلع التقليدية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   أنها تناسب السلع الرقمية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   أنها تقلل التكاليف</a:t>
            </a:r>
          </a:p>
          <a:p>
            <a:pPr marL="0" indent="0" rtl="1"/>
            <a:r>
              <a:rPr lang="ar-SA" dirty="0" smtClean="0"/>
              <a:t>(4) من وسائل الكشف على </a:t>
            </a:r>
            <a:r>
              <a:rPr lang="ar-SA" dirty="0" err="1" smtClean="0"/>
              <a:t>المخترقيين</a:t>
            </a:r>
            <a:endParaRPr lang="ar-SA" dirty="0" smtClean="0"/>
          </a:p>
          <a:p>
            <a:pPr marL="1314450" lvl="2" indent="-514350" rtl="1">
              <a:buFont typeface="+mj-lt"/>
              <a:buAutoNum type="alphaUcPeriod"/>
            </a:pPr>
            <a:r>
              <a:rPr lang="ar-SA" dirty="0" smtClean="0"/>
              <a:t> </a:t>
            </a:r>
            <a:r>
              <a:rPr lang="en-US" dirty="0" err="1"/>
              <a:t>IPSec</a:t>
            </a:r>
            <a:endParaRPr lang="en-US" dirty="0"/>
          </a:p>
          <a:p>
            <a:pPr marL="1314450" lvl="2" indent="-514350" rtl="1">
              <a:buFont typeface="+mj-lt"/>
              <a:buAutoNum type="alphaUcPeriod"/>
            </a:pPr>
            <a:r>
              <a:rPr lang="en-US" dirty="0"/>
              <a:t>https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en-US" dirty="0" err="1"/>
              <a:t>Avast</a:t>
            </a:r>
            <a:endParaRPr lang="en-US" dirty="0"/>
          </a:p>
          <a:p>
            <a:pPr marL="1314450" lvl="2" indent="-514350" rtl="1">
              <a:buFont typeface="+mj-lt"/>
              <a:buAutoNum type="alphaUcPeriod"/>
            </a:pPr>
            <a:r>
              <a:rPr lang="ar-SA" dirty="0" smtClean="0"/>
              <a:t>أنية العسل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013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للمراجعة: 3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708525"/>
          </a:xfrm>
        </p:spPr>
        <p:txBody>
          <a:bodyPr/>
          <a:lstStyle/>
          <a:p>
            <a:r>
              <a:rPr lang="ar-SA" dirty="0" smtClean="0"/>
              <a:t>(5) .......</a:t>
            </a:r>
            <a:r>
              <a:rPr lang="ar-SA" dirty="0" err="1" smtClean="0"/>
              <a:t>هى</a:t>
            </a:r>
            <a:r>
              <a:rPr lang="ar-SA" dirty="0" smtClean="0"/>
              <a:t> أقل أساليب التوثيق تكلفة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كلمة المرور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الحمض النووي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    البصمة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/>
              <a:t> </a:t>
            </a:r>
            <a:r>
              <a:rPr lang="ar-SA" smtClean="0"/>
              <a:t>    </a:t>
            </a:r>
            <a:r>
              <a:rPr lang="ar-SA" dirty="0" smtClean="0"/>
              <a:t>البطاقات الذكية</a:t>
            </a:r>
          </a:p>
          <a:p>
            <a:r>
              <a:rPr lang="ar-SA" dirty="0"/>
              <a:t>6) .......</a:t>
            </a:r>
            <a:r>
              <a:rPr lang="ar-SA" dirty="0" err="1"/>
              <a:t>هى</a:t>
            </a:r>
            <a:r>
              <a:rPr lang="ar-SA" dirty="0"/>
              <a:t> أسرع أساليب التوثيق </a:t>
            </a:r>
            <a:endParaRPr lang="ar-SA" dirty="0" smtClean="0"/>
          </a:p>
          <a:p>
            <a:pPr marL="1314450" lvl="2" indent="-514350" rtl="1">
              <a:buFont typeface="+mj-lt"/>
              <a:buAutoNum type="alphaUcPeriod"/>
            </a:pPr>
            <a:r>
              <a:rPr lang="ar-SA" dirty="0" smtClean="0"/>
              <a:t> كلمة المرور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 smtClean="0"/>
              <a:t> </a:t>
            </a:r>
            <a:r>
              <a:rPr lang="ar-SA" dirty="0"/>
              <a:t>البصمة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 التوقيع</a:t>
            </a:r>
          </a:p>
          <a:p>
            <a:pPr marL="1314450" lvl="2" indent="-514350" rtl="1">
              <a:buFont typeface="+mj-lt"/>
              <a:buAutoNum type="alphaUcPeriod"/>
            </a:pPr>
            <a:r>
              <a:rPr lang="ar-SA" dirty="0"/>
              <a:t>بصمة العين </a:t>
            </a:r>
          </a:p>
          <a:p>
            <a:pPr marL="800100" lvl="2" indent="0" rtl="1"/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925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600200"/>
            <a:ext cx="9649072" cy="4525963"/>
          </a:xfrm>
        </p:spPr>
        <p:txBody>
          <a:bodyPr/>
          <a:lstStyle/>
          <a:p>
            <a:pPr rtl="1"/>
            <a:r>
              <a:rPr lang="ar-SA" dirty="0" smtClean="0"/>
              <a:t>7) </a:t>
            </a:r>
            <a:r>
              <a:rPr lang="ar-SA" dirty="0"/>
              <a:t>.......</a:t>
            </a:r>
            <a:r>
              <a:rPr lang="ar-SA" dirty="0" err="1"/>
              <a:t>هى</a:t>
            </a:r>
            <a:r>
              <a:rPr lang="ar-SA" dirty="0"/>
              <a:t> </a:t>
            </a:r>
            <a:r>
              <a:rPr lang="ar-SA" dirty="0" smtClean="0"/>
              <a:t>من </a:t>
            </a:r>
            <a:r>
              <a:rPr lang="ar-SA" dirty="0"/>
              <a:t>أساليب التوثيق </a:t>
            </a:r>
            <a:r>
              <a:rPr lang="ar-SA" dirty="0" smtClean="0"/>
              <a:t>التي لا تحتاج الى تحديث كل فترة </a:t>
            </a:r>
            <a:endParaRPr lang="ar-SA" dirty="0"/>
          </a:p>
          <a:p>
            <a:pPr marL="1771650" lvl="3" indent="-514350" rtl="1">
              <a:buFont typeface="+mj-lt"/>
              <a:buAutoNum type="alphaUcPeriod"/>
            </a:pPr>
            <a:r>
              <a:rPr lang="ar-SA" dirty="0"/>
              <a:t> كلمة المرور</a:t>
            </a:r>
          </a:p>
          <a:p>
            <a:pPr marL="1771650" lvl="3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بصمة الصوت </a:t>
            </a:r>
            <a:endParaRPr lang="ar-SA" dirty="0"/>
          </a:p>
          <a:p>
            <a:pPr marL="1771650" lvl="3" indent="-514350" rtl="1">
              <a:buFont typeface="+mj-lt"/>
              <a:buAutoNum type="alphaUcPeriod"/>
            </a:pPr>
            <a:r>
              <a:rPr lang="ar-SA" dirty="0"/>
              <a:t> </a:t>
            </a:r>
            <a:r>
              <a:rPr lang="ar-SA" dirty="0" smtClean="0"/>
              <a:t>ملامح الوجه </a:t>
            </a:r>
            <a:endParaRPr lang="ar-SA" dirty="0"/>
          </a:p>
          <a:p>
            <a:pPr marL="1771650" lvl="3" indent="-514350" rtl="1">
              <a:buFont typeface="+mj-lt"/>
              <a:buAutoNum type="alphaUcPeriod"/>
            </a:pPr>
            <a:r>
              <a:rPr lang="ar-SA" dirty="0" smtClean="0"/>
              <a:t>بصمة الأصبع</a:t>
            </a:r>
            <a:endParaRPr lang="ar-SA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901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4099</TotalTime>
  <Words>880</Words>
  <Application>Microsoft Office PowerPoint</Application>
  <PresentationFormat>A4 Paper (210x297 mm)</PresentationFormat>
  <Paragraphs>145</Paragraphs>
  <Slides>16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عرض تقديمي في PowerPoint</vt:lpstr>
      <vt:lpstr>المحاضرة المباشرة الثالثة</vt:lpstr>
      <vt:lpstr>الثقة في الأعمال الإلكترونية</vt:lpstr>
      <vt:lpstr>مخاطر التجارة الإلكترونية</vt:lpstr>
      <vt:lpstr>حماية التجارة الإلكترونية </vt:lpstr>
      <vt:lpstr>إدارة التغيير والمعرفة</vt:lpstr>
      <vt:lpstr>مداخل إدارة التغيير</vt:lpstr>
      <vt:lpstr>إدارة المعرفة في المؤسسة </vt:lpstr>
      <vt:lpstr>إدارة سلسلة التوريد إلكترونياً</vt:lpstr>
      <vt:lpstr>مشاكل سلسلة التوريد التقليدية </vt:lpstr>
      <vt:lpstr>عوامل نجاح عملية إدارة سلسلة القيمة إلكترونياً  </vt:lpstr>
      <vt:lpstr>أسئلة للمراجعة: 1</vt:lpstr>
      <vt:lpstr>أسئلة للمراجعة: 2</vt:lpstr>
      <vt:lpstr>أسئلة للمراجعة: 3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khno</cp:lastModifiedBy>
  <cp:revision>215</cp:revision>
  <cp:lastPrinted>2015-04-24T00:34:08Z</cp:lastPrinted>
  <dcterms:created xsi:type="dcterms:W3CDTF">2014-02-23T07:16:21Z</dcterms:created>
  <dcterms:modified xsi:type="dcterms:W3CDTF">2015-04-25T15:58:31Z</dcterms:modified>
</cp:coreProperties>
</file>