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0" r:id="rId2"/>
    <p:sldId id="311" r:id="rId3"/>
    <p:sldId id="351" r:id="rId4"/>
    <p:sldId id="357" r:id="rId5"/>
    <p:sldId id="358" r:id="rId6"/>
    <p:sldId id="359" r:id="rId7"/>
    <p:sldId id="361" r:id="rId8"/>
    <p:sldId id="363" r:id="rId9"/>
    <p:sldId id="365" r:id="rId10"/>
    <p:sldId id="367" r:id="rId11"/>
    <p:sldId id="369" r:id="rId12"/>
    <p:sldId id="370" r:id="rId13"/>
    <p:sldId id="371" r:id="rId14"/>
    <p:sldId id="372" r:id="rId15"/>
    <p:sldId id="373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52B30"/>
    <a:srgbClr val="696164"/>
    <a:srgbClr val="D9791B"/>
    <a:srgbClr val="3B84AF"/>
    <a:srgbClr val="00263A"/>
    <a:srgbClr val="013E36"/>
    <a:srgbClr val="AD9968"/>
    <a:srgbClr val="AB1A25"/>
    <a:srgbClr val="009900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038" autoAdjust="0"/>
    <p:restoredTop sz="94664" autoAdjust="0"/>
  </p:normalViewPr>
  <p:slideViewPr>
    <p:cSldViewPr>
      <p:cViewPr varScale="1">
        <p:scale>
          <a:sx n="74" d="100"/>
          <a:sy n="74" d="100"/>
        </p:scale>
        <p:origin x="-437" y="-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pPr/>
              <a:t>13/07/36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10278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حل أسئلة المراجعة للمحاضرة المباشرة (1) </a:t>
            </a: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en-US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ركزووا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على هذي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الاسئله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+المحاضرة 14+الواجبات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زيييين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لأن الدكتور حرص عليهم</a:t>
            </a:r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rtl="1"/>
            <a:r>
              <a:rPr lang="ar-SA" sz="2400" dirty="0"/>
              <a:t> </a:t>
            </a:r>
            <a:r>
              <a:rPr lang="ar-SA" sz="2400" b="1" dirty="0"/>
              <a:t>(1)  من أمثلة التجارة الكترونية من اعمال الى أعمال  </a:t>
            </a:r>
            <a:r>
              <a:rPr lang="ar-SA" sz="2400" b="1" dirty="0" smtClean="0"/>
              <a:t>(</a:t>
            </a:r>
            <a:r>
              <a:rPr lang="en-US" sz="2400" b="1" dirty="0" smtClean="0"/>
              <a:t> ………(</a:t>
            </a:r>
            <a:r>
              <a:rPr lang="en-US" sz="2400" b="1" dirty="0"/>
              <a:t>B2B</a:t>
            </a:r>
          </a:p>
          <a:p>
            <a:pPr marL="0" indent="0" rtl="1"/>
            <a:r>
              <a:rPr lang="en-US" sz="2400" dirty="0"/>
              <a:t>		</a:t>
            </a:r>
            <a:r>
              <a:rPr lang="en-US" sz="2400" dirty="0" smtClean="0"/>
              <a:t>)</a:t>
            </a:r>
            <a:r>
              <a:rPr lang="ar-SA" sz="2400" dirty="0" smtClean="0"/>
              <a:t>أ</a:t>
            </a:r>
            <a:r>
              <a:rPr lang="ar-SA" sz="2400" dirty="0"/>
              <a:t>)	عمليات دفع الضرائب الكترونيا</a:t>
            </a:r>
          </a:p>
          <a:p>
            <a:pPr marL="0" indent="0" rtl="1"/>
            <a:r>
              <a:rPr lang="ar-SA" sz="2400" dirty="0"/>
              <a:t>		(ب)	العمليات التي تتم بين المصانع ومراكز التسوق</a:t>
            </a:r>
          </a:p>
          <a:p>
            <a:pPr marL="0" indent="0" rtl="1"/>
            <a:r>
              <a:rPr lang="ar-SA" sz="2400" dirty="0"/>
              <a:t>		(ج)	المزادات الإلكترونية</a:t>
            </a:r>
          </a:p>
          <a:p>
            <a:pPr marL="0" indent="0" rtl="1"/>
            <a:r>
              <a:rPr lang="ar-SA" sz="2400" dirty="0"/>
              <a:t>		(د)	جماعات تطوير البرمجيات مفتوحة المصدر </a:t>
            </a:r>
          </a:p>
          <a:p>
            <a:pPr marL="0" indent="0" rtl="1"/>
            <a:r>
              <a:rPr lang="ar-SA" sz="2400" b="1" dirty="0"/>
              <a:t> (2)  ........ هي من عمليات الأعمال الإلكترونية التي تركز على الإنتاج </a:t>
            </a:r>
          </a:p>
          <a:p>
            <a:pPr marL="0" indent="0" rtl="1"/>
            <a:r>
              <a:rPr lang="ar-SA" sz="2400" dirty="0"/>
              <a:t>		(أ)	التواصل مع الموردين</a:t>
            </a:r>
          </a:p>
          <a:p>
            <a:pPr marL="0" indent="0" rtl="1"/>
            <a:r>
              <a:rPr lang="ar-SA" sz="2400" dirty="0"/>
              <a:t>		(ب)	التدريب</a:t>
            </a:r>
          </a:p>
          <a:p>
            <a:pPr marL="0" indent="0" rtl="1"/>
            <a:r>
              <a:rPr lang="ar-SA" sz="2400" dirty="0"/>
              <a:t>		(ج)	الاتصال بين مجموعات العمل</a:t>
            </a:r>
          </a:p>
          <a:p>
            <a:pPr marL="0" indent="0" rtl="1"/>
            <a:r>
              <a:rPr lang="ar-SA" sz="2400" dirty="0"/>
              <a:t>		(د)	الجهود الترويجية والتسويقية</a:t>
            </a:r>
          </a:p>
          <a:p>
            <a:pPr marL="0" indent="0" rtl="1"/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815418" cy="939784"/>
          </a:xfrm>
        </p:spPr>
        <p:txBody>
          <a:bodyPr/>
          <a:lstStyle/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596206" y="242886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596206" y="4143380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marL="0" indent="0" rtl="1"/>
            <a:r>
              <a:rPr lang="ar-SA" sz="2400" b="1" dirty="0"/>
              <a:t>(3)	.............................. </a:t>
            </a:r>
            <a:r>
              <a:rPr lang="ar-SA" sz="2400" b="1" dirty="0" err="1"/>
              <a:t>هى</a:t>
            </a:r>
            <a:r>
              <a:rPr lang="ar-SA" sz="2400" b="1" dirty="0"/>
              <a:t> أحد بنود نموذج الأعمال  </a:t>
            </a:r>
          </a:p>
          <a:p>
            <a:pPr marL="0" indent="0" rtl="1"/>
            <a:r>
              <a:rPr lang="ar-SA" sz="2400" dirty="0"/>
              <a:t>		(أ)	حجم السوق</a:t>
            </a:r>
          </a:p>
          <a:p>
            <a:pPr marL="0" indent="0" rtl="1"/>
            <a:r>
              <a:rPr lang="ar-SA" sz="2400" dirty="0"/>
              <a:t>		(ب)	الأرباح المتوقعة </a:t>
            </a:r>
          </a:p>
          <a:p>
            <a:pPr marL="0" indent="0" rtl="1"/>
            <a:r>
              <a:rPr lang="ar-SA" sz="2400" dirty="0"/>
              <a:t>		(ج)	تحديد نسبة مستخدمي الإنترنت في المجتمع </a:t>
            </a:r>
          </a:p>
          <a:p>
            <a:pPr marL="0" indent="0" rtl="1"/>
            <a:r>
              <a:rPr lang="ar-SA" sz="2400" dirty="0"/>
              <a:t>             </a:t>
            </a:r>
            <a:r>
              <a:rPr lang="ar-SA" sz="2400" dirty="0" smtClean="0"/>
              <a:t>         </a:t>
            </a:r>
            <a:r>
              <a:rPr lang="ar-SA" sz="2400" dirty="0"/>
              <a:t>(د)	تحديد القيمة المقترحة أو </a:t>
            </a:r>
            <a:r>
              <a:rPr lang="en-US" sz="2400" dirty="0"/>
              <a:t>Value Proposition </a:t>
            </a:r>
          </a:p>
          <a:p>
            <a:pPr marL="0" indent="0" rtl="1"/>
            <a:r>
              <a:rPr lang="en-US" sz="2400" dirty="0" smtClean="0"/>
              <a:t> (</a:t>
            </a:r>
            <a:r>
              <a:rPr lang="en-US" sz="2400" b="1" dirty="0" smtClean="0"/>
              <a:t>4)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</a:t>
            </a:r>
            <a:r>
              <a:rPr lang="ar-SA" sz="2400" dirty="0" smtClean="0"/>
              <a:t>ارتفاع التكاليف</a:t>
            </a:r>
            <a:endParaRPr lang="ar-SA" sz="2400" dirty="0"/>
          </a:p>
          <a:p>
            <a:pPr marL="0" indent="0" rtl="1"/>
            <a:r>
              <a:rPr lang="ar-SA" sz="2400" dirty="0"/>
              <a:t>		(ج)	المنتجات </a:t>
            </a:r>
            <a:r>
              <a:rPr lang="ar-SA" sz="2400" dirty="0" smtClean="0"/>
              <a:t>حسية</a:t>
            </a:r>
            <a:endParaRPr lang="ar-SA" sz="2400" dirty="0"/>
          </a:p>
          <a:p>
            <a:pPr marL="0" indent="0" rtl="1"/>
            <a:r>
              <a:rPr lang="ar-SA" sz="2400" dirty="0"/>
              <a:t>		</a:t>
            </a:r>
            <a:r>
              <a:rPr lang="ar-SA" sz="2400" dirty="0" smtClean="0"/>
              <a:t> (</a:t>
            </a:r>
            <a:r>
              <a:rPr lang="ar-SA" sz="2400" dirty="0"/>
              <a:t>د)	من الصعب فحص المنتجات وتجريبها قبل الشراء</a:t>
            </a:r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881958" y="350043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810520" y="564357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466025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(أ)	تحقق العدالة بين المستهلكين   </a:t>
            </a:r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أنها تحافظ على خصوصية الأفراد</a:t>
            </a:r>
            <a:endParaRPr lang="ar-SA" sz="2400" dirty="0"/>
          </a:p>
          <a:p>
            <a:pPr rtl="1"/>
            <a:r>
              <a:rPr lang="ar-SA" sz="2400" dirty="0"/>
              <a:t>		(ج)	تحتاج الى إنترنت سريع 		</a:t>
            </a:r>
          </a:p>
          <a:p>
            <a:pPr rtl="1"/>
            <a:r>
              <a:rPr lang="ar-SA" sz="2400" dirty="0"/>
              <a:t>           </a:t>
            </a:r>
            <a:r>
              <a:rPr lang="ar-SA" sz="2400" dirty="0" smtClean="0"/>
              <a:t>(</a:t>
            </a:r>
            <a:r>
              <a:rPr lang="ar-SA" sz="2400" dirty="0"/>
              <a:t>د)  </a:t>
            </a:r>
            <a:r>
              <a:rPr lang="ar-SA" sz="2400" dirty="0" smtClean="0"/>
              <a:t>أنها تزيد قدرة الأفراد على الابتكار </a:t>
            </a:r>
            <a:endParaRPr lang="ar-SA" sz="2400" dirty="0"/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dirty="0" smtClean="0"/>
              <a:t>(د)</a:t>
            </a:r>
            <a:r>
              <a:rPr lang="ar-SA" sz="2400" dirty="0"/>
              <a:t>	</a:t>
            </a:r>
            <a:r>
              <a:rPr lang="ar-SA" sz="2400" dirty="0" smtClean="0"/>
              <a:t>كل الإجابات السابقة صحيحة </a:t>
            </a:r>
            <a:endParaRPr lang="ar-SA" sz="2400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382024" y="214311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8382024" y="564357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896758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 إنترنت الأشياء  ...............................</a:t>
            </a:r>
            <a:endParaRPr lang="en-US" dirty="0"/>
          </a:p>
          <a:p>
            <a:pPr rtl="1"/>
            <a:r>
              <a:rPr lang="ar-SA" dirty="0"/>
              <a:t>		(أ)	تعتبر صديقة للبيئة </a:t>
            </a:r>
            <a:endParaRPr lang="en-US" dirty="0"/>
          </a:p>
          <a:p>
            <a:pPr rtl="1"/>
            <a:r>
              <a:rPr lang="ar-SA" dirty="0"/>
              <a:t>		(ب)	تحمى خصوصية الأفراد </a:t>
            </a:r>
            <a:endParaRPr lang="en-US" dirty="0"/>
          </a:p>
          <a:p>
            <a:pPr rtl="1"/>
            <a:r>
              <a:rPr lang="ar-SA" dirty="0"/>
              <a:t>		(ج)	تعتبر مضرة بالبيئة   </a:t>
            </a:r>
            <a:endParaRPr lang="en-US" dirty="0"/>
          </a:p>
          <a:p>
            <a:pPr rtl="1"/>
            <a:r>
              <a:rPr lang="ar-SA" dirty="0"/>
              <a:t>		(د)	تعتبر صديقة للعمال 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71700" y="3244334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ar-EG" dirty="0" smtClean="0">
                <a:solidFill>
                  <a:schemeClr val="bg1"/>
                </a:solidFill>
                <a:latin typeface="Calibri" pitchFamily="34" charset="0"/>
              </a:rPr>
              <a:t>بح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667776" y="357187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39055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38158" y="2143116"/>
            <a:ext cx="8420100" cy="1470025"/>
          </a:xfrm>
        </p:spPr>
        <p:txBody>
          <a:bodyPr/>
          <a:lstStyle/>
          <a:p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حل أسئلة المراجعة للمحاضرة المباشرة (2)</a:t>
            </a: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ركزووا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على هذي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الاسئله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+ المحاضرة 14+الواجبات  </a:t>
            </a:r>
            <a:r>
              <a:rPr lang="ar-SA" sz="36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زيييين</a:t>
            </a:r>
            <a:r>
              <a:rPr lang="ar-SA" sz="36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لأن الدكتور حرص عليهم</a:t>
            </a:r>
            <a: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sz="36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1- عند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تحديد الأهداف في الاستراتيجية يجب أن تكون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SMART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وتعنى .........................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/>
            <a:r>
              <a:rPr lang="ar-SA" sz="2000" dirty="0" smtClean="0"/>
              <a:t> (</a:t>
            </a:r>
            <a:r>
              <a:rPr lang="ar-SA" sz="2000" dirty="0" smtClean="0">
                <a:cs typeface="+mj-cs"/>
              </a:rPr>
              <a:t>ا</a:t>
            </a:r>
            <a:r>
              <a:rPr lang="ar-SA" sz="2000" dirty="0">
                <a:cs typeface="+mj-cs"/>
              </a:rPr>
              <a:t>) محددة </a:t>
            </a:r>
            <a:r>
              <a:rPr lang="en-US" sz="2000" dirty="0">
                <a:cs typeface="+mj-cs"/>
              </a:rPr>
              <a:t>specific</a:t>
            </a:r>
            <a:r>
              <a:rPr lang="ar-SA" sz="2000" dirty="0">
                <a:cs typeface="+mj-cs"/>
              </a:rPr>
              <a:t>؛ يمكن قياسها </a:t>
            </a:r>
            <a:r>
              <a:rPr lang="en-US" sz="2000" dirty="0">
                <a:cs typeface="+mj-cs"/>
              </a:rPr>
              <a:t>measurable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 </a:t>
            </a:r>
            <a:r>
              <a:rPr lang="ar-SA" sz="2000" dirty="0">
                <a:cs typeface="+mj-cs"/>
              </a:rPr>
              <a:t>؛ ذات علاقة </a:t>
            </a:r>
            <a:r>
              <a:rPr lang="en-US" sz="2000" dirty="0">
                <a:cs typeface="+mj-cs"/>
              </a:rPr>
              <a:t>Relevant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>
                <a:cs typeface="+mj-cs"/>
              </a:rPr>
              <a:t>timed</a:t>
            </a:r>
            <a:r>
              <a:rPr lang="ar-SA" sz="2000" dirty="0">
                <a:cs typeface="+mj-cs"/>
              </a:rPr>
              <a:t>	</a:t>
            </a:r>
            <a:endParaRPr lang="ar-SA" sz="2000" dirty="0" smtClean="0">
              <a:cs typeface="+mj-cs"/>
            </a:endParaRPr>
          </a:p>
          <a:p>
            <a:pPr lvl="0" rtl="1"/>
            <a:endParaRPr lang="en-US" sz="2000" dirty="0">
              <a:cs typeface="+mj-cs"/>
            </a:endParaRPr>
          </a:p>
          <a:p>
            <a:pPr lvl="0" rtl="1"/>
            <a:r>
              <a:rPr lang="ar-SA" sz="2000" dirty="0">
                <a:cs typeface="+mj-cs"/>
              </a:rPr>
              <a:t>(ب) محددة </a:t>
            </a:r>
            <a:r>
              <a:rPr lang="en-US" sz="2000" dirty="0">
                <a:cs typeface="+mj-cs"/>
              </a:rPr>
              <a:t>specific</a:t>
            </a:r>
            <a:r>
              <a:rPr lang="ar-SA" sz="2000" dirty="0">
                <a:cs typeface="+mj-cs"/>
              </a:rPr>
              <a:t>؛ يمكن قياسها </a:t>
            </a:r>
            <a:r>
              <a:rPr lang="en-US" sz="2000" dirty="0">
                <a:cs typeface="+mj-cs"/>
              </a:rPr>
              <a:t>measurable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</a:t>
            </a:r>
            <a:r>
              <a:rPr lang="ar-SA" sz="2000" dirty="0">
                <a:cs typeface="+mj-cs"/>
              </a:rPr>
              <a:t>؛ واقعية </a:t>
            </a:r>
            <a:r>
              <a:rPr lang="en-US" sz="2000" dirty="0">
                <a:cs typeface="+mj-cs"/>
              </a:rPr>
              <a:t>realistic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 smtClean="0">
                <a:cs typeface="+mj-cs"/>
              </a:rPr>
              <a:t>timed</a:t>
            </a:r>
            <a:endParaRPr lang="ar-SA" sz="2000" dirty="0" smtClean="0">
              <a:cs typeface="+mj-cs"/>
            </a:endParaRPr>
          </a:p>
          <a:p>
            <a:pPr lvl="0" rtl="1"/>
            <a:endParaRPr lang="en-US" sz="2000" dirty="0">
              <a:cs typeface="+mj-cs"/>
            </a:endParaRPr>
          </a:p>
          <a:p>
            <a:pPr lvl="0" rtl="1"/>
            <a:r>
              <a:rPr lang="ar-SA" sz="2000" dirty="0">
                <a:cs typeface="+mj-cs"/>
              </a:rPr>
              <a:t>(ج) محددة </a:t>
            </a:r>
            <a:r>
              <a:rPr lang="en-US" sz="2000" dirty="0">
                <a:cs typeface="+mj-cs"/>
              </a:rPr>
              <a:t>specific</a:t>
            </a:r>
            <a:r>
              <a:rPr lang="ar-SA" sz="2000" dirty="0">
                <a:cs typeface="+mj-cs"/>
              </a:rPr>
              <a:t>؛ لها معنى </a:t>
            </a:r>
            <a:r>
              <a:rPr lang="en-US" sz="2000" dirty="0">
                <a:cs typeface="+mj-cs"/>
              </a:rPr>
              <a:t>meaningful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</a:t>
            </a:r>
            <a:r>
              <a:rPr lang="ar-SA" sz="2000" dirty="0">
                <a:cs typeface="+mj-cs"/>
              </a:rPr>
              <a:t>؛ ذات علاقة </a:t>
            </a:r>
            <a:r>
              <a:rPr lang="en-US" sz="2000" dirty="0">
                <a:cs typeface="+mj-cs"/>
              </a:rPr>
              <a:t>Relevant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 smtClean="0">
                <a:cs typeface="+mj-cs"/>
              </a:rPr>
              <a:t>timed</a:t>
            </a:r>
            <a:endParaRPr lang="ar-SA" sz="2000" dirty="0" smtClean="0">
              <a:cs typeface="+mj-cs"/>
            </a:endParaRPr>
          </a:p>
          <a:p>
            <a:pPr lvl="0" rtl="1"/>
            <a:endParaRPr lang="en-US" sz="2000" dirty="0">
              <a:cs typeface="+mj-cs"/>
            </a:endParaRPr>
          </a:p>
          <a:p>
            <a:pPr lvl="0" rtl="1"/>
            <a:r>
              <a:rPr lang="ar-SA" sz="2000" dirty="0">
                <a:cs typeface="+mj-cs"/>
              </a:rPr>
              <a:t>(د) صغيرة </a:t>
            </a:r>
            <a:r>
              <a:rPr lang="en-US" sz="2000" dirty="0">
                <a:cs typeface="+mj-cs"/>
              </a:rPr>
              <a:t>small</a:t>
            </a:r>
            <a:r>
              <a:rPr lang="ar-SA" sz="2000" dirty="0">
                <a:cs typeface="+mj-cs"/>
              </a:rPr>
              <a:t>؛ يمكن قياسها </a:t>
            </a:r>
            <a:r>
              <a:rPr lang="en-US" sz="2000" dirty="0">
                <a:cs typeface="+mj-cs"/>
              </a:rPr>
              <a:t>measurable</a:t>
            </a:r>
            <a:r>
              <a:rPr lang="ar-SA" sz="2000" dirty="0">
                <a:cs typeface="+mj-cs"/>
              </a:rPr>
              <a:t>؛ يمكن تحقيقها</a:t>
            </a:r>
            <a:r>
              <a:rPr lang="en-US" sz="2000" dirty="0">
                <a:cs typeface="+mj-cs"/>
              </a:rPr>
              <a:t>Achievable</a:t>
            </a:r>
            <a:r>
              <a:rPr lang="ar-SA" sz="2000" dirty="0">
                <a:cs typeface="+mj-cs"/>
              </a:rPr>
              <a:t>؛ ذات علاقة </a:t>
            </a:r>
            <a:r>
              <a:rPr lang="en-US" sz="2000" dirty="0">
                <a:cs typeface="+mj-cs"/>
              </a:rPr>
              <a:t>Relevant</a:t>
            </a:r>
            <a:r>
              <a:rPr lang="ar-SA" sz="2000" dirty="0">
                <a:cs typeface="+mj-cs"/>
              </a:rPr>
              <a:t>؛ محددة بمواقيت معينة </a:t>
            </a:r>
            <a:r>
              <a:rPr lang="en-US" sz="2000" dirty="0">
                <a:cs typeface="+mj-cs"/>
              </a:rPr>
              <a:t>timed</a:t>
            </a:r>
          </a:p>
          <a:p>
            <a:pPr marL="0" indent="0" rtl="1"/>
            <a:endParaRPr lang="ar-SA" sz="2400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9382156" y="2071678"/>
            <a:ext cx="357190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6602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410700" cy="4525963"/>
          </a:xfrm>
        </p:spPr>
        <p:txBody>
          <a:bodyPr/>
          <a:lstStyle/>
          <a:p>
            <a:pPr rtl="1"/>
            <a:r>
              <a:rPr lang="ar-SA" b="1" dirty="0" smtClean="0"/>
              <a:t>(2) أدوات </a:t>
            </a:r>
            <a:r>
              <a:rPr lang="ar-SA" b="1" dirty="0"/>
              <a:t>العلاقات العامة تتلخص في حروف الكلمة </a:t>
            </a:r>
            <a:r>
              <a:rPr lang="en-US" b="1" dirty="0" smtClean="0"/>
              <a:t> PENCILS </a:t>
            </a:r>
            <a:r>
              <a:rPr lang="ar-SA" b="1" dirty="0"/>
              <a:t>حيث أن الحرف </a:t>
            </a:r>
            <a:r>
              <a:rPr lang="ar-SA" b="1" dirty="0" smtClean="0"/>
              <a:t> </a:t>
            </a:r>
            <a:r>
              <a:rPr lang="en-US" b="1" dirty="0" smtClean="0"/>
              <a:t> “P" </a:t>
            </a:r>
            <a:r>
              <a:rPr lang="ar-SA" b="1" dirty="0"/>
              <a:t>يشير الى .......</a:t>
            </a:r>
          </a:p>
          <a:p>
            <a:pPr rtl="1"/>
            <a:r>
              <a:rPr lang="ar-SA" dirty="0"/>
              <a:t>	</a:t>
            </a:r>
            <a:r>
              <a:rPr lang="ar-SA" dirty="0" smtClean="0"/>
              <a:t> (</a:t>
            </a:r>
            <a:r>
              <a:rPr lang="ar-SA" dirty="0"/>
              <a:t>أ)	المطبوعات </a:t>
            </a:r>
            <a:r>
              <a:rPr lang="en-US" dirty="0"/>
              <a:t>Publication </a:t>
            </a:r>
            <a:r>
              <a:rPr lang="ar-SA" dirty="0" smtClean="0"/>
              <a:t>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en-US" dirty="0"/>
              <a:t>	</a:t>
            </a:r>
            <a:r>
              <a:rPr lang="en-US" dirty="0" smtClean="0"/>
              <a:t>)</a:t>
            </a:r>
            <a:r>
              <a:rPr lang="ar-SA" dirty="0" smtClean="0"/>
              <a:t>ب</a:t>
            </a:r>
            <a:r>
              <a:rPr lang="ar-SA" dirty="0"/>
              <a:t>)	</a:t>
            </a:r>
            <a:r>
              <a:rPr lang="ar-SA" dirty="0" smtClean="0"/>
              <a:t>الأفراد </a:t>
            </a:r>
            <a:r>
              <a:rPr lang="en-US" dirty="0" smtClean="0"/>
              <a:t>People</a:t>
            </a:r>
            <a:endParaRPr lang="en-US" dirty="0"/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ج</a:t>
            </a:r>
            <a:r>
              <a:rPr lang="ar-SA" dirty="0"/>
              <a:t>)	</a:t>
            </a:r>
            <a:r>
              <a:rPr lang="ar-SA" dirty="0" smtClean="0"/>
              <a:t>المنتج </a:t>
            </a:r>
            <a:r>
              <a:rPr lang="en-US" dirty="0" smtClean="0"/>
              <a:t>product </a:t>
            </a:r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د</a:t>
            </a:r>
            <a:r>
              <a:rPr lang="ar-SA" dirty="0"/>
              <a:t>)	 </a:t>
            </a:r>
            <a:r>
              <a:rPr lang="ar-SA" dirty="0" smtClean="0"/>
              <a:t>السعر </a:t>
            </a:r>
            <a:r>
              <a:rPr lang="en-US" dirty="0" smtClean="0"/>
              <a:t>price</a:t>
            </a:r>
            <a:endParaRPr lang="en-US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882090" y="285749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938586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(3) يتميز نموذج</a:t>
            </a:r>
            <a:r>
              <a:rPr lang="en-US" b="1" dirty="0" smtClean="0"/>
              <a:t> B2C  </a:t>
            </a:r>
            <a:r>
              <a:rPr lang="ar-SA" b="1" dirty="0" smtClean="0"/>
              <a:t>عن </a:t>
            </a:r>
            <a:r>
              <a:rPr lang="en-US" b="1" dirty="0" smtClean="0"/>
              <a:t>B2B</a:t>
            </a:r>
            <a:r>
              <a:rPr lang="ar-SA" b="1" dirty="0" smtClean="0"/>
              <a:t> بأنه</a:t>
            </a:r>
            <a:endParaRPr lang="en-US" b="1" dirty="0"/>
          </a:p>
          <a:p>
            <a:pPr marL="400050" lvl="1" indent="0" rtl="1"/>
            <a:r>
              <a:rPr lang="ar-SA" dirty="0" smtClean="0"/>
              <a:t>(أ) يوجد بطئ في عملية إتمام الشراء </a:t>
            </a:r>
            <a:endParaRPr lang="ar-SA" dirty="0"/>
          </a:p>
          <a:p>
            <a:pPr marL="400050" lvl="1" indent="0" rtl="1"/>
            <a:r>
              <a:rPr lang="ar-SA" dirty="0" smtClean="0"/>
              <a:t>(ب) حجم </a:t>
            </a:r>
            <a:r>
              <a:rPr lang="ar-SA" dirty="0"/>
              <a:t>الوحدات </a:t>
            </a:r>
            <a:r>
              <a:rPr lang="ar-SA" dirty="0" err="1" smtClean="0"/>
              <a:t>المشتراه</a:t>
            </a:r>
            <a:r>
              <a:rPr lang="ar-SA" dirty="0" smtClean="0"/>
              <a:t> كبيرة </a:t>
            </a:r>
            <a:endParaRPr lang="ar-SA" dirty="0"/>
          </a:p>
          <a:p>
            <a:pPr marL="400050" lvl="1" indent="0" rtl="1"/>
            <a:r>
              <a:rPr lang="ar-SA" dirty="0" smtClean="0"/>
              <a:t>(ج) يوجد استقلالية في عملية </a:t>
            </a:r>
            <a:r>
              <a:rPr lang="ar-SA" dirty="0" err="1" smtClean="0"/>
              <a:t>إتخاذ</a:t>
            </a:r>
            <a:r>
              <a:rPr lang="ar-SA" dirty="0" smtClean="0"/>
              <a:t> القرار في الشراء </a:t>
            </a:r>
          </a:p>
          <a:p>
            <a:pPr marL="400050" lvl="1" indent="0" rtl="1"/>
            <a:r>
              <a:rPr lang="ar-SA" dirty="0" smtClean="0"/>
              <a:t>(د) وسائل الاتصال  الشائعة هي وجها لوجه</a:t>
            </a:r>
          </a:p>
          <a:p>
            <a:pPr marL="400050" lvl="1" indent="0" rtl="1"/>
            <a:endParaRPr lang="ar-SA" dirty="0" smtClean="0"/>
          </a:p>
          <a:p>
            <a:pPr marL="400050" lvl="1" indent="0" rtl="1"/>
            <a:r>
              <a:rPr lang="ar-SA" dirty="0" smtClean="0"/>
              <a:t>            في هذا السؤال ذكر الدكتور انو كلا الإجابتين (ج ، </a:t>
            </a:r>
            <a:r>
              <a:rPr lang="ar-SA" dirty="0" err="1" smtClean="0"/>
              <a:t>د</a:t>
            </a:r>
            <a:r>
              <a:rPr lang="ar-SA" dirty="0" smtClean="0"/>
              <a:t>) صحيحة</a:t>
            </a:r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882090" y="3929066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8882090" y="3429000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Folded Corner 7"/>
          <p:cNvSpPr/>
          <p:nvPr/>
        </p:nvSpPr>
        <p:spPr>
          <a:xfrm>
            <a:off x="666720" y="4643446"/>
            <a:ext cx="7215238" cy="857256"/>
          </a:xfrm>
          <a:prstGeom prst="foldedCorner">
            <a:avLst/>
          </a:prstGeom>
          <a:noFill/>
          <a:ln w="38100">
            <a:solidFill>
              <a:srgbClr val="352B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03590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340768"/>
            <a:ext cx="9793088" cy="4785395"/>
          </a:xfrm>
        </p:spPr>
        <p:txBody>
          <a:bodyPr/>
          <a:lstStyle/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ar-SA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ar-SA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إنترنت الأشياء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...............................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(أ)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صديقة للبيئة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(ب)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تحمى خصوصية الأفراد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(ج)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مضرة بالبيئة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(د)	تعتبر صديقة للعمال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9096404" y="3500438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71720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حل أسئلة المراجعة للمحاضرة المباشرة (3)</a:t>
            </a: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32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ركزووا</a:t>
            </a:r>
            <a:r>
              <a:rPr lang="ar-SA" sz="32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على هذي </a:t>
            </a:r>
            <a:r>
              <a:rPr lang="ar-SA" sz="32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الاسئله</a:t>
            </a:r>
            <a:r>
              <a:rPr lang="ar-SA" sz="32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+ المحاضرة 14+الواجبات </a:t>
            </a:r>
            <a:r>
              <a:rPr lang="ar-SA" sz="3200" b="1" spc="50" dirty="0" err="1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زيييين</a:t>
            </a:r>
            <a:r>
              <a:rPr lang="ar-SA" sz="3200" b="1" spc="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لأن الدكتور حرص عليهم</a:t>
            </a:r>
            <a:r>
              <a:rPr lang="ar-SA" sz="32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ar-SA" sz="32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026" name="Picture 2" descr="C:\Users\PC\Desktop\attachment.php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8239148" y="2000240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Left Arrow 5"/>
          <p:cNvSpPr/>
          <p:nvPr/>
        </p:nvSpPr>
        <p:spPr>
          <a:xfrm>
            <a:off x="8239148" y="5286388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050" name="Picture 2" descr="C:\Users\PC\Desktop\attachment.php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8953528" y="2571744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8953528" y="5786454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Content Placeholder 4" descr="نقرتين لعرض الصورة في صفحة مستقلة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596338" y="2143116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Left Arrow 7"/>
          <p:cNvSpPr/>
          <p:nvPr/>
        </p:nvSpPr>
        <p:spPr>
          <a:xfrm>
            <a:off x="8596338" y="4500570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Content Placeholder 4" descr="C:\Users\PC\Desktop\attachment.php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" y="0"/>
            <a:ext cx="19526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شطــرنج</a:t>
            </a:r>
            <a:endParaRPr lang="en-U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524900" y="3357562"/>
            <a:ext cx="785818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595282" y="4643446"/>
            <a:ext cx="900118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endParaRPr lang="en-US" sz="7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l" rtl="0"/>
            <a:endParaRPr lang="ar-SA" sz="3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l" rtl="0"/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52604" y="1785926"/>
            <a:ext cx="5429288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dirty="0" smtClean="0"/>
          </a:p>
          <a:p>
            <a:pPr algn="ctr"/>
            <a:r>
              <a:rPr lang="ar-SA" dirty="0" smtClean="0"/>
              <a:t>الحل </a:t>
            </a:r>
            <a:r>
              <a:rPr lang="ar-SA" dirty="0" err="1" smtClean="0"/>
              <a:t>خذته</a:t>
            </a:r>
            <a:r>
              <a:rPr lang="ar-SA" dirty="0" smtClean="0"/>
              <a:t> من المحاضرات المباشرة يعني صحيحة إن شاء الله 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 </a:t>
            </a:r>
          </a:p>
          <a:p>
            <a:pPr algn="ctr"/>
            <a:r>
              <a:rPr lang="ar-SA" dirty="0" smtClean="0"/>
              <a:t> </a:t>
            </a:r>
            <a:r>
              <a:rPr lang="ar-SA" dirty="0" smtClean="0">
                <a:solidFill>
                  <a:srgbClr val="D9791B"/>
                </a:solidFill>
              </a:rPr>
              <a:t>نصيحة</a:t>
            </a:r>
            <a:r>
              <a:rPr lang="ar-SA" dirty="0" smtClean="0"/>
              <a:t> :صح الدكتور حرص عليهم بس </a:t>
            </a:r>
            <a:r>
              <a:rPr lang="ar-SA" dirty="0" err="1" smtClean="0"/>
              <a:t>مو</a:t>
            </a:r>
            <a:r>
              <a:rPr lang="ar-SA" dirty="0" smtClean="0"/>
              <a:t> </a:t>
            </a:r>
            <a:r>
              <a:rPr lang="ar-SA" dirty="0" err="1" smtClean="0"/>
              <a:t>معناته</a:t>
            </a:r>
            <a:r>
              <a:rPr lang="ar-SA" dirty="0" smtClean="0"/>
              <a:t> تعتمدون الاعتماد</a:t>
            </a:r>
          </a:p>
          <a:p>
            <a:pPr algn="ctr"/>
            <a:r>
              <a:rPr lang="ar-SA" dirty="0" smtClean="0"/>
              <a:t> التام عليهم ( طريقه </a:t>
            </a:r>
            <a:r>
              <a:rPr lang="ar-SA" dirty="0" err="1" smtClean="0"/>
              <a:t>صياغتة</a:t>
            </a:r>
            <a:r>
              <a:rPr lang="ar-SA" dirty="0" smtClean="0"/>
              <a:t> للأسئلة)</a:t>
            </a:r>
          </a:p>
          <a:p>
            <a:pPr algn="ctr"/>
            <a:r>
              <a:rPr lang="ar-SA" dirty="0" smtClean="0"/>
              <a:t>إلا</a:t>
            </a:r>
          </a:p>
          <a:p>
            <a:pPr algn="ctr"/>
            <a:r>
              <a:rPr lang="ar-SA" dirty="0" smtClean="0"/>
              <a:t>بعد </a:t>
            </a:r>
            <a:r>
              <a:rPr lang="ar-SA" dirty="0" err="1" smtClean="0"/>
              <a:t>ماتمروون</a:t>
            </a:r>
            <a:r>
              <a:rPr lang="ar-SA" dirty="0" smtClean="0"/>
              <a:t> ع الملخص 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 </a:t>
            </a:r>
          </a:p>
          <a:p>
            <a:pPr algn="ctr"/>
            <a:r>
              <a:rPr lang="ar-SA" dirty="0" smtClean="0"/>
              <a:t>وفالنا وفالكم </a:t>
            </a:r>
            <a:r>
              <a:rPr lang="ar-SA" dirty="0" err="1" smtClean="0"/>
              <a:t>الـ</a:t>
            </a:r>
            <a:r>
              <a:rPr lang="en-US" dirty="0" smtClean="0"/>
              <a:t>A+</a:t>
            </a:r>
            <a:r>
              <a:rPr lang="ar-SA" dirty="0" smtClean="0"/>
              <a:t> بإذن الله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     دعـــواتــــكـــم...</a:t>
            </a:r>
          </a:p>
          <a:p>
            <a:pPr algn="ctr"/>
            <a:r>
              <a:rPr lang="ar-SA" dirty="0" smtClean="0"/>
              <a:t>                 </a:t>
            </a:r>
          </a:p>
          <a:p>
            <a:pPr algn="ctr"/>
            <a:r>
              <a:rPr lang="ar-SA" dirty="0" smtClean="0"/>
              <a:t>   أخوكم : شــطــرنــج  =)</a:t>
            </a:r>
          </a:p>
          <a:p>
            <a:pPr algn="ctr"/>
            <a:r>
              <a:rPr lang="ar-SA" dirty="0" smtClean="0"/>
              <a:t>                                                                                                                                   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1827</TotalTime>
  <Words>297</Words>
  <Application>Microsoft Office PowerPoint</Application>
  <PresentationFormat>A4 Paper (210x297 mm)</PresentationFormat>
  <Paragraphs>126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حل أسئلة المراجعة للمحاضرة المباشرة (1)    ركزووا على هذي الاسئله +المحاضرة 14+الواجبات زيييين لأن الدكتور حرص عليهم </vt:lpstr>
      <vt:lpstr> أسئلة للمراجعة </vt:lpstr>
      <vt:lpstr>أسئلة للمراجعة (2)</vt:lpstr>
      <vt:lpstr>أسئلة للمراجعة (3)</vt:lpstr>
      <vt:lpstr>أسئلة للمراجعة (4)</vt:lpstr>
      <vt:lpstr>حل أسئلة المراجعة للمحاضرة المباشرة (2)  ركزووا على هذي الاسئله + المحاضرة 14+الواجبات  زيييين لأن الدكتور حرص عليهم  </vt:lpstr>
      <vt:lpstr>أسئلة للمراجعة (1)</vt:lpstr>
      <vt:lpstr>أسئلة للمراجعة (2)</vt:lpstr>
      <vt:lpstr>أسئلة للمراجعة (3)</vt:lpstr>
      <vt:lpstr>أسئلة للمراجعة (4)</vt:lpstr>
      <vt:lpstr> حل أسئلة المراجعة للمحاضرة المباشرة (3)  ركزووا على هذي الاسئله + المحاضرة 14+الواجبات زيييين لأن الدكتور حرص عليهم  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PC</cp:lastModifiedBy>
  <cp:revision>163</cp:revision>
  <cp:lastPrinted>2015-03-13T21:27:20Z</cp:lastPrinted>
  <dcterms:created xsi:type="dcterms:W3CDTF">2014-02-23T07:16:21Z</dcterms:created>
  <dcterms:modified xsi:type="dcterms:W3CDTF">2015-05-01T20:29:22Z</dcterms:modified>
</cp:coreProperties>
</file>