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0" r:id="rId3"/>
    <p:sldId id="352" r:id="rId4"/>
    <p:sldId id="353" r:id="rId5"/>
    <p:sldId id="356" r:id="rId6"/>
    <p:sldId id="355" r:id="rId7"/>
    <p:sldId id="311" r:id="rId8"/>
    <p:sldId id="351" r:id="rId9"/>
    <p:sldId id="357" r:id="rId10"/>
    <p:sldId id="358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4" d="100"/>
          <a:sy n="74" d="100"/>
        </p:scale>
        <p:origin x="139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pPr/>
              <a:t>24/07/36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6246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238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الأربعة محاضرات الأولى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ar-SA" sz="3250" dirty="0" smtClean="0"/>
              <a:t>أشكال </a:t>
            </a:r>
            <a:r>
              <a:rPr lang="ar-SA" sz="3250" dirty="0"/>
              <a:t>الاعمال </a:t>
            </a:r>
            <a:r>
              <a:rPr lang="ar-SA" sz="3250" dirty="0" smtClean="0"/>
              <a:t>الالكترونية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 smtClean="0"/>
              <a:t>		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</a:t>
            </a:r>
            <a:r>
              <a:rPr lang="ar-SA" dirty="0" smtClean="0">
                <a:solidFill>
                  <a:srgbClr val="FF0000"/>
                </a:solidFill>
              </a:rPr>
              <a:t>الادارة الالكترونية 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9311" y="3018830"/>
            <a:ext cx="40372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666704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5772052" y="3897214"/>
            <a:ext cx="19308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702947" y="3897215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772051" y="3897214"/>
            <a:ext cx="0" cy="1754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>
            <a:off x="5772051" y="4706416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5070377" y="4891683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070376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772051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708478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005514" y="3370957"/>
            <a:ext cx="1611782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الالكترونية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6897217" y="4306095"/>
            <a:ext cx="18722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953000" y="4267643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1" y="5301855"/>
            <a:ext cx="27632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B2B      </a:t>
            </a:r>
            <a:r>
              <a:rPr lang="en-US" dirty="0"/>
              <a:t>B2C   </a:t>
            </a:r>
            <a:r>
              <a:rPr lang="en-US" dirty="0" smtClean="0"/>
              <a:t>     C2C</a:t>
            </a:r>
            <a:endParaRPr lang="en-US" dirty="0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897214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3345320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4313397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</a:t>
            </a:r>
            <a:r>
              <a:rPr lang="en-US" dirty="0" smtClean="0"/>
              <a:t>      </a:t>
            </a:r>
            <a:r>
              <a:rPr lang="en-US" dirty="0"/>
              <a:t>G2G   </a:t>
            </a:r>
            <a:r>
              <a:rPr lang="en-US" dirty="0" smtClean="0"/>
              <a:t>  C2G      G2B</a:t>
            </a:r>
            <a:endParaRPr lang="en-US" dirty="0"/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الاعمال </a:t>
            </a:r>
            <a:r>
              <a:rPr lang="ar-SA" dirty="0" smtClean="0"/>
              <a:t>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6855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أعمال إلى مستهلك</a:t>
            </a:r>
            <a:r>
              <a:rPr lang="en-US" altLang="ar-SA" sz="2800" dirty="0"/>
              <a:t>Business to consumer (B2C)   </a:t>
            </a:r>
            <a:r>
              <a:rPr lang="ar-JO" altLang="ar-SA" sz="2800" dirty="0"/>
              <a:t>- تجارة التجزئة/ المفرد </a:t>
            </a:r>
            <a:r>
              <a:rPr lang="ar-JO" altLang="ar-SA" sz="2800" dirty="0" smtClean="0"/>
              <a:t>الكترونيا</a:t>
            </a:r>
            <a:endParaRPr lang="ar-JO" alt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اعمال الى أعمال </a:t>
            </a:r>
            <a:r>
              <a:rPr lang="en-US" altLang="ar-SA" sz="2800" dirty="0"/>
              <a:t>Business to business(B2B)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altLang="ar-SA" sz="2400" dirty="0"/>
              <a:t>مثل العمليات التي تتم بين المصانع ومراكز التسوق</a:t>
            </a:r>
            <a:endParaRPr lang="en-US" alt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dirty="0" smtClean="0"/>
              <a:t>تجارة </a:t>
            </a:r>
            <a:r>
              <a:rPr lang="ar-JO" altLang="ar-SA" dirty="0"/>
              <a:t>الكترونية من مستهلك إلى مستهلك </a:t>
            </a:r>
            <a:r>
              <a:rPr lang="en-US" altLang="ar-SA" dirty="0" smtClean="0"/>
              <a:t> </a:t>
            </a:r>
            <a:r>
              <a:rPr lang="en-US" altLang="ar-SA" sz="2800" dirty="0" smtClean="0"/>
              <a:t>Consumer </a:t>
            </a:r>
            <a:r>
              <a:rPr lang="en-US" altLang="ar-SA" sz="2800" dirty="0"/>
              <a:t>to Consumer(C2C</a:t>
            </a:r>
            <a:r>
              <a:rPr lang="en-US" altLang="ar-SA" sz="2800" dirty="0" smtClean="0"/>
              <a:t>)</a:t>
            </a:r>
            <a:endParaRPr lang="ar-SA" altLang="ar-SA" sz="2800" dirty="0" smtClean="0"/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altLang="ar-SA" dirty="0"/>
              <a:t>مثل المزادات الإلكترونية </a:t>
            </a:r>
            <a:r>
              <a:rPr lang="en-US" altLang="ar-SA" dirty="0"/>
              <a:t>online Auctions </a:t>
            </a:r>
            <a:r>
              <a:rPr lang="ar-SA" altLang="ar-SA" dirty="0"/>
              <a:t> و موقع الحراج </a:t>
            </a:r>
            <a:r>
              <a:rPr lang="en-US" dirty="0" smtClean="0"/>
              <a:t>haraj.com.sa</a:t>
            </a:r>
            <a:r>
              <a:rPr lang="ar-SA" dirty="0" smtClean="0"/>
              <a:t> والمنتديات الاجتماعية و غيرها</a:t>
            </a:r>
            <a:endParaRPr lang="en-US" alt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altLang="ar-SA" sz="2800" dirty="0" smtClean="0"/>
              <a:t>(C2G , G2C)</a:t>
            </a:r>
            <a:r>
              <a:rPr lang="ar-SA" altLang="ar-SA" sz="2800" dirty="0" smtClean="0"/>
              <a:t> من الحكومة الى المستهلك (</a:t>
            </a:r>
            <a:r>
              <a:rPr lang="en-US" altLang="ar-SA" sz="2800" dirty="0" smtClean="0"/>
              <a:t> (</a:t>
            </a:r>
            <a:r>
              <a:rPr lang="en-US" altLang="ar-SA" sz="2800" dirty="0"/>
              <a:t>E-government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مثل عملية دفع الضرائب الكترونيا وكافة الخدمات الحكومية مثل تراخيص السيارات ورخص القيادة والتأشيرات والجمارك وغيرها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99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rtl="1"/>
            <a:r>
              <a:rPr lang="ar-SA" b="1" dirty="0" smtClean="0"/>
              <a:t>نموذج الأعمال</a:t>
            </a: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4528" y="1417638"/>
            <a:ext cx="8850188" cy="4819674"/>
          </a:xfrm>
        </p:spPr>
        <p:txBody>
          <a:bodyPr/>
          <a:lstStyle/>
          <a:p>
            <a:pPr rtl="1"/>
            <a:r>
              <a:rPr lang="ar-SA" sz="2400" dirty="0"/>
              <a:t> </a:t>
            </a:r>
            <a:r>
              <a:rPr lang="ar-SA" sz="2400" dirty="0" smtClean="0"/>
              <a:t>هو بيان </a:t>
            </a:r>
            <a:r>
              <a:rPr lang="ar-SA" sz="2400" dirty="0"/>
              <a:t>يوضح طريقة جلب الشركة </a:t>
            </a:r>
            <a:r>
              <a:rPr lang="ar-SA" sz="2400" dirty="0" smtClean="0"/>
              <a:t>للأموال أو خلق قيمة </a:t>
            </a:r>
          </a:p>
          <a:p>
            <a:pPr rtl="1"/>
            <a:r>
              <a:rPr lang="ar-SA" sz="2400" dirty="0" smtClean="0"/>
              <a:t>يشمل </a:t>
            </a:r>
            <a:r>
              <a:rPr lang="ar-SA" sz="2400" dirty="0"/>
              <a:t>تصميم نموذج الأعمال تصميم ووصف البنود التالية الخاصة بالشركة: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القيمة المقترحة </a:t>
            </a:r>
            <a:r>
              <a:rPr lang="en-US" sz="2400" dirty="0" smtClean="0"/>
              <a:t>value proposition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شريحة العملاء المستهدفين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/>
              <a:t>قنوات التوزيع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العلاقات مع العملاء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الأنشطة الرئيسية 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الموارد </a:t>
            </a:r>
            <a:r>
              <a:rPr lang="ar-SA" sz="2400" dirty="0"/>
              <a:t>الرئيسية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شبكة الشركاء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بيان هيكل التكاليف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مصادر الإيرادات</a:t>
            </a:r>
            <a:endParaRPr lang="ar-SA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42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البنية الشبكية لإدارة الأعمال 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93871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تشمل البيانات والبرمجيات والأجهزة والشبكات التي تخدم إدارة الأعمال، ومنها: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/>
              <a:t>الانترنت الشبكات بأنواعها </a:t>
            </a:r>
            <a:r>
              <a:rPr lang="ar-SA" sz="2000" dirty="0" smtClean="0"/>
              <a:t>المختلفة ومنها الانترانت والاكسترانت و</a:t>
            </a:r>
            <a:r>
              <a:rPr lang="ar-SA" sz="2000" dirty="0"/>
              <a:t> وشبكات </a:t>
            </a:r>
            <a:r>
              <a:rPr lang="ar-SA" sz="2000" dirty="0" err="1"/>
              <a:t>الواى</a:t>
            </a:r>
            <a:r>
              <a:rPr lang="ar-SA" sz="2000" dirty="0"/>
              <a:t> </a:t>
            </a:r>
            <a:r>
              <a:rPr lang="ar-SA" sz="2000" dirty="0" err="1"/>
              <a:t>فاى</a:t>
            </a:r>
            <a:r>
              <a:rPr lang="ar-SA" sz="2000" dirty="0"/>
              <a:t> </a:t>
            </a:r>
            <a:r>
              <a:rPr lang="ar-SA" sz="2000" dirty="0" err="1"/>
              <a:t>والواى</a:t>
            </a:r>
            <a:r>
              <a:rPr lang="ar-SA" sz="2000" dirty="0"/>
              <a:t> ماكس</a:t>
            </a:r>
            <a:endParaRPr lang="ar-SA" sz="2000" dirty="0" smtClean="0"/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وسائل التواصل الاجتماعي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الحاسوب والجوال والـ </a:t>
            </a:r>
            <a:r>
              <a:rPr lang="ar-SA" sz="2000" dirty="0" err="1" smtClean="0"/>
              <a:t>جى</a:t>
            </a:r>
            <a:r>
              <a:rPr lang="ar-SA" sz="2000" dirty="0" smtClean="0"/>
              <a:t> </a:t>
            </a:r>
            <a:r>
              <a:rPr lang="ar-SA" sz="2000" dirty="0" err="1" smtClean="0"/>
              <a:t>بى</a:t>
            </a:r>
            <a:r>
              <a:rPr lang="ar-SA" sz="2000" dirty="0" smtClean="0"/>
              <a:t> إس والأجهزة الذكية والنانو </a:t>
            </a:r>
            <a:r>
              <a:rPr lang="ar-SA" sz="2000" dirty="0" err="1" smtClean="0"/>
              <a:t>تكنولوجى</a:t>
            </a:r>
            <a:r>
              <a:rPr lang="ar-SA" sz="2000" dirty="0" smtClean="0"/>
              <a:t> وغيرها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تطبيقات الانترنت ومنها الشبكة العنكبوتية أو </a:t>
            </a:r>
            <a:r>
              <a:rPr lang="en-US" sz="2000" dirty="0"/>
              <a:t>www</a:t>
            </a:r>
            <a:r>
              <a:rPr lang="ar-SA" sz="2000" dirty="0" smtClean="0"/>
              <a:t> </a:t>
            </a:r>
            <a:r>
              <a:rPr lang="ar-SA" sz="2000" dirty="0" err="1" smtClean="0"/>
              <a:t>والايميل</a:t>
            </a:r>
            <a:r>
              <a:rPr lang="ar-SA" sz="2000" dirty="0" smtClean="0"/>
              <a:t> وغيرها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نظم التشغيل وتطبيقات المكتب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الخوادم  </a:t>
            </a:r>
            <a:r>
              <a:rPr lang="en-US" sz="2000" dirty="0" smtClean="0"/>
              <a:t>servers </a:t>
            </a:r>
            <a:endParaRPr lang="ar-SA" sz="2000" dirty="0" smtClean="0"/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الرسائل القصيرة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قواعد البيانات وبرمجياتها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خدمات الصوت عبر برتوكول الانترنت  </a:t>
            </a:r>
            <a:r>
              <a:rPr lang="en-US" sz="2000" dirty="0" smtClean="0"/>
              <a:t>VoIP</a:t>
            </a:r>
            <a:r>
              <a:rPr lang="ar-SA" sz="2000" dirty="0" smtClean="0"/>
              <a:t> و</a:t>
            </a:r>
            <a:r>
              <a:rPr lang="en-US" sz="2000" dirty="0" smtClean="0"/>
              <a:t> IPTV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err="1" smtClean="0"/>
              <a:t>حوائط</a:t>
            </a:r>
            <a:r>
              <a:rPr lang="ar-SA" sz="2000" dirty="0" smtClean="0"/>
              <a:t> الأمان وبرامج مكافحة الفيروسات وفلاتر الانترنت والبرامج مفتوحة المصدر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نظم المعلومات المتخصصة  </a:t>
            </a:r>
            <a:endParaRPr lang="ar-SA" dirty="0" smtClean="0"/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en-US" sz="2000" dirty="0"/>
              <a:t>Internet of Things </a:t>
            </a:r>
            <a:r>
              <a:rPr lang="ar-SA" sz="2000" dirty="0" smtClean="0"/>
              <a:t> إنترنت </a:t>
            </a:r>
            <a:r>
              <a:rPr lang="ar-SA" sz="2000" dirty="0"/>
              <a:t>الأشياء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96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rtl="1"/>
            <a:r>
              <a:rPr lang="ar-SA" sz="2400" dirty="0"/>
              <a:t> </a:t>
            </a:r>
            <a:r>
              <a:rPr lang="ar-SA" sz="2400" b="1" dirty="0"/>
              <a:t>(1)  من أمثلة التجارة الكترونية من اعمال الى أعمال  </a:t>
            </a:r>
            <a:r>
              <a:rPr lang="ar-SA" sz="2400" b="1" dirty="0" smtClean="0"/>
              <a:t>(</a:t>
            </a:r>
            <a:r>
              <a:rPr lang="en-US" sz="2400" b="1" dirty="0" smtClean="0"/>
              <a:t> ………(</a:t>
            </a:r>
            <a:r>
              <a:rPr lang="en-US" sz="2400" b="1" dirty="0"/>
              <a:t>B2B</a:t>
            </a:r>
          </a:p>
          <a:p>
            <a:pPr marL="0" indent="0" rtl="1"/>
            <a:r>
              <a:rPr lang="en-US" sz="2400" dirty="0"/>
              <a:t>		</a:t>
            </a:r>
            <a:r>
              <a:rPr lang="en-US" sz="2400" dirty="0" smtClean="0"/>
              <a:t>)</a:t>
            </a:r>
            <a:r>
              <a:rPr lang="ar-SA" sz="2400" dirty="0" smtClean="0"/>
              <a:t>أ</a:t>
            </a:r>
            <a:r>
              <a:rPr lang="ar-SA" sz="2400" dirty="0"/>
              <a:t>)	عمليات دفع الضرائب الكترونيا</a:t>
            </a:r>
          </a:p>
          <a:p>
            <a:pPr marL="0" indent="0" rtl="1"/>
            <a:r>
              <a:rPr lang="ar-SA" sz="2400" dirty="0"/>
              <a:t>		(</a:t>
            </a:r>
            <a:r>
              <a:rPr lang="ar-SA" sz="2400" dirty="0">
                <a:solidFill>
                  <a:srgbClr val="FF0000"/>
                </a:solidFill>
              </a:rPr>
              <a:t>ب)	العمليات التي تتم بين المصانع ومراكز التسوق</a:t>
            </a:r>
          </a:p>
          <a:p>
            <a:pPr marL="0" indent="0" rtl="1"/>
            <a:r>
              <a:rPr lang="ar-SA" sz="2400" dirty="0"/>
              <a:t>		(ج)	المزادات الإلكترونية</a:t>
            </a:r>
          </a:p>
          <a:p>
            <a:pPr marL="0" indent="0" rtl="1"/>
            <a:r>
              <a:rPr lang="ar-SA" sz="2400" dirty="0"/>
              <a:t>		(د)	جماعات تطوير البرمجيات مفتوحة المصدر </a:t>
            </a:r>
          </a:p>
          <a:p>
            <a:pPr marL="0" indent="0" rtl="1"/>
            <a:r>
              <a:rPr lang="ar-SA" sz="2400" b="1" dirty="0"/>
              <a:t> (2)  ........ هي من عمليات الأعمال الإلكترونية التي تركز على الإنتاج </a:t>
            </a:r>
          </a:p>
          <a:p>
            <a:pPr marL="0" indent="0" rtl="1"/>
            <a:r>
              <a:rPr lang="ar-SA" sz="2400" dirty="0"/>
              <a:t>		</a:t>
            </a:r>
            <a:r>
              <a:rPr lang="ar-SA" sz="2400" dirty="0">
                <a:solidFill>
                  <a:srgbClr val="FF0000"/>
                </a:solidFill>
              </a:rPr>
              <a:t>(أ)	التواصل مع الموردين</a:t>
            </a:r>
          </a:p>
          <a:p>
            <a:pPr marL="0" indent="0" rtl="1"/>
            <a:r>
              <a:rPr lang="ar-SA" sz="2400" dirty="0"/>
              <a:t>		(ب)	التدريب</a:t>
            </a:r>
          </a:p>
          <a:p>
            <a:pPr marL="0" indent="0" rtl="1"/>
            <a:r>
              <a:rPr lang="ar-SA" sz="2400" dirty="0"/>
              <a:t>		(ج)	الاتصال بين مجموعات العمل</a:t>
            </a:r>
          </a:p>
          <a:p>
            <a:pPr marL="0" indent="0" rtl="1"/>
            <a:r>
              <a:rPr lang="ar-SA" sz="2400" dirty="0"/>
              <a:t>		(د)	الجهود الترويجية والتسويقية</a:t>
            </a:r>
          </a:p>
          <a:p>
            <a:pPr marL="0" indent="0" rtl="1"/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marL="0" indent="0" rtl="1"/>
            <a:r>
              <a:rPr lang="ar-SA" sz="2400" b="1" dirty="0"/>
              <a:t>(3)	.............................. </a:t>
            </a:r>
            <a:r>
              <a:rPr lang="ar-SA" sz="2400" b="1" dirty="0" err="1"/>
              <a:t>هى</a:t>
            </a:r>
            <a:r>
              <a:rPr lang="ar-SA" sz="2400" b="1" dirty="0"/>
              <a:t> أحد بنود نموذج الأعمال  </a:t>
            </a:r>
          </a:p>
          <a:p>
            <a:pPr marL="0" indent="0" rtl="1"/>
            <a:r>
              <a:rPr lang="ar-SA" sz="2400" dirty="0"/>
              <a:t>		(أ)	حجم السوق</a:t>
            </a:r>
          </a:p>
          <a:p>
            <a:pPr marL="0" indent="0" rtl="1"/>
            <a:r>
              <a:rPr lang="ar-SA" sz="2400" dirty="0"/>
              <a:t>		(ب)	الأرباح المتوقعة </a:t>
            </a:r>
          </a:p>
          <a:p>
            <a:pPr marL="0" indent="0" rtl="1"/>
            <a:r>
              <a:rPr lang="ar-SA" sz="2400" dirty="0"/>
              <a:t>		(ج)	تحديد نسبة مستخدمي الإنترنت في المجتمع </a:t>
            </a:r>
          </a:p>
          <a:p>
            <a:pPr marL="0" indent="0" rtl="1"/>
            <a:r>
              <a:rPr lang="ar-SA" sz="2400" dirty="0">
                <a:solidFill>
                  <a:srgbClr val="FF0000"/>
                </a:solidFill>
              </a:rPr>
              <a:t>             </a:t>
            </a:r>
            <a:r>
              <a:rPr lang="ar-SA" sz="2400" dirty="0" smtClean="0">
                <a:solidFill>
                  <a:srgbClr val="FF0000"/>
                </a:solidFill>
              </a:rPr>
              <a:t>         </a:t>
            </a:r>
            <a:r>
              <a:rPr lang="ar-SA" sz="2400" dirty="0">
                <a:solidFill>
                  <a:srgbClr val="FF0000"/>
                </a:solidFill>
              </a:rPr>
              <a:t>(د)	تحديد القيمة المقترحة أو </a:t>
            </a:r>
            <a:r>
              <a:rPr lang="en-US" sz="2400" dirty="0">
                <a:solidFill>
                  <a:srgbClr val="FF0000"/>
                </a:solidFill>
              </a:rPr>
              <a:t>Value Proposition </a:t>
            </a:r>
          </a:p>
          <a:p>
            <a:pPr marL="0" indent="0" rtl="1"/>
            <a:r>
              <a:rPr lang="en-US" sz="2400" dirty="0" smtClean="0"/>
              <a:t> (</a:t>
            </a:r>
            <a:r>
              <a:rPr lang="en-US" sz="2400" b="1" dirty="0" smtClean="0"/>
              <a:t>4)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</a:t>
            </a:r>
            <a:r>
              <a:rPr lang="ar-SA" sz="2400" dirty="0" smtClean="0"/>
              <a:t>ارتفاع التكاليف</a:t>
            </a:r>
            <a:endParaRPr lang="ar-SA" sz="2400" dirty="0"/>
          </a:p>
          <a:p>
            <a:pPr marL="0" indent="0" rtl="1"/>
            <a:r>
              <a:rPr lang="ar-SA" sz="2400" dirty="0"/>
              <a:t>		(ج)	المنتجات </a:t>
            </a:r>
            <a:r>
              <a:rPr lang="ar-SA" sz="2400" dirty="0" smtClean="0"/>
              <a:t>حسية</a:t>
            </a:r>
            <a:endParaRPr lang="ar-SA" sz="2400" dirty="0"/>
          </a:p>
          <a:p>
            <a:pPr marL="0" indent="0" rtl="1"/>
            <a:r>
              <a:rPr lang="ar-SA" sz="2400" dirty="0"/>
              <a:t>		</a:t>
            </a:r>
            <a:r>
              <a:rPr lang="ar-SA" sz="2400" dirty="0" smtClean="0"/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(</a:t>
            </a:r>
            <a:r>
              <a:rPr lang="ar-SA" sz="2400" dirty="0">
                <a:solidFill>
                  <a:srgbClr val="FF0000"/>
                </a:solidFill>
              </a:rPr>
              <a:t>د)	من الصعب فحص المنتجات وتجريبها قبل الشراء</a:t>
            </a:r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</a:t>
            </a:r>
            <a:r>
              <a:rPr lang="ar-SA" sz="2400" dirty="0">
                <a:solidFill>
                  <a:srgbClr val="FF0000"/>
                </a:solidFill>
              </a:rPr>
              <a:t>(أ)	تحقق العدالة بين المستهلكين   </a:t>
            </a:r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أنها تحافظ على خصوصية الأفراد</a:t>
            </a:r>
            <a:endParaRPr lang="ar-SA" sz="2400" dirty="0"/>
          </a:p>
          <a:p>
            <a:pPr rtl="1"/>
            <a:r>
              <a:rPr lang="ar-SA" sz="2400" dirty="0"/>
              <a:t>		(ج)	تحتاج الى إنترنت سريع 		</a:t>
            </a:r>
          </a:p>
          <a:p>
            <a:pPr rtl="1"/>
            <a:r>
              <a:rPr lang="ar-SA" sz="2400" dirty="0"/>
              <a:t>           </a:t>
            </a:r>
            <a:r>
              <a:rPr lang="ar-SA" sz="2400" dirty="0" smtClean="0"/>
              <a:t>(</a:t>
            </a:r>
            <a:r>
              <a:rPr lang="ar-SA" sz="2400" dirty="0"/>
              <a:t>د)  </a:t>
            </a:r>
            <a:r>
              <a:rPr lang="ar-SA" sz="2400" dirty="0" smtClean="0"/>
              <a:t>أنها تزيد قدرة الأفراد على الابتكار </a:t>
            </a:r>
            <a:endParaRPr lang="ar-SA" sz="2400" dirty="0"/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dirty="0" smtClean="0">
                <a:solidFill>
                  <a:srgbClr val="FF0000"/>
                </a:solidFill>
              </a:rPr>
              <a:t>(د)</a:t>
            </a:r>
            <a:r>
              <a:rPr lang="ar-SA" sz="2400" dirty="0">
                <a:solidFill>
                  <a:srgbClr val="FF0000"/>
                </a:solidFill>
              </a:rPr>
              <a:t>	</a:t>
            </a:r>
            <a:r>
              <a:rPr lang="ar-SA" sz="2400" dirty="0" smtClean="0">
                <a:solidFill>
                  <a:srgbClr val="FF0000"/>
                </a:solidFill>
              </a:rPr>
              <a:t>كل الإجابات السابقة صحيحة </a:t>
            </a:r>
            <a:endParaRPr lang="ar-SA" sz="2400" dirty="0">
              <a:solidFill>
                <a:srgbClr val="FF0000"/>
              </a:solidFill>
            </a:endParaRP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 إنترنت الأشياء  ...............................</a:t>
            </a:r>
            <a:endParaRPr lang="en-US" dirty="0"/>
          </a:p>
          <a:p>
            <a:pPr rtl="1"/>
            <a:r>
              <a:rPr lang="ar-SA" dirty="0"/>
              <a:t>		(أ)	تعتبر صديقة للبيئة </a:t>
            </a:r>
            <a:endParaRPr lang="en-US" dirty="0"/>
          </a:p>
          <a:p>
            <a:pPr rtl="1"/>
            <a:r>
              <a:rPr lang="ar-SA" dirty="0"/>
              <a:t>		(ب)	تحمى خصوصية الأفراد </a:t>
            </a:r>
            <a:endParaRPr lang="en-US" dirty="0"/>
          </a:p>
          <a:p>
            <a:pPr rtl="1"/>
            <a:r>
              <a:rPr lang="ar-SA" dirty="0"/>
              <a:t>		</a:t>
            </a:r>
            <a:r>
              <a:rPr lang="ar-SA" dirty="0">
                <a:solidFill>
                  <a:srgbClr val="FF0000"/>
                </a:solidFill>
              </a:rPr>
              <a:t>(ج)	تعتبر مضرة بالبيئة   </a:t>
            </a:r>
            <a:endParaRPr lang="en-US" dirty="0">
              <a:solidFill>
                <a:srgbClr val="FF0000"/>
              </a:solidFill>
            </a:endParaRPr>
          </a:p>
          <a:p>
            <a:pPr rtl="1"/>
            <a:r>
              <a:rPr lang="ar-SA" dirty="0"/>
              <a:t>		(د)	تعتبر صديقة للعمال 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54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1667</TotalTime>
  <Words>351</Words>
  <Application>Microsoft Office PowerPoint</Application>
  <PresentationFormat>A4 Paper (210x297 mm)</PresentationFormat>
  <Paragraphs>111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المباشرة الأولى</vt:lpstr>
      <vt:lpstr>أشكال الاعمال الالكترونية</vt:lpstr>
      <vt:lpstr>أشكال الاعمال الالكترونية</vt:lpstr>
      <vt:lpstr>نموذج الأعمال</vt:lpstr>
      <vt:lpstr>البنية الشبكية لإدارة الأعمال الالكترونية</vt:lpstr>
      <vt:lpstr>أسئلة للمراجعة </vt:lpstr>
      <vt:lpstr>أسئلة للمراجعة (2)</vt:lpstr>
      <vt:lpstr>أسئلة للمراجعة (3)</vt:lpstr>
      <vt:lpstr>أسئلة للمراجعة (4)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waleed alqhtani</cp:lastModifiedBy>
  <cp:revision>143</cp:revision>
  <cp:lastPrinted>2015-03-13T21:27:20Z</cp:lastPrinted>
  <dcterms:created xsi:type="dcterms:W3CDTF">2014-02-23T07:16:21Z</dcterms:created>
  <dcterms:modified xsi:type="dcterms:W3CDTF">2015-05-12T20:29:55Z</dcterms:modified>
</cp:coreProperties>
</file>