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310" r:id="rId2"/>
    <p:sldId id="311" r:id="rId3"/>
    <p:sldId id="351" r:id="rId4"/>
    <p:sldId id="357" r:id="rId5"/>
    <p:sldId id="358" r:id="rId6"/>
    <p:sldId id="359" r:id="rId7"/>
    <p:sldId id="361" r:id="rId8"/>
    <p:sldId id="363" r:id="rId9"/>
    <p:sldId id="365" r:id="rId10"/>
    <p:sldId id="367" r:id="rId11"/>
    <p:sldId id="369" r:id="rId12"/>
    <p:sldId id="370" r:id="rId13"/>
    <p:sldId id="371" r:id="rId14"/>
    <p:sldId id="372" r:id="rId15"/>
    <p:sldId id="373" r:id="rId16"/>
    <p:sldId id="266" r:id="rId1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2B30"/>
    <a:srgbClr val="696164"/>
    <a:srgbClr val="D9791B"/>
    <a:srgbClr val="3B84AF"/>
    <a:srgbClr val="00263A"/>
    <a:srgbClr val="013E36"/>
    <a:srgbClr val="AD9968"/>
    <a:srgbClr val="AB1A25"/>
    <a:srgbClr val="0099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38" autoAdjust="0"/>
    <p:restoredTop sz="94664" autoAdjust="0"/>
  </p:normalViewPr>
  <p:slideViewPr>
    <p:cSldViewPr>
      <p:cViewPr>
        <p:scale>
          <a:sx n="81" d="100"/>
          <a:sy n="81" d="100"/>
        </p:scale>
        <p:origin x="-1158" y="-3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5BD70A3F-A41E-4AB4-A720-389C5C5A60AF}" type="datetimeFigureOut">
              <a:rPr lang="ar-SA" smtClean="0"/>
              <a:pPr/>
              <a:t>24/07/36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689D65A6-7826-405A-9E1E-816585EDA8B3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52002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5/12/2015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3</a:t>
            </a:fld>
            <a:endParaRPr lang="en-US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0102785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7</a:t>
            </a:fld>
            <a:endParaRPr lang="en-US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010278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r>
              <a:rPr lang="ar-SA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حل أسئلة المراجعة للمحاضرة المباشرة (1) </a:t>
            </a:r>
            <a:r>
              <a:rPr lang="en-US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b="1" spc="50" dirty="0" smtClean="0">
                <a:ln w="11430"/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br>
              <a:rPr lang="en-US" b="1" spc="50" dirty="0" smtClean="0">
                <a:ln w="11430"/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ar-SA" sz="3600" b="1" spc="50" dirty="0" err="1" smtClean="0">
                <a:ln w="11430"/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ركزووا</a:t>
            </a:r>
            <a:r>
              <a:rPr lang="ar-SA" sz="3600" b="1" spc="50" dirty="0" smtClean="0">
                <a:ln w="11430"/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على هذي </a:t>
            </a:r>
            <a:r>
              <a:rPr lang="ar-SA" sz="3600" b="1" spc="50" dirty="0" err="1" smtClean="0">
                <a:ln w="11430"/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الاسئله</a:t>
            </a:r>
            <a:r>
              <a:rPr lang="ar-SA" sz="3600" b="1" spc="50" dirty="0" smtClean="0">
                <a:ln w="11430"/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+المحاضرة 14+الواجبات </a:t>
            </a:r>
            <a:r>
              <a:rPr lang="ar-SA" sz="3600" b="1" spc="50" dirty="0" err="1" smtClean="0">
                <a:ln w="11430"/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زيييين</a:t>
            </a:r>
            <a:r>
              <a:rPr lang="ar-SA" sz="3600" b="1" spc="50" dirty="0" smtClean="0">
                <a:ln w="11430"/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لأن الدكتور حرص عليهم</a:t>
            </a:r>
            <a:r>
              <a:rPr lang="ar-SA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ar-SA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12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en-US" sz="4000" b="1" spc="50" dirty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" y="0"/>
            <a:ext cx="1952604" cy="64633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6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شطــرنج</a:t>
            </a:r>
            <a:endParaRPr lang="en-US" sz="36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pPr marL="0" indent="0" rtl="1"/>
            <a:r>
              <a:rPr lang="ar-SA" sz="2400" dirty="0"/>
              <a:t> </a:t>
            </a:r>
            <a:r>
              <a:rPr lang="ar-SA" sz="2400" b="1" dirty="0"/>
              <a:t>(1)  من أمثلة التجارة الكترونية من اعمال الى أعمال  </a:t>
            </a:r>
            <a:r>
              <a:rPr lang="ar-SA" sz="2400" b="1" dirty="0" smtClean="0"/>
              <a:t>(</a:t>
            </a:r>
            <a:r>
              <a:rPr lang="en-US" sz="2400" b="1" dirty="0" smtClean="0"/>
              <a:t> ………(</a:t>
            </a:r>
            <a:r>
              <a:rPr lang="en-US" sz="2400" b="1" dirty="0"/>
              <a:t>B2B</a:t>
            </a:r>
          </a:p>
          <a:p>
            <a:pPr marL="0" indent="0" rtl="1"/>
            <a:r>
              <a:rPr lang="en-US" sz="2400" dirty="0"/>
              <a:t>		</a:t>
            </a:r>
            <a:r>
              <a:rPr lang="en-US" sz="2400" dirty="0" smtClean="0"/>
              <a:t>)</a:t>
            </a:r>
            <a:r>
              <a:rPr lang="ar-SA" sz="2400" dirty="0" smtClean="0"/>
              <a:t>أ</a:t>
            </a:r>
            <a:r>
              <a:rPr lang="ar-SA" sz="2400" dirty="0"/>
              <a:t>)	عمليات دفع الضرائب الكترونيا</a:t>
            </a:r>
          </a:p>
          <a:p>
            <a:pPr marL="0" indent="0" rtl="1"/>
            <a:r>
              <a:rPr lang="ar-SA" sz="2400" dirty="0"/>
              <a:t>		(ب)	العمليات التي تتم بين المصانع ومراكز التسوق</a:t>
            </a:r>
          </a:p>
          <a:p>
            <a:pPr marL="0" indent="0" rtl="1"/>
            <a:r>
              <a:rPr lang="ar-SA" sz="2400" dirty="0"/>
              <a:t>		(ج)	المزادات الإلكترونية</a:t>
            </a:r>
          </a:p>
          <a:p>
            <a:pPr marL="0" indent="0" rtl="1"/>
            <a:r>
              <a:rPr lang="ar-SA" sz="2400" dirty="0"/>
              <a:t>		(د)	جماعات تطوير البرمجيات مفتوحة المصدر </a:t>
            </a:r>
          </a:p>
          <a:p>
            <a:pPr marL="0" indent="0" rtl="1"/>
            <a:r>
              <a:rPr lang="ar-SA" sz="2400" b="1" dirty="0"/>
              <a:t> (2)  ........ هي من عمليات الأعمال الإلكترونية التي تركز على الإنتاج </a:t>
            </a:r>
          </a:p>
          <a:p>
            <a:pPr marL="0" indent="0" rtl="1"/>
            <a:r>
              <a:rPr lang="ar-SA" sz="2400" dirty="0"/>
              <a:t>		(أ)	التواصل مع الموردين</a:t>
            </a:r>
          </a:p>
          <a:p>
            <a:pPr marL="0" indent="0" rtl="1"/>
            <a:r>
              <a:rPr lang="ar-SA" sz="2400" dirty="0"/>
              <a:t>		(ب)	التدريب</a:t>
            </a:r>
          </a:p>
          <a:p>
            <a:pPr marL="0" indent="0" rtl="1"/>
            <a:r>
              <a:rPr lang="ar-SA" sz="2400" dirty="0"/>
              <a:t>		(ج)	الاتصال بين مجموعات العمل</a:t>
            </a:r>
          </a:p>
          <a:p>
            <a:pPr marL="0" indent="0" rtl="1"/>
            <a:r>
              <a:rPr lang="ar-SA" sz="2400" dirty="0"/>
              <a:t>		(د)	الجهود الترويجية والتسويقية</a:t>
            </a:r>
          </a:p>
          <a:p>
            <a:pPr marL="0" indent="0" rtl="1"/>
            <a:endParaRPr lang="en-US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815418" cy="939784"/>
          </a:xfrm>
        </p:spPr>
        <p:txBody>
          <a:bodyPr/>
          <a:lstStyle/>
          <a:p>
            <a:r>
              <a:rPr lang="en-US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/>
            </a:r>
            <a:br>
              <a:rPr lang="en-US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</a:br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أسئلة للمراجعة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" y="0"/>
            <a:ext cx="1952604" cy="64633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6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شطــرنج</a:t>
            </a:r>
            <a:endParaRPr lang="en-US" sz="36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6" name="Left Arrow 5"/>
          <p:cNvSpPr/>
          <p:nvPr/>
        </p:nvSpPr>
        <p:spPr>
          <a:xfrm>
            <a:off x="7596206" y="2428868"/>
            <a:ext cx="571504" cy="21431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Left Arrow 6"/>
          <p:cNvSpPr/>
          <p:nvPr/>
        </p:nvSpPr>
        <p:spPr>
          <a:xfrm>
            <a:off x="7596206" y="4143380"/>
            <a:ext cx="571504" cy="21431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3552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أسئلة للمراجعة </a:t>
            </a:r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(2)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1556792"/>
            <a:ext cx="9777536" cy="4569371"/>
          </a:xfrm>
        </p:spPr>
        <p:txBody>
          <a:bodyPr/>
          <a:lstStyle/>
          <a:p>
            <a:pPr marL="0" indent="0" rtl="1"/>
            <a:r>
              <a:rPr lang="ar-SA" sz="2400" b="1" dirty="0"/>
              <a:t>(3)	.............................. </a:t>
            </a:r>
            <a:r>
              <a:rPr lang="ar-SA" sz="2400" b="1" dirty="0" err="1"/>
              <a:t>هى</a:t>
            </a:r>
            <a:r>
              <a:rPr lang="ar-SA" sz="2400" b="1" dirty="0"/>
              <a:t> أحد بنود نموذج الأعمال  </a:t>
            </a:r>
          </a:p>
          <a:p>
            <a:pPr marL="0" indent="0" rtl="1"/>
            <a:r>
              <a:rPr lang="ar-SA" sz="2400" dirty="0"/>
              <a:t>		(أ)	حجم السوق</a:t>
            </a:r>
          </a:p>
          <a:p>
            <a:pPr marL="0" indent="0" rtl="1"/>
            <a:r>
              <a:rPr lang="ar-SA" sz="2400" dirty="0"/>
              <a:t>		(ب)	الأرباح المتوقعة </a:t>
            </a:r>
          </a:p>
          <a:p>
            <a:pPr marL="0" indent="0" rtl="1"/>
            <a:r>
              <a:rPr lang="ar-SA" sz="2400" dirty="0"/>
              <a:t>		(ج)	تحديد نسبة مستخدمي الإنترنت في المجتمع </a:t>
            </a:r>
          </a:p>
          <a:p>
            <a:pPr marL="0" indent="0" rtl="1"/>
            <a:r>
              <a:rPr lang="ar-SA" sz="2400" dirty="0"/>
              <a:t>             </a:t>
            </a:r>
            <a:r>
              <a:rPr lang="ar-SA" sz="2400" dirty="0" smtClean="0"/>
              <a:t>         </a:t>
            </a:r>
            <a:r>
              <a:rPr lang="ar-SA" sz="2400" dirty="0"/>
              <a:t>(د)	تحديد القيمة المقترحة أو </a:t>
            </a:r>
            <a:r>
              <a:rPr lang="en-US" sz="2400" dirty="0"/>
              <a:t>Value Proposition </a:t>
            </a:r>
          </a:p>
          <a:p>
            <a:pPr marL="0" indent="0" rtl="1"/>
            <a:r>
              <a:rPr lang="en-US" sz="2400" dirty="0" smtClean="0"/>
              <a:t> (</a:t>
            </a:r>
            <a:r>
              <a:rPr lang="en-US" sz="2400" b="1" dirty="0" smtClean="0"/>
              <a:t>4) </a:t>
            </a:r>
            <a:r>
              <a:rPr lang="ar-SA" sz="2400" b="1" dirty="0"/>
              <a:t>من أهم خصائص السوق الإلكتروني أن...........................</a:t>
            </a:r>
          </a:p>
          <a:p>
            <a:pPr marL="0" indent="0" rtl="1"/>
            <a:r>
              <a:rPr lang="ar-SA" sz="2400" dirty="0"/>
              <a:t>		(أ)	الإنتاج نمطي </a:t>
            </a:r>
          </a:p>
          <a:p>
            <a:pPr marL="0" indent="0" rtl="1"/>
            <a:r>
              <a:rPr lang="ar-SA" sz="2400" dirty="0"/>
              <a:t>		(ب)	</a:t>
            </a:r>
            <a:r>
              <a:rPr lang="ar-SA" sz="2400" dirty="0" smtClean="0"/>
              <a:t>ارتفاع التكاليف</a:t>
            </a:r>
            <a:endParaRPr lang="ar-SA" sz="2400" dirty="0"/>
          </a:p>
          <a:p>
            <a:pPr marL="0" indent="0" rtl="1"/>
            <a:r>
              <a:rPr lang="ar-SA" sz="2400" dirty="0"/>
              <a:t>		(ج)	المنتجات </a:t>
            </a:r>
            <a:r>
              <a:rPr lang="ar-SA" sz="2400" dirty="0" smtClean="0"/>
              <a:t>حسية</a:t>
            </a:r>
            <a:endParaRPr lang="ar-SA" sz="2400" dirty="0"/>
          </a:p>
          <a:p>
            <a:pPr marL="0" indent="0" rtl="1"/>
            <a:r>
              <a:rPr lang="ar-SA" sz="2400" dirty="0"/>
              <a:t>		</a:t>
            </a:r>
            <a:r>
              <a:rPr lang="ar-SA" sz="2400" dirty="0" smtClean="0"/>
              <a:t> (</a:t>
            </a:r>
            <a:r>
              <a:rPr lang="ar-SA" sz="2400" dirty="0"/>
              <a:t>د)	من الصعب فحص المنتجات وتجريبها قبل الشراء</a:t>
            </a:r>
          </a:p>
        </p:txBody>
      </p:sp>
      <p:sp>
        <p:nvSpPr>
          <p:cNvPr id="5" name="Rectangle 4"/>
          <p:cNvSpPr/>
          <p:nvPr/>
        </p:nvSpPr>
        <p:spPr>
          <a:xfrm>
            <a:off x="1" y="0"/>
            <a:ext cx="1952604" cy="64633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6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شطــرنج</a:t>
            </a:r>
            <a:endParaRPr lang="en-US" sz="36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6" name="Left Arrow 5"/>
          <p:cNvSpPr/>
          <p:nvPr/>
        </p:nvSpPr>
        <p:spPr>
          <a:xfrm>
            <a:off x="7881958" y="3500438"/>
            <a:ext cx="571504" cy="21431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Left Arrow 6"/>
          <p:cNvSpPr/>
          <p:nvPr/>
        </p:nvSpPr>
        <p:spPr>
          <a:xfrm>
            <a:off x="7810520" y="5643578"/>
            <a:ext cx="571504" cy="21431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660259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أسئلة للمراجعة </a:t>
            </a:r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(3)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56" y="1417638"/>
            <a:ext cx="9354244" cy="4708525"/>
          </a:xfrm>
        </p:spPr>
        <p:txBody>
          <a:bodyPr/>
          <a:lstStyle/>
          <a:p>
            <a:pPr rtl="1"/>
            <a:r>
              <a:rPr lang="ar-SA" b="1" dirty="0"/>
              <a:t> </a:t>
            </a:r>
            <a:r>
              <a:rPr lang="ar-SA" sz="2400" b="1" dirty="0"/>
              <a:t>(5)  من أهم مزايا الحوسبة السحابية أنها...............................</a:t>
            </a:r>
          </a:p>
          <a:p>
            <a:pPr rtl="1"/>
            <a:r>
              <a:rPr lang="ar-SA" sz="2400" dirty="0"/>
              <a:t>		(أ)	تحقق العدالة بين المستهلكين   </a:t>
            </a:r>
          </a:p>
          <a:p>
            <a:pPr rtl="1"/>
            <a:r>
              <a:rPr lang="ar-SA" sz="2400" dirty="0"/>
              <a:t>		(ب)	</a:t>
            </a:r>
            <a:r>
              <a:rPr lang="ar-SA" sz="2400" dirty="0" smtClean="0"/>
              <a:t>أنها تحافظ على خصوصية الأفراد</a:t>
            </a:r>
            <a:endParaRPr lang="ar-SA" sz="2400" dirty="0"/>
          </a:p>
          <a:p>
            <a:pPr rtl="1"/>
            <a:r>
              <a:rPr lang="ar-SA" sz="2400" dirty="0"/>
              <a:t>		(ج)	تحتاج الى إنترنت سريع 		</a:t>
            </a:r>
          </a:p>
          <a:p>
            <a:pPr rtl="1"/>
            <a:r>
              <a:rPr lang="ar-SA" sz="2400" dirty="0"/>
              <a:t>           </a:t>
            </a:r>
            <a:r>
              <a:rPr lang="ar-SA" sz="2400" dirty="0" smtClean="0"/>
              <a:t>(</a:t>
            </a:r>
            <a:r>
              <a:rPr lang="ar-SA" sz="2400" dirty="0"/>
              <a:t>د)  </a:t>
            </a:r>
            <a:r>
              <a:rPr lang="ar-SA" sz="2400" dirty="0" smtClean="0"/>
              <a:t>أنها تزيد قدرة الأفراد على الابتكار </a:t>
            </a:r>
            <a:endParaRPr lang="ar-SA" sz="2400" dirty="0"/>
          </a:p>
          <a:p>
            <a:pPr rtl="1"/>
            <a:r>
              <a:rPr lang="ar-SA" sz="2400" b="1" dirty="0"/>
              <a:t>(6)  من أهم خصائص البرمجيات مفتوحة المصدر.......................</a:t>
            </a:r>
          </a:p>
          <a:p>
            <a:pPr rtl="1"/>
            <a:r>
              <a:rPr lang="ar-SA" sz="2400" dirty="0"/>
              <a:t>		(أ)	تزيد دور المجتمع في الابتكار    </a:t>
            </a:r>
          </a:p>
          <a:p>
            <a:pPr rtl="1"/>
            <a:r>
              <a:rPr lang="ar-SA" sz="2400" dirty="0"/>
              <a:t>		(ب)	توفر التكاليف </a:t>
            </a:r>
          </a:p>
          <a:p>
            <a:pPr rtl="1"/>
            <a:r>
              <a:rPr lang="ar-SA" sz="2400" dirty="0"/>
              <a:t>		(ج)	أنها </a:t>
            </a:r>
            <a:r>
              <a:rPr lang="en-US" sz="2400" dirty="0"/>
              <a:t>C2C  </a:t>
            </a:r>
          </a:p>
          <a:p>
            <a:pPr rtl="1"/>
            <a:r>
              <a:rPr lang="en-US" sz="2400" dirty="0"/>
              <a:t>		</a:t>
            </a:r>
            <a:r>
              <a:rPr lang="ar-SA" sz="2400" dirty="0" smtClean="0"/>
              <a:t>(د)</a:t>
            </a:r>
            <a:r>
              <a:rPr lang="ar-SA" sz="2400" dirty="0"/>
              <a:t>	</a:t>
            </a:r>
            <a:r>
              <a:rPr lang="ar-SA" sz="2400" dirty="0" smtClean="0"/>
              <a:t>كل الإجابات السابقة صحيحة </a:t>
            </a:r>
            <a:endParaRPr lang="ar-SA" sz="2400" dirty="0"/>
          </a:p>
          <a:p>
            <a:pPr rtl="1"/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" y="0"/>
            <a:ext cx="1952604" cy="64633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6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شطــرنج</a:t>
            </a:r>
            <a:endParaRPr lang="en-US" sz="36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6" name="Left Arrow 5"/>
          <p:cNvSpPr/>
          <p:nvPr/>
        </p:nvSpPr>
        <p:spPr>
          <a:xfrm>
            <a:off x="8382024" y="2143116"/>
            <a:ext cx="571504" cy="21431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Left Arrow 6"/>
          <p:cNvSpPr/>
          <p:nvPr/>
        </p:nvSpPr>
        <p:spPr>
          <a:xfrm>
            <a:off x="8382024" y="5643578"/>
            <a:ext cx="571504" cy="21431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967581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أسئلة للمراجعة </a:t>
            </a:r>
            <a:r>
              <a:rPr lang="ar-SA" dirty="0" smtClean="0"/>
              <a:t>(4)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6756" y="1556792"/>
            <a:ext cx="9116764" cy="4525963"/>
          </a:xfrm>
        </p:spPr>
        <p:txBody>
          <a:bodyPr/>
          <a:lstStyle/>
          <a:p>
            <a:pPr rtl="1"/>
            <a:r>
              <a:rPr lang="ar-SA" b="1" dirty="0"/>
              <a:t>(7)  إنترنت الأشياء  ...............................</a:t>
            </a:r>
            <a:endParaRPr lang="en-US" dirty="0"/>
          </a:p>
          <a:p>
            <a:pPr rtl="1"/>
            <a:r>
              <a:rPr lang="ar-SA" dirty="0"/>
              <a:t>		(أ)	تعتبر صديقة للبيئة </a:t>
            </a:r>
            <a:endParaRPr lang="en-US" dirty="0"/>
          </a:p>
          <a:p>
            <a:pPr rtl="1"/>
            <a:r>
              <a:rPr lang="ar-SA" dirty="0"/>
              <a:t>		(ب)	تحمى خصوصية الأفراد </a:t>
            </a:r>
            <a:endParaRPr lang="en-US" dirty="0"/>
          </a:p>
          <a:p>
            <a:pPr rtl="1"/>
            <a:r>
              <a:rPr lang="ar-SA" dirty="0"/>
              <a:t>		(ج)	تعتبر مضرة بالبيئة   </a:t>
            </a:r>
            <a:endParaRPr lang="en-US" dirty="0"/>
          </a:p>
          <a:p>
            <a:pPr rtl="1"/>
            <a:r>
              <a:rPr lang="ar-SA" dirty="0"/>
              <a:t>		(د)	تعتبر صديقة للعمال  </a:t>
            </a:r>
            <a:endParaRPr lang="en-US" dirty="0"/>
          </a:p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771700" y="3244334"/>
            <a:ext cx="3626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ar-EG" dirty="0" smtClean="0">
                <a:solidFill>
                  <a:schemeClr val="bg1"/>
                </a:solidFill>
                <a:latin typeface="Calibri" pitchFamily="34" charset="0"/>
              </a:rPr>
              <a:t>بح</a:t>
            </a:r>
            <a:endParaRPr lang="en-US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" y="0"/>
            <a:ext cx="1952604" cy="64633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6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شطــرنج</a:t>
            </a:r>
            <a:endParaRPr lang="en-US" sz="36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7" name="Left Arrow 6"/>
          <p:cNvSpPr/>
          <p:nvPr/>
        </p:nvSpPr>
        <p:spPr>
          <a:xfrm>
            <a:off x="8667776" y="3571876"/>
            <a:ext cx="571504" cy="21431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905549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38158" y="2143116"/>
            <a:ext cx="8420100" cy="1470025"/>
          </a:xfrm>
        </p:spPr>
        <p:txBody>
          <a:bodyPr/>
          <a:lstStyle/>
          <a:p>
            <a:r>
              <a:rPr lang="ar-SA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حل أسئلة المراجعة للمحاضرة المباشرة (2)</a:t>
            </a:r>
            <a:r>
              <a:rPr lang="en-US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ar-SA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ar-SA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ar-SA" sz="3600" b="1" spc="50" dirty="0" err="1" smtClean="0">
                <a:ln w="11430"/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ركزووا</a:t>
            </a:r>
            <a:r>
              <a:rPr lang="ar-SA" sz="3600" b="1" spc="50" dirty="0" smtClean="0">
                <a:ln w="11430"/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على هذي </a:t>
            </a:r>
            <a:r>
              <a:rPr lang="ar-SA" sz="3600" b="1" spc="50" dirty="0" err="1" smtClean="0">
                <a:ln w="11430"/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الاسئله</a:t>
            </a:r>
            <a:r>
              <a:rPr lang="ar-SA" sz="3600" b="1" spc="50" dirty="0" smtClean="0">
                <a:ln w="11430"/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+ المحاضرة 14+الواجبات  </a:t>
            </a:r>
            <a:r>
              <a:rPr lang="ar-SA" sz="3600" b="1" spc="50" dirty="0" err="1" smtClean="0">
                <a:ln w="11430"/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زيييين</a:t>
            </a:r>
            <a:r>
              <a:rPr lang="ar-SA" sz="3600" b="1" spc="50" dirty="0" smtClean="0">
                <a:ln w="11430"/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لأن الدكتور حرص عليهم</a:t>
            </a:r>
            <a:r>
              <a:rPr lang="ar-SA" sz="36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ar-SA" sz="36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12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en-US" sz="4000" b="1" spc="50" dirty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" y="0"/>
            <a:ext cx="1952604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6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شطــرنج</a:t>
            </a:r>
            <a:endParaRPr lang="en-US" sz="36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أسئلة للمراجعة </a:t>
            </a:r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(1)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1556792"/>
            <a:ext cx="9777536" cy="4569371"/>
          </a:xfrm>
        </p:spPr>
        <p:txBody>
          <a:bodyPr/>
          <a:lstStyle/>
          <a:p>
            <a:pPr rtl="1">
              <a:spcBef>
                <a:spcPts val="600"/>
              </a:spcBef>
              <a:spcAft>
                <a:spcPts val="0"/>
              </a:spcAft>
            </a:pPr>
            <a:r>
              <a:rPr lang="ar-SA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1- عند </a:t>
            </a:r>
            <a:r>
              <a:rPr lang="ar-SA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تحديد الأهداف في الاستراتيجية يجب أن تكون</a:t>
            </a:r>
            <a:r>
              <a:rPr lang="en-US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SMART </a:t>
            </a:r>
            <a:r>
              <a:rPr lang="ar-SA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وتعنى .........................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rtl="1"/>
            <a:r>
              <a:rPr lang="ar-SA" sz="2000" dirty="0" smtClean="0"/>
              <a:t> (</a:t>
            </a:r>
            <a:r>
              <a:rPr lang="ar-SA" sz="2000" dirty="0" smtClean="0">
                <a:cs typeface="+mj-cs"/>
              </a:rPr>
              <a:t>ا</a:t>
            </a:r>
            <a:r>
              <a:rPr lang="ar-SA" sz="2000" dirty="0">
                <a:cs typeface="+mj-cs"/>
              </a:rPr>
              <a:t>) محددة </a:t>
            </a:r>
            <a:r>
              <a:rPr lang="en-US" sz="2000" dirty="0">
                <a:cs typeface="+mj-cs"/>
              </a:rPr>
              <a:t>specific</a:t>
            </a:r>
            <a:r>
              <a:rPr lang="ar-SA" sz="2000" dirty="0">
                <a:cs typeface="+mj-cs"/>
              </a:rPr>
              <a:t>؛ يمكن قياسها </a:t>
            </a:r>
            <a:r>
              <a:rPr lang="en-US" sz="2000" dirty="0">
                <a:cs typeface="+mj-cs"/>
              </a:rPr>
              <a:t>measurable</a:t>
            </a:r>
            <a:r>
              <a:rPr lang="ar-SA" sz="2000" dirty="0">
                <a:cs typeface="+mj-cs"/>
              </a:rPr>
              <a:t>؛ يمكن تحقيقها</a:t>
            </a:r>
            <a:r>
              <a:rPr lang="en-US" sz="2000" dirty="0">
                <a:cs typeface="+mj-cs"/>
              </a:rPr>
              <a:t>Achievable </a:t>
            </a:r>
            <a:r>
              <a:rPr lang="ar-SA" sz="2000" dirty="0">
                <a:cs typeface="+mj-cs"/>
              </a:rPr>
              <a:t>؛ ذات علاقة </a:t>
            </a:r>
            <a:r>
              <a:rPr lang="en-US" sz="2000" dirty="0">
                <a:cs typeface="+mj-cs"/>
              </a:rPr>
              <a:t>Relevant</a:t>
            </a:r>
            <a:r>
              <a:rPr lang="ar-SA" sz="2000" dirty="0">
                <a:cs typeface="+mj-cs"/>
              </a:rPr>
              <a:t>؛ محددة بمواقيت معينة </a:t>
            </a:r>
            <a:r>
              <a:rPr lang="en-US" sz="2000" dirty="0">
                <a:cs typeface="+mj-cs"/>
              </a:rPr>
              <a:t>timed</a:t>
            </a:r>
            <a:r>
              <a:rPr lang="ar-SA" sz="2000" dirty="0">
                <a:cs typeface="+mj-cs"/>
              </a:rPr>
              <a:t>	</a:t>
            </a:r>
            <a:endParaRPr lang="ar-SA" sz="2000" dirty="0" smtClean="0">
              <a:cs typeface="+mj-cs"/>
            </a:endParaRPr>
          </a:p>
          <a:p>
            <a:pPr lvl="0" rtl="1"/>
            <a:endParaRPr lang="en-US" sz="2000" dirty="0">
              <a:cs typeface="+mj-cs"/>
            </a:endParaRPr>
          </a:p>
          <a:p>
            <a:pPr lvl="0" rtl="1"/>
            <a:r>
              <a:rPr lang="ar-SA" sz="2000" dirty="0">
                <a:cs typeface="+mj-cs"/>
              </a:rPr>
              <a:t>(ب) محددة </a:t>
            </a:r>
            <a:r>
              <a:rPr lang="en-US" sz="2000" dirty="0">
                <a:cs typeface="+mj-cs"/>
              </a:rPr>
              <a:t>specific</a:t>
            </a:r>
            <a:r>
              <a:rPr lang="ar-SA" sz="2000" dirty="0">
                <a:cs typeface="+mj-cs"/>
              </a:rPr>
              <a:t>؛ يمكن قياسها </a:t>
            </a:r>
            <a:r>
              <a:rPr lang="en-US" sz="2000" dirty="0">
                <a:cs typeface="+mj-cs"/>
              </a:rPr>
              <a:t>measurable</a:t>
            </a:r>
            <a:r>
              <a:rPr lang="ar-SA" sz="2000" dirty="0">
                <a:cs typeface="+mj-cs"/>
              </a:rPr>
              <a:t>؛ يمكن تحقيقها</a:t>
            </a:r>
            <a:r>
              <a:rPr lang="en-US" sz="2000" dirty="0">
                <a:cs typeface="+mj-cs"/>
              </a:rPr>
              <a:t>Achievable</a:t>
            </a:r>
            <a:r>
              <a:rPr lang="ar-SA" sz="2000" dirty="0">
                <a:cs typeface="+mj-cs"/>
              </a:rPr>
              <a:t>؛ واقعية </a:t>
            </a:r>
            <a:r>
              <a:rPr lang="en-US" sz="2000" dirty="0">
                <a:cs typeface="+mj-cs"/>
              </a:rPr>
              <a:t>realistic</a:t>
            </a:r>
            <a:r>
              <a:rPr lang="ar-SA" sz="2000" dirty="0">
                <a:cs typeface="+mj-cs"/>
              </a:rPr>
              <a:t>؛ محددة بمواقيت معينة </a:t>
            </a:r>
            <a:r>
              <a:rPr lang="en-US" sz="2000" dirty="0" smtClean="0">
                <a:cs typeface="+mj-cs"/>
              </a:rPr>
              <a:t>timed</a:t>
            </a:r>
            <a:endParaRPr lang="ar-SA" sz="2000" dirty="0" smtClean="0">
              <a:cs typeface="+mj-cs"/>
            </a:endParaRPr>
          </a:p>
          <a:p>
            <a:pPr lvl="0" rtl="1"/>
            <a:endParaRPr lang="en-US" sz="2000" dirty="0">
              <a:cs typeface="+mj-cs"/>
            </a:endParaRPr>
          </a:p>
          <a:p>
            <a:pPr lvl="0" rtl="1"/>
            <a:r>
              <a:rPr lang="ar-SA" sz="2000" dirty="0">
                <a:cs typeface="+mj-cs"/>
              </a:rPr>
              <a:t>(ج) محددة </a:t>
            </a:r>
            <a:r>
              <a:rPr lang="en-US" sz="2000" dirty="0">
                <a:cs typeface="+mj-cs"/>
              </a:rPr>
              <a:t>specific</a:t>
            </a:r>
            <a:r>
              <a:rPr lang="ar-SA" sz="2000" dirty="0">
                <a:cs typeface="+mj-cs"/>
              </a:rPr>
              <a:t>؛ لها معنى </a:t>
            </a:r>
            <a:r>
              <a:rPr lang="en-US" sz="2000" dirty="0">
                <a:cs typeface="+mj-cs"/>
              </a:rPr>
              <a:t>meaningful</a:t>
            </a:r>
            <a:r>
              <a:rPr lang="ar-SA" sz="2000" dirty="0">
                <a:cs typeface="+mj-cs"/>
              </a:rPr>
              <a:t>؛ يمكن تحقيقها</a:t>
            </a:r>
            <a:r>
              <a:rPr lang="en-US" sz="2000" dirty="0">
                <a:cs typeface="+mj-cs"/>
              </a:rPr>
              <a:t>Achievable</a:t>
            </a:r>
            <a:r>
              <a:rPr lang="ar-SA" sz="2000" dirty="0">
                <a:cs typeface="+mj-cs"/>
              </a:rPr>
              <a:t>؛ ذات علاقة </a:t>
            </a:r>
            <a:r>
              <a:rPr lang="en-US" sz="2000" dirty="0">
                <a:cs typeface="+mj-cs"/>
              </a:rPr>
              <a:t>Relevant</a:t>
            </a:r>
            <a:r>
              <a:rPr lang="ar-SA" sz="2000" dirty="0">
                <a:cs typeface="+mj-cs"/>
              </a:rPr>
              <a:t>؛ محددة بمواقيت معينة </a:t>
            </a:r>
            <a:r>
              <a:rPr lang="en-US" sz="2000" dirty="0" smtClean="0">
                <a:cs typeface="+mj-cs"/>
              </a:rPr>
              <a:t>timed</a:t>
            </a:r>
            <a:endParaRPr lang="ar-SA" sz="2000" dirty="0" smtClean="0">
              <a:cs typeface="+mj-cs"/>
            </a:endParaRPr>
          </a:p>
          <a:p>
            <a:pPr lvl="0" rtl="1"/>
            <a:endParaRPr lang="en-US" sz="2000" dirty="0">
              <a:cs typeface="+mj-cs"/>
            </a:endParaRPr>
          </a:p>
          <a:p>
            <a:pPr lvl="0" rtl="1"/>
            <a:r>
              <a:rPr lang="ar-SA" sz="2000" dirty="0">
                <a:cs typeface="+mj-cs"/>
              </a:rPr>
              <a:t>(د) صغيرة </a:t>
            </a:r>
            <a:r>
              <a:rPr lang="en-US" sz="2000" dirty="0">
                <a:cs typeface="+mj-cs"/>
              </a:rPr>
              <a:t>small</a:t>
            </a:r>
            <a:r>
              <a:rPr lang="ar-SA" sz="2000" dirty="0">
                <a:cs typeface="+mj-cs"/>
              </a:rPr>
              <a:t>؛ يمكن قياسها </a:t>
            </a:r>
            <a:r>
              <a:rPr lang="en-US" sz="2000" dirty="0">
                <a:cs typeface="+mj-cs"/>
              </a:rPr>
              <a:t>measurable</a:t>
            </a:r>
            <a:r>
              <a:rPr lang="ar-SA" sz="2000" dirty="0">
                <a:cs typeface="+mj-cs"/>
              </a:rPr>
              <a:t>؛ يمكن تحقيقها</a:t>
            </a:r>
            <a:r>
              <a:rPr lang="en-US" sz="2000" dirty="0">
                <a:cs typeface="+mj-cs"/>
              </a:rPr>
              <a:t>Achievable</a:t>
            </a:r>
            <a:r>
              <a:rPr lang="ar-SA" sz="2000" dirty="0">
                <a:cs typeface="+mj-cs"/>
              </a:rPr>
              <a:t>؛ ذات علاقة </a:t>
            </a:r>
            <a:r>
              <a:rPr lang="en-US" sz="2000" dirty="0">
                <a:cs typeface="+mj-cs"/>
              </a:rPr>
              <a:t>Relevant</a:t>
            </a:r>
            <a:r>
              <a:rPr lang="ar-SA" sz="2000" dirty="0">
                <a:cs typeface="+mj-cs"/>
              </a:rPr>
              <a:t>؛ محددة بمواقيت معينة </a:t>
            </a:r>
            <a:r>
              <a:rPr lang="en-US" sz="2000" dirty="0">
                <a:cs typeface="+mj-cs"/>
              </a:rPr>
              <a:t>timed</a:t>
            </a:r>
          </a:p>
          <a:p>
            <a:pPr marL="0" indent="0" rtl="1"/>
            <a:endParaRPr lang="ar-SA" sz="2400" dirty="0"/>
          </a:p>
        </p:txBody>
      </p:sp>
      <p:sp>
        <p:nvSpPr>
          <p:cNvPr id="5" name="Rectangle 4"/>
          <p:cNvSpPr/>
          <p:nvPr/>
        </p:nvSpPr>
        <p:spPr>
          <a:xfrm>
            <a:off x="1" y="0"/>
            <a:ext cx="1952604" cy="64633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6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شطــرنج</a:t>
            </a:r>
            <a:endParaRPr lang="en-US" sz="36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6" name="Left Arrow 5"/>
          <p:cNvSpPr/>
          <p:nvPr/>
        </p:nvSpPr>
        <p:spPr>
          <a:xfrm>
            <a:off x="9382156" y="2071678"/>
            <a:ext cx="357190" cy="21431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660259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أسئلة للمراجعة </a:t>
            </a:r>
            <a:r>
              <a:rPr lang="ar-SA" dirty="0" smtClean="0"/>
              <a:t>(2)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410700" cy="4525963"/>
          </a:xfrm>
        </p:spPr>
        <p:txBody>
          <a:bodyPr/>
          <a:lstStyle/>
          <a:p>
            <a:pPr rtl="1"/>
            <a:r>
              <a:rPr lang="ar-SA" b="1" dirty="0" smtClean="0"/>
              <a:t>(2) أدوات </a:t>
            </a:r>
            <a:r>
              <a:rPr lang="ar-SA" b="1" dirty="0"/>
              <a:t>العلاقات العامة تتلخص في حروف الكلمة </a:t>
            </a:r>
            <a:r>
              <a:rPr lang="en-US" b="1" dirty="0" smtClean="0"/>
              <a:t> PENCILS </a:t>
            </a:r>
            <a:r>
              <a:rPr lang="ar-SA" b="1" dirty="0"/>
              <a:t>حيث أن الحرف </a:t>
            </a:r>
            <a:r>
              <a:rPr lang="ar-SA" b="1" dirty="0" smtClean="0"/>
              <a:t> </a:t>
            </a:r>
            <a:r>
              <a:rPr lang="en-US" b="1" dirty="0" smtClean="0"/>
              <a:t> “P" </a:t>
            </a:r>
            <a:r>
              <a:rPr lang="ar-SA" b="1" dirty="0"/>
              <a:t>يشير الى .......</a:t>
            </a:r>
          </a:p>
          <a:p>
            <a:pPr rtl="1"/>
            <a:r>
              <a:rPr lang="ar-SA" dirty="0"/>
              <a:t>	</a:t>
            </a:r>
            <a:r>
              <a:rPr lang="ar-SA" dirty="0" smtClean="0"/>
              <a:t> (</a:t>
            </a:r>
            <a:r>
              <a:rPr lang="ar-SA" dirty="0"/>
              <a:t>أ)	المطبوعات </a:t>
            </a:r>
            <a:r>
              <a:rPr lang="en-US" dirty="0"/>
              <a:t>Publication </a:t>
            </a:r>
            <a:r>
              <a:rPr lang="ar-SA" dirty="0" smtClean="0"/>
              <a:t> </a:t>
            </a:r>
          </a:p>
          <a:p>
            <a:pPr rtl="1"/>
            <a:r>
              <a:rPr lang="ar-SA" dirty="0"/>
              <a:t> </a:t>
            </a:r>
            <a:r>
              <a:rPr lang="ar-SA" dirty="0" smtClean="0"/>
              <a:t>    </a:t>
            </a:r>
            <a:r>
              <a:rPr lang="en-US" dirty="0"/>
              <a:t>	</a:t>
            </a:r>
            <a:r>
              <a:rPr lang="en-US" dirty="0" smtClean="0"/>
              <a:t>)</a:t>
            </a:r>
            <a:r>
              <a:rPr lang="ar-SA" dirty="0" smtClean="0"/>
              <a:t>ب</a:t>
            </a:r>
            <a:r>
              <a:rPr lang="ar-SA" dirty="0"/>
              <a:t>)	</a:t>
            </a:r>
            <a:r>
              <a:rPr lang="ar-SA" dirty="0" smtClean="0"/>
              <a:t>الأفراد </a:t>
            </a:r>
            <a:r>
              <a:rPr lang="en-US" dirty="0" smtClean="0"/>
              <a:t>People</a:t>
            </a:r>
            <a:endParaRPr lang="en-US" dirty="0"/>
          </a:p>
          <a:p>
            <a:pPr rtl="1"/>
            <a:r>
              <a:rPr lang="en-US" dirty="0"/>
              <a:t>		</a:t>
            </a:r>
            <a:r>
              <a:rPr lang="en-US" dirty="0" smtClean="0"/>
              <a:t>)</a:t>
            </a:r>
            <a:r>
              <a:rPr lang="ar-SA" dirty="0" smtClean="0"/>
              <a:t>ج</a:t>
            </a:r>
            <a:r>
              <a:rPr lang="ar-SA" dirty="0"/>
              <a:t>)	</a:t>
            </a:r>
            <a:r>
              <a:rPr lang="ar-SA" dirty="0" smtClean="0"/>
              <a:t>المنتج </a:t>
            </a:r>
            <a:r>
              <a:rPr lang="en-US" dirty="0" smtClean="0"/>
              <a:t>product </a:t>
            </a:r>
          </a:p>
          <a:p>
            <a:pPr rtl="1"/>
            <a:r>
              <a:rPr lang="en-US" dirty="0"/>
              <a:t>		</a:t>
            </a:r>
            <a:r>
              <a:rPr lang="en-US" dirty="0" smtClean="0"/>
              <a:t>)</a:t>
            </a:r>
            <a:r>
              <a:rPr lang="ar-SA" dirty="0" smtClean="0"/>
              <a:t>د</a:t>
            </a:r>
            <a:r>
              <a:rPr lang="ar-SA" dirty="0"/>
              <a:t>)	 </a:t>
            </a:r>
            <a:r>
              <a:rPr lang="ar-SA" dirty="0" smtClean="0"/>
              <a:t>السعر </a:t>
            </a:r>
            <a:r>
              <a:rPr lang="en-US" dirty="0" smtClean="0"/>
              <a:t>price</a:t>
            </a:r>
            <a:endParaRPr lang="en-US" dirty="0"/>
          </a:p>
          <a:p>
            <a:pPr rtl="1"/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" y="0"/>
            <a:ext cx="1952604" cy="64633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6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شطــرنج</a:t>
            </a:r>
            <a:endParaRPr lang="en-US" sz="36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6" name="Left Arrow 5"/>
          <p:cNvSpPr/>
          <p:nvPr/>
        </p:nvSpPr>
        <p:spPr>
          <a:xfrm>
            <a:off x="8882090" y="2857496"/>
            <a:ext cx="571504" cy="21431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385865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أسئلة للمراجعة </a:t>
            </a:r>
            <a:r>
              <a:rPr lang="ar-SA" dirty="0" smtClean="0"/>
              <a:t>(3)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(3) يتميز نموذج</a:t>
            </a:r>
            <a:r>
              <a:rPr lang="en-US" b="1" dirty="0" smtClean="0"/>
              <a:t> B2C  </a:t>
            </a:r>
            <a:r>
              <a:rPr lang="ar-SA" b="1" dirty="0" smtClean="0"/>
              <a:t>عن </a:t>
            </a:r>
            <a:r>
              <a:rPr lang="en-US" b="1" dirty="0" smtClean="0"/>
              <a:t>B2B</a:t>
            </a:r>
            <a:r>
              <a:rPr lang="ar-SA" b="1" dirty="0" smtClean="0"/>
              <a:t> بأنه</a:t>
            </a:r>
            <a:endParaRPr lang="en-US" b="1" dirty="0"/>
          </a:p>
          <a:p>
            <a:pPr marL="400050" lvl="1" indent="0" rtl="1"/>
            <a:r>
              <a:rPr lang="ar-SA" dirty="0" smtClean="0"/>
              <a:t>(أ) يوجد بطئ في عملية إتمام الشراء </a:t>
            </a:r>
            <a:endParaRPr lang="ar-SA" dirty="0"/>
          </a:p>
          <a:p>
            <a:pPr marL="400050" lvl="1" indent="0" rtl="1"/>
            <a:r>
              <a:rPr lang="ar-SA" dirty="0" smtClean="0"/>
              <a:t>(ب) حجم </a:t>
            </a:r>
            <a:r>
              <a:rPr lang="ar-SA" dirty="0"/>
              <a:t>الوحدات </a:t>
            </a:r>
            <a:r>
              <a:rPr lang="ar-SA" dirty="0" err="1" smtClean="0"/>
              <a:t>المشتراه</a:t>
            </a:r>
            <a:r>
              <a:rPr lang="ar-SA" dirty="0" smtClean="0"/>
              <a:t> كبيرة </a:t>
            </a:r>
            <a:endParaRPr lang="ar-SA" dirty="0"/>
          </a:p>
          <a:p>
            <a:pPr marL="400050" lvl="1" indent="0" rtl="1"/>
            <a:r>
              <a:rPr lang="ar-SA" dirty="0" smtClean="0"/>
              <a:t>(ج) يوجد استقلالية في عملية </a:t>
            </a:r>
            <a:r>
              <a:rPr lang="ar-SA" dirty="0" err="1" smtClean="0"/>
              <a:t>إتخاذ</a:t>
            </a:r>
            <a:r>
              <a:rPr lang="ar-SA" dirty="0" smtClean="0"/>
              <a:t> القرار في الشراء </a:t>
            </a:r>
          </a:p>
          <a:p>
            <a:pPr marL="400050" lvl="1" indent="0" rtl="1"/>
            <a:r>
              <a:rPr lang="ar-SA" dirty="0" smtClean="0"/>
              <a:t>(د) وسائل الاتصال  الشائعة هي وجها لوجه</a:t>
            </a:r>
          </a:p>
          <a:p>
            <a:pPr marL="400050" lvl="1" indent="0" rtl="1"/>
            <a:endParaRPr lang="ar-SA" dirty="0" smtClean="0"/>
          </a:p>
          <a:p>
            <a:pPr marL="400050" lvl="1" indent="0" rtl="1"/>
            <a:r>
              <a:rPr lang="ar-SA" dirty="0" smtClean="0"/>
              <a:t>            في هذا السؤال ذكر الدكتور انو كلا الإجابتين (ج ، </a:t>
            </a:r>
            <a:r>
              <a:rPr lang="ar-SA" dirty="0" err="1" smtClean="0"/>
              <a:t>د</a:t>
            </a:r>
            <a:r>
              <a:rPr lang="ar-SA" dirty="0" smtClean="0"/>
              <a:t>) صحيحة</a:t>
            </a:r>
            <a:endParaRPr lang="ar-SA" dirty="0"/>
          </a:p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" y="0"/>
            <a:ext cx="1952604" cy="64633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6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شطــرنج</a:t>
            </a:r>
            <a:endParaRPr lang="en-US" sz="36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6" name="Left Arrow 5"/>
          <p:cNvSpPr/>
          <p:nvPr/>
        </p:nvSpPr>
        <p:spPr>
          <a:xfrm>
            <a:off x="8882090" y="3929066"/>
            <a:ext cx="571504" cy="21431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Left Arrow 6"/>
          <p:cNvSpPr/>
          <p:nvPr/>
        </p:nvSpPr>
        <p:spPr>
          <a:xfrm>
            <a:off x="8882090" y="3429000"/>
            <a:ext cx="571504" cy="21431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Folded Corner 7"/>
          <p:cNvSpPr/>
          <p:nvPr/>
        </p:nvSpPr>
        <p:spPr>
          <a:xfrm>
            <a:off x="666720" y="4643446"/>
            <a:ext cx="7215238" cy="857256"/>
          </a:xfrm>
          <a:prstGeom prst="foldedCorner">
            <a:avLst/>
          </a:prstGeom>
          <a:noFill/>
          <a:ln w="38100">
            <a:solidFill>
              <a:srgbClr val="352B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035905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أسئلة للمراجعة </a:t>
            </a:r>
            <a:r>
              <a:rPr lang="ar-SA" dirty="0" smtClean="0"/>
              <a:t>(4)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56" y="1340768"/>
            <a:ext cx="9793088" cy="4785395"/>
          </a:xfrm>
        </p:spPr>
        <p:txBody>
          <a:bodyPr/>
          <a:lstStyle/>
          <a:p>
            <a:pPr rtl="1">
              <a:lnSpc>
                <a:spcPct val="107000"/>
              </a:lnSpc>
              <a:spcAft>
                <a:spcPts val="0"/>
              </a:spcAft>
            </a:pPr>
            <a:r>
              <a:rPr lang="ar-SA" sz="36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(4)</a:t>
            </a:r>
            <a:r>
              <a:rPr lang="en-US" sz="3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</a:t>
            </a:r>
            <a:r>
              <a:rPr lang="ar-SA" sz="36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إنترنت الأشياء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...............................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674370" rtl="1">
              <a:lnSpc>
                <a:spcPct val="107000"/>
              </a:lnSpc>
              <a:spcAft>
                <a:spcPts val="0"/>
              </a:spcAft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	</a:t>
            </a:r>
            <a:r>
              <a:rPr lang="ar-SA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(أ)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	</a:t>
            </a:r>
            <a:r>
              <a:rPr lang="ar-SA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تعتبر صديقة للبيئة 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674370" rtl="1">
              <a:lnSpc>
                <a:spcPct val="107000"/>
              </a:lnSpc>
              <a:spcAft>
                <a:spcPts val="0"/>
              </a:spcAft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	</a:t>
            </a:r>
            <a:r>
              <a:rPr lang="ar-SA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(ب)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	</a:t>
            </a:r>
            <a:r>
              <a:rPr lang="ar-SA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تحمى خصوصية الأفراد 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674370" rtl="1">
              <a:lnSpc>
                <a:spcPct val="107000"/>
              </a:lnSpc>
              <a:spcAft>
                <a:spcPts val="0"/>
              </a:spcAft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	</a:t>
            </a:r>
            <a:r>
              <a:rPr lang="ar-SA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(ج)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	</a:t>
            </a:r>
            <a:r>
              <a:rPr lang="ar-SA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تعتبر مضرة بالبيئة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 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674370" rtl="1">
              <a:lnSpc>
                <a:spcPct val="107000"/>
              </a:lnSpc>
              <a:spcAft>
                <a:spcPts val="0"/>
              </a:spcAft>
            </a:pPr>
            <a:r>
              <a:rPr lang="ar-SA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(د)	تعتبر صديقة للعمال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" y="0"/>
            <a:ext cx="1952604" cy="64633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6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شطــرنج</a:t>
            </a:r>
            <a:endParaRPr lang="en-US" sz="36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6" name="Left Arrow 5"/>
          <p:cNvSpPr/>
          <p:nvPr/>
        </p:nvSpPr>
        <p:spPr>
          <a:xfrm>
            <a:off x="9096404" y="3500438"/>
            <a:ext cx="571504" cy="21431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717209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r>
              <a:rPr lang="en-US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ar-SA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حل أسئلة المراجعة للمحاضرة المباشرة (3)</a:t>
            </a:r>
            <a:r>
              <a:rPr lang="en-US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ar-SA" sz="3200" b="1" spc="50" dirty="0" err="1" smtClean="0">
                <a:ln w="11430"/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ركزووا</a:t>
            </a:r>
            <a:r>
              <a:rPr lang="ar-SA" sz="3200" b="1" spc="50" dirty="0" smtClean="0">
                <a:ln w="11430"/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على هذي </a:t>
            </a:r>
            <a:r>
              <a:rPr lang="ar-SA" sz="3200" b="1" spc="50" dirty="0" err="1" smtClean="0">
                <a:ln w="11430"/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الاسئله</a:t>
            </a:r>
            <a:r>
              <a:rPr lang="ar-SA" sz="3200" b="1" spc="50" dirty="0" smtClean="0">
                <a:ln w="11430"/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+ المحاضرة 14+الواجبات </a:t>
            </a:r>
            <a:r>
              <a:rPr lang="ar-SA" sz="3200" b="1" spc="50" dirty="0" err="1" smtClean="0">
                <a:ln w="11430"/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زيييين</a:t>
            </a:r>
            <a:r>
              <a:rPr lang="ar-SA" sz="3200" b="1" spc="50" dirty="0" smtClean="0">
                <a:ln w="11430"/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لأن الدكتور حرص عليهم</a:t>
            </a:r>
            <a:r>
              <a:rPr lang="ar-SA" sz="32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ar-SA" sz="32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12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en-US" sz="4000" b="1" spc="50" dirty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" y="0"/>
            <a:ext cx="1952604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6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شطــرنج</a:t>
            </a:r>
            <a:endParaRPr lang="en-US" sz="36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  <p:pic>
        <p:nvPicPr>
          <p:cNvPr id="1026" name="Picture 2" descr="C:\Users\PC\Desktop\attachment.php(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1" y="0"/>
            <a:ext cx="1952604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6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شطــرنج</a:t>
            </a:r>
            <a:endParaRPr lang="en-US" sz="36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5" name="Left Arrow 4"/>
          <p:cNvSpPr/>
          <p:nvPr/>
        </p:nvSpPr>
        <p:spPr>
          <a:xfrm>
            <a:off x="8239148" y="2000240"/>
            <a:ext cx="785818" cy="21431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Left Arrow 5"/>
          <p:cNvSpPr/>
          <p:nvPr/>
        </p:nvSpPr>
        <p:spPr>
          <a:xfrm>
            <a:off x="8239148" y="5286388"/>
            <a:ext cx="785818" cy="21431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  <p:pic>
        <p:nvPicPr>
          <p:cNvPr id="2050" name="Picture 2" descr="C:\Users\PC\Desktop\attachment.php(3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1" y="0"/>
            <a:ext cx="1952604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6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شطــرنج</a:t>
            </a:r>
            <a:endParaRPr lang="en-US" sz="36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5" name="Left Arrow 4"/>
          <p:cNvSpPr/>
          <p:nvPr/>
        </p:nvSpPr>
        <p:spPr>
          <a:xfrm>
            <a:off x="8953528" y="2571744"/>
            <a:ext cx="785818" cy="21431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Left Arrow 6"/>
          <p:cNvSpPr/>
          <p:nvPr/>
        </p:nvSpPr>
        <p:spPr>
          <a:xfrm>
            <a:off x="8953528" y="5786454"/>
            <a:ext cx="785818" cy="21431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  <p:pic>
        <p:nvPicPr>
          <p:cNvPr id="5" name="Content Placeholder 4" descr="نقرتين لعرض الصورة في صفحة مستقلة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906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1" y="0"/>
            <a:ext cx="1952604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6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شطــرنج</a:t>
            </a:r>
            <a:endParaRPr lang="en-US" sz="36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7" name="Left Arrow 6"/>
          <p:cNvSpPr/>
          <p:nvPr/>
        </p:nvSpPr>
        <p:spPr>
          <a:xfrm>
            <a:off x="8596338" y="2143116"/>
            <a:ext cx="785818" cy="21431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Left Arrow 7"/>
          <p:cNvSpPr/>
          <p:nvPr/>
        </p:nvSpPr>
        <p:spPr>
          <a:xfrm>
            <a:off x="8596338" y="4500570"/>
            <a:ext cx="785818" cy="21431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  <p:pic>
        <p:nvPicPr>
          <p:cNvPr id="5" name="Content Placeholder 4" descr="C:\Users\PC\Desktop\attachment.php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5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1" y="0"/>
            <a:ext cx="1952604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6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شطــرنج</a:t>
            </a:r>
            <a:endParaRPr lang="en-US" sz="36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7" name="Left Arrow 6"/>
          <p:cNvSpPr/>
          <p:nvPr/>
        </p:nvSpPr>
        <p:spPr>
          <a:xfrm>
            <a:off x="8524900" y="3357562"/>
            <a:ext cx="785818" cy="21431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595282" y="4643446"/>
            <a:ext cx="9001188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rtl="0"/>
            <a:endParaRPr lang="en-US" sz="7200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l" rtl="0"/>
            <a:endParaRPr lang="ar-SA" sz="3200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l" rtl="0"/>
            <a:endParaRPr lang="en-US" sz="3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952604" y="1785926"/>
            <a:ext cx="5429288" cy="480131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dirty="0" smtClean="0"/>
          </a:p>
          <a:p>
            <a:pPr algn="ctr"/>
            <a:r>
              <a:rPr lang="ar-SA" dirty="0" smtClean="0"/>
              <a:t>الحل </a:t>
            </a:r>
            <a:r>
              <a:rPr lang="ar-SA" dirty="0" err="1" smtClean="0"/>
              <a:t>خذته</a:t>
            </a:r>
            <a:r>
              <a:rPr lang="ar-SA" dirty="0" smtClean="0"/>
              <a:t> من المحاضرات المباشرة يعني صحيحة إن شاء الله </a:t>
            </a:r>
          </a:p>
          <a:p>
            <a:pPr algn="ctr"/>
            <a:endParaRPr lang="ar-SA" dirty="0" smtClean="0"/>
          </a:p>
          <a:p>
            <a:pPr algn="ctr"/>
            <a:r>
              <a:rPr lang="ar-SA" dirty="0" smtClean="0"/>
              <a:t> </a:t>
            </a:r>
          </a:p>
          <a:p>
            <a:pPr algn="ctr"/>
            <a:r>
              <a:rPr lang="ar-SA" dirty="0" smtClean="0"/>
              <a:t> </a:t>
            </a:r>
            <a:r>
              <a:rPr lang="ar-SA" dirty="0" smtClean="0">
                <a:solidFill>
                  <a:srgbClr val="D9791B"/>
                </a:solidFill>
              </a:rPr>
              <a:t>نصيحة</a:t>
            </a:r>
            <a:r>
              <a:rPr lang="ar-SA" dirty="0" smtClean="0"/>
              <a:t> :صح الدكتور حرص عليهم بس </a:t>
            </a:r>
            <a:r>
              <a:rPr lang="ar-SA" dirty="0" err="1" smtClean="0"/>
              <a:t>مو</a:t>
            </a:r>
            <a:r>
              <a:rPr lang="ar-SA" dirty="0" smtClean="0"/>
              <a:t> </a:t>
            </a:r>
            <a:r>
              <a:rPr lang="ar-SA" dirty="0" err="1" smtClean="0"/>
              <a:t>معناته</a:t>
            </a:r>
            <a:r>
              <a:rPr lang="ar-SA" dirty="0" smtClean="0"/>
              <a:t> تعتمدون الاعتماد</a:t>
            </a:r>
          </a:p>
          <a:p>
            <a:pPr algn="ctr"/>
            <a:r>
              <a:rPr lang="ar-SA" dirty="0" smtClean="0"/>
              <a:t> التام عليهم ( طريقه </a:t>
            </a:r>
            <a:r>
              <a:rPr lang="ar-SA" dirty="0" err="1" smtClean="0"/>
              <a:t>صياغتة</a:t>
            </a:r>
            <a:r>
              <a:rPr lang="ar-SA" dirty="0" smtClean="0"/>
              <a:t> للأسئلة)</a:t>
            </a:r>
          </a:p>
          <a:p>
            <a:pPr algn="ctr"/>
            <a:r>
              <a:rPr lang="ar-SA" dirty="0" smtClean="0"/>
              <a:t>إلا</a:t>
            </a:r>
          </a:p>
          <a:p>
            <a:pPr algn="ctr"/>
            <a:r>
              <a:rPr lang="ar-SA" dirty="0" smtClean="0"/>
              <a:t>بعد </a:t>
            </a:r>
            <a:r>
              <a:rPr lang="ar-SA" dirty="0" err="1" smtClean="0"/>
              <a:t>ماتمروون</a:t>
            </a:r>
            <a:r>
              <a:rPr lang="ar-SA" dirty="0" smtClean="0"/>
              <a:t> ع الملخص </a:t>
            </a:r>
          </a:p>
          <a:p>
            <a:pPr algn="ctr"/>
            <a:endParaRPr lang="ar-SA" dirty="0" smtClean="0"/>
          </a:p>
          <a:p>
            <a:pPr algn="ctr"/>
            <a:r>
              <a:rPr lang="ar-SA" dirty="0" smtClean="0"/>
              <a:t> </a:t>
            </a:r>
          </a:p>
          <a:p>
            <a:pPr algn="ctr"/>
            <a:r>
              <a:rPr lang="ar-SA" dirty="0" smtClean="0"/>
              <a:t>وفالنا وفالكم </a:t>
            </a:r>
            <a:r>
              <a:rPr lang="ar-SA" dirty="0" err="1" smtClean="0"/>
              <a:t>الـ</a:t>
            </a:r>
            <a:r>
              <a:rPr lang="en-US" dirty="0" smtClean="0"/>
              <a:t>A+</a:t>
            </a:r>
            <a:r>
              <a:rPr lang="ar-SA" dirty="0" smtClean="0"/>
              <a:t> بإذن الله</a:t>
            </a:r>
          </a:p>
          <a:p>
            <a:pPr algn="ctr"/>
            <a:endParaRPr lang="ar-SA" dirty="0" smtClean="0"/>
          </a:p>
          <a:p>
            <a:pPr algn="ctr"/>
            <a:r>
              <a:rPr lang="ar-SA" dirty="0" smtClean="0"/>
              <a:t>     دعـــواتــــكـــم...</a:t>
            </a:r>
          </a:p>
          <a:p>
            <a:pPr algn="ctr"/>
            <a:r>
              <a:rPr lang="ar-SA" dirty="0" smtClean="0"/>
              <a:t>                 </a:t>
            </a:r>
          </a:p>
          <a:p>
            <a:pPr algn="ctr"/>
            <a:r>
              <a:rPr lang="ar-SA" dirty="0" smtClean="0"/>
              <a:t>   أخوكم : شــطــرنــج  =)</a:t>
            </a:r>
          </a:p>
          <a:p>
            <a:pPr algn="ctr"/>
            <a:r>
              <a:rPr lang="ar-SA" dirty="0" smtClean="0"/>
              <a:t>                                                                                                                                     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nagemnt_Template1.potx" id="{7F65DE76-E1F3-4444-98B4-0263EE90B231}" vid="{458FC09F-5FE7-4C5D-A25B-476CEC0A0B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Managemnt_Template2</Template>
  <TotalTime>1827</TotalTime>
  <Words>297</Words>
  <Application>Microsoft Office PowerPoint</Application>
  <PresentationFormat>A4 Paper (210x297 mm)</PresentationFormat>
  <Paragraphs>126</Paragraphs>
  <Slides>16</Slides>
  <Notes>3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17" baseType="lpstr">
      <vt:lpstr>Office Theme</vt:lpstr>
      <vt:lpstr>حل أسئلة المراجعة للمحاضرة المباشرة (1)    ركزووا على هذي الاسئله +المحاضرة 14+الواجبات زيييين لأن الدكتور حرص عليهم </vt:lpstr>
      <vt:lpstr> أسئلة للمراجعة </vt:lpstr>
      <vt:lpstr>أسئلة للمراجعة (2)</vt:lpstr>
      <vt:lpstr>أسئلة للمراجعة (3)</vt:lpstr>
      <vt:lpstr>أسئلة للمراجعة (4)</vt:lpstr>
      <vt:lpstr>حل أسئلة المراجعة للمحاضرة المباشرة (2)  ركزووا على هذي الاسئله + المحاضرة 14+الواجبات  زيييين لأن الدكتور حرص عليهم  </vt:lpstr>
      <vt:lpstr>أسئلة للمراجعة (1)</vt:lpstr>
      <vt:lpstr>أسئلة للمراجعة (2)</vt:lpstr>
      <vt:lpstr>أسئلة للمراجعة (3)</vt:lpstr>
      <vt:lpstr>أسئلة للمراجعة (4)</vt:lpstr>
      <vt:lpstr> حل أسئلة المراجعة للمحاضرة المباشرة (3)  ركزووا على هذي الاسئله + المحاضرة 14+الواجبات زيييين لأن الدكتور حرص عليهم 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Ahmed Shawkey Shahen</dc:creator>
  <cp:lastModifiedBy>PC 3</cp:lastModifiedBy>
  <cp:revision>163</cp:revision>
  <cp:lastPrinted>2015-03-13T21:27:20Z</cp:lastPrinted>
  <dcterms:created xsi:type="dcterms:W3CDTF">2014-02-23T07:16:21Z</dcterms:created>
  <dcterms:modified xsi:type="dcterms:W3CDTF">2015-05-12T20:19:15Z</dcterms:modified>
</cp:coreProperties>
</file>