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10" r:id="rId3"/>
    <p:sldId id="347" r:id="rId4"/>
    <p:sldId id="343" r:id="rId5"/>
    <p:sldId id="348" r:id="rId6"/>
    <p:sldId id="346" r:id="rId7"/>
    <p:sldId id="337" r:id="rId8"/>
    <p:sldId id="338" r:id="rId9"/>
    <p:sldId id="340" r:id="rId10"/>
    <p:sldId id="341" r:id="rId11"/>
    <p:sldId id="350" r:id="rId12"/>
    <p:sldId id="351" r:id="rId13"/>
    <p:sldId id="336" r:id="rId14"/>
    <p:sldId id="344" r:id="rId15"/>
    <p:sldId id="345" r:id="rId16"/>
    <p:sldId id="349" r:id="rId17"/>
    <p:sldId id="335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013E36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38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1620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037326D-59EB-463D-AF78-357BE5649EFB}" type="datetimeFigureOut">
              <a:rPr lang="ar-SA" smtClean="0"/>
              <a:t>13/02/37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71B336A-C25D-4DCD-BDEF-CB1AED6D34D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90408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4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74522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11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57762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</a:p>
          <a:p>
            <a:pPr algn="ctr" rtl="0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 الإدارية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848544" y="1435228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المباشرة الرابعة</a:t>
            </a:r>
            <a:r>
              <a:rPr lang="en-US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496616" y="2905253"/>
            <a:ext cx="7632848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ar-SA" sz="4400" b="1" dirty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</a:rPr>
              <a:t>مراجعة على خدمات التجارة الإلكترونية والحكومة الإلكترونية </a:t>
            </a:r>
          </a:p>
          <a:p>
            <a:pPr algn="ctr" rtl="0"/>
            <a:r>
              <a:rPr lang="ar-SA" sz="4400" b="1" dirty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</a:rPr>
              <a:t>الفصل 12 و 13</a:t>
            </a: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مقدمة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90695"/>
            <a:ext cx="9763944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وتشير الإحصائيات إلى أن حجم مبيعات تجارة التجزئة الإلكترونية حوالى 1.3 تريليون دولار عام 2014 بزيادة 22% عن عام 2013.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وصلت 15 مليار دولار في الدول العربية في عام 2014 منها 4.3 مليار في </a:t>
            </a:r>
            <a:r>
              <a:rPr lang="ar-SA" dirty="0" smtClean="0"/>
              <a:t>المملكة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التجارة الإلكترونية تناسب الشباب العربي والنساء والمجتمعات النائية وذوى الاحتياجات الخاصة  </a:t>
            </a:r>
          </a:p>
          <a:p>
            <a:pPr rtl="1"/>
            <a:endParaRPr lang="ar-SA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139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rtl="1"/>
            <a:r>
              <a:rPr lang="ar-SA" b="1" dirty="0" smtClean="0"/>
              <a:t>التجارة الإلكترونية 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340768"/>
            <a:ext cx="9705528" cy="5040560"/>
          </a:xfrm>
          <a:noFill/>
        </p:spPr>
        <p:txBody>
          <a:bodyPr/>
          <a:lstStyle/>
          <a:p>
            <a:pPr marL="609600" indent="-609600" rtl="1">
              <a:lnSpc>
                <a:spcPct val="90000"/>
              </a:lnSpc>
              <a:defRPr/>
            </a:pPr>
            <a:r>
              <a:rPr lang="ar-SA" sz="2800" b="1" dirty="0" smtClean="0"/>
              <a:t>التجا</a:t>
            </a:r>
            <a:r>
              <a:rPr lang="ar-SA" sz="2400" b="1" dirty="0" smtClean="0"/>
              <a:t>رة الإلكترونية لها مستقبل باهر في الوطن العربي بسبب ظروفه الخاصة ومزاياها المتنوعة </a:t>
            </a:r>
          </a:p>
          <a:p>
            <a:pPr marL="609600" indent="-609600" rtl="1">
              <a:lnSpc>
                <a:spcPct val="90000"/>
              </a:lnSpc>
              <a:defRPr/>
            </a:pPr>
            <a:r>
              <a:rPr lang="ar-SA" sz="2400" b="1" dirty="0"/>
              <a:t>نماذج تجارة التجزئة الإلكترونية</a:t>
            </a:r>
          </a:p>
          <a:p>
            <a:pPr marL="0" lvl="1" indent="0" rtl="1">
              <a:lnSpc>
                <a:spcPct val="90000"/>
              </a:lnSpc>
              <a:defRPr/>
            </a:pPr>
            <a:r>
              <a:rPr lang="ar-SA" sz="2400" b="1" dirty="0"/>
              <a:t>1- </a:t>
            </a:r>
            <a:r>
              <a:rPr lang="ar-SA" sz="2400" b="1" dirty="0" smtClean="0"/>
              <a:t>الشراء عن </a:t>
            </a:r>
            <a:r>
              <a:rPr lang="ar-SA" sz="2400" b="1" dirty="0"/>
              <a:t>طريق </a:t>
            </a:r>
            <a:r>
              <a:rPr lang="ar-SA" sz="2400" b="1" dirty="0" smtClean="0"/>
              <a:t>البريد </a:t>
            </a:r>
            <a:r>
              <a:rPr lang="en-US" sz="2400" b="1" dirty="0" smtClean="0"/>
              <a:t>Mail-order</a:t>
            </a:r>
            <a:r>
              <a:rPr lang="ar-SA" sz="2400" b="1" dirty="0" smtClean="0"/>
              <a:t/>
            </a:r>
            <a:br>
              <a:rPr lang="ar-SA" sz="2400" b="1" dirty="0" smtClean="0"/>
            </a:br>
            <a:r>
              <a:rPr lang="ar-SA" sz="2400" dirty="0" smtClean="0"/>
              <a:t>يضع المشتري طلبه عن طريق المكالمات الهاتفية أو عن طريق موقع الإنترنت، ويتم تسليم المنتجات إلى العملاء عن طريق البريد حسب العنوان الذي يحدده المستهلك.</a:t>
            </a:r>
          </a:p>
          <a:p>
            <a:pPr marL="0" indent="0" rtl="1">
              <a:lnSpc>
                <a:spcPct val="90000"/>
              </a:lnSpc>
              <a:defRPr/>
            </a:pPr>
            <a:r>
              <a:rPr lang="ar-SA" sz="2400" b="1" dirty="0" smtClean="0"/>
              <a:t>2. </a:t>
            </a:r>
            <a:r>
              <a:rPr lang="ar-SA" sz="2400" b="1" dirty="0"/>
              <a:t>البيع المباشر عن طريق المصنع:</a:t>
            </a:r>
          </a:p>
          <a:p>
            <a:pPr marL="0" indent="0" rtl="1">
              <a:lnSpc>
                <a:spcPct val="90000"/>
              </a:lnSpc>
              <a:defRPr/>
            </a:pPr>
            <a:r>
              <a:rPr lang="ar-SA" sz="2400" dirty="0"/>
              <a:t>حيث يقوم المصنع بالبيع للزبائن مباشرة عن طريق الانترنت</a:t>
            </a:r>
          </a:p>
          <a:p>
            <a:pPr marL="0" indent="0" rtl="1">
              <a:lnSpc>
                <a:spcPct val="90000"/>
              </a:lnSpc>
              <a:defRPr/>
            </a:pPr>
            <a:r>
              <a:rPr lang="ar-SA" sz="2400" b="1" dirty="0"/>
              <a:t>3- تجارة تجزئة الكترونية خالصة </a:t>
            </a:r>
            <a:r>
              <a:rPr lang="en-US" sz="2400" b="1" dirty="0"/>
              <a:t> Pure-play</a:t>
            </a:r>
            <a:r>
              <a:rPr lang="ar-SA" sz="2400" b="1" dirty="0"/>
              <a:t> </a:t>
            </a:r>
          </a:p>
          <a:p>
            <a:pPr marL="0" indent="0" rtl="1">
              <a:lnSpc>
                <a:spcPct val="90000"/>
              </a:lnSpc>
              <a:defRPr/>
            </a:pPr>
            <a:r>
              <a:rPr lang="ar-SA" sz="2400" dirty="0"/>
              <a:t>هي الشركات التي تبيع بشكل مباشر للمستهلكين عن طريق الإنترنت دون أن تحتفظ بقنوات بيع تقليدية</a:t>
            </a:r>
            <a:r>
              <a:rPr lang="ar-SA" sz="2400" dirty="0" smtClean="0"/>
              <a:t>.</a:t>
            </a:r>
          </a:p>
          <a:p>
            <a:pPr marL="0" indent="0" rtl="1">
              <a:lnSpc>
                <a:spcPct val="90000"/>
              </a:lnSpc>
              <a:defRPr/>
            </a:pPr>
            <a:r>
              <a:rPr lang="ar-SA" sz="2400" b="1" dirty="0"/>
              <a:t>4- نموذج الطوب والنقرات </a:t>
            </a:r>
            <a:r>
              <a:rPr lang="en-US" sz="2400" b="1" dirty="0"/>
              <a:t>Bricks and clicks</a:t>
            </a:r>
            <a:r>
              <a:rPr lang="en-US" sz="2400" dirty="0"/>
              <a:t> </a:t>
            </a:r>
            <a:r>
              <a:rPr lang="en-US" sz="2400" b="1" dirty="0"/>
              <a:t>retailers</a:t>
            </a:r>
            <a:endParaRPr lang="ar-SA" sz="2400" b="1" dirty="0"/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/>
              <a:t>هم تجار التجزئة الذي يبيعون  </a:t>
            </a:r>
            <a:r>
              <a:rPr lang="ar-SA" sz="2400" dirty="0" err="1"/>
              <a:t>فى</a:t>
            </a:r>
            <a:r>
              <a:rPr lang="ar-SA" sz="2400" dirty="0"/>
              <a:t> الأسواق التقليدية وكذلك الأسواق الإلكترونية</a:t>
            </a:r>
          </a:p>
        </p:txBody>
      </p:sp>
    </p:spTree>
    <p:extLst>
      <p:ext uri="{BB962C8B-B14F-4D97-AF65-F5344CB8AC3E}">
        <p14:creationId xmlns:p14="http://schemas.microsoft.com/office/powerpoint/2010/main" val="7947893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1"/>
            <a:r>
              <a:rPr lang="ar-SA" dirty="0" smtClean="0"/>
              <a:t>الشراء الإلكتروني </a:t>
            </a:r>
            <a:r>
              <a:rPr lang="en-GB" altLang="ar-SA" dirty="0"/>
              <a:t>E-procurement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633520" cy="4536504"/>
          </a:xfrm>
        </p:spPr>
        <p:txBody>
          <a:bodyPr/>
          <a:lstStyle/>
          <a:p>
            <a:pPr marL="571500" indent="-571500"/>
            <a:r>
              <a:rPr lang="ar-SA" altLang="ar-SA" sz="2800" dirty="0" smtClean="0"/>
              <a:t>عناصر الشراء الإلكتروني:</a:t>
            </a:r>
          </a:p>
          <a:p>
            <a:pPr marL="457200" indent="-457200" rtl="1">
              <a:buFont typeface="+mj-lt"/>
              <a:buAutoNum type="arabicParenR"/>
            </a:pPr>
            <a:r>
              <a:rPr lang="ar-SA" sz="2400" dirty="0" smtClean="0"/>
              <a:t>طلب الحصول على معلومات.</a:t>
            </a:r>
          </a:p>
          <a:p>
            <a:pPr marL="457200" indent="-457200" rtl="1">
              <a:buFont typeface="+mj-lt"/>
              <a:buAutoNum type="arabicParenR"/>
            </a:pPr>
            <a:r>
              <a:rPr lang="ar-SA" sz="2400" dirty="0" smtClean="0"/>
              <a:t>طلب الحصول على عروض.</a:t>
            </a:r>
          </a:p>
          <a:p>
            <a:pPr marL="457200" indent="-457200" rtl="1">
              <a:buFont typeface="+mj-lt"/>
              <a:buAutoNum type="arabicParenR"/>
            </a:pPr>
            <a:r>
              <a:rPr lang="ar-SA" sz="2400" dirty="0" smtClean="0"/>
              <a:t>طلب الحصول على تسعيرة.</a:t>
            </a:r>
          </a:p>
          <a:p>
            <a:pPr marL="457200" indent="-457200" rtl="1">
              <a:buFont typeface="+mj-lt"/>
              <a:buAutoNum type="arabicParenR"/>
            </a:pPr>
            <a:r>
              <a:rPr lang="ar-SA" sz="2400" dirty="0" smtClean="0"/>
              <a:t>التأكد من تكامل أوامر الشراء ومتابعتها.</a:t>
            </a:r>
          </a:p>
          <a:p>
            <a:pPr marL="457200" indent="-457200" rtl="1">
              <a:buFont typeface="+mj-lt"/>
              <a:buAutoNum type="arabicParenR"/>
            </a:pPr>
            <a:r>
              <a:rPr lang="ar-SA" altLang="ar-SA" sz="2400" dirty="0" smtClean="0"/>
              <a:t>الدفع الإلكتروني</a:t>
            </a:r>
            <a:endParaRPr lang="en-US" altLang="ar-SA" sz="2400" dirty="0" smtClean="0"/>
          </a:p>
          <a:p>
            <a:pPr marL="571500" indent="-571500" rtl="1">
              <a:buFont typeface="Arial" panose="020B0604020202020204" pitchFamily="34" charset="0"/>
              <a:buChar char="•"/>
            </a:pPr>
            <a:r>
              <a:rPr lang="ar-SA" altLang="ar-SA" dirty="0" smtClean="0"/>
              <a:t>حقوق الشراء الخمسة</a:t>
            </a:r>
            <a:r>
              <a:rPr lang="en-US" altLang="ar-SA" dirty="0" smtClean="0"/>
              <a:t> </a:t>
            </a:r>
            <a:r>
              <a:rPr lang="en-GB" altLang="ar-SA" dirty="0"/>
              <a:t>5 </a:t>
            </a:r>
            <a:r>
              <a:rPr lang="en-GB" altLang="ar-SA" dirty="0" smtClean="0"/>
              <a:t>rights</a:t>
            </a:r>
            <a:r>
              <a:rPr lang="ar-SA" altLang="ar-SA" dirty="0" smtClean="0"/>
              <a:t>:</a:t>
            </a:r>
            <a:r>
              <a:rPr lang="ar-SA" altLang="ar-SA" b="1" dirty="0" smtClean="0"/>
              <a:t> </a:t>
            </a:r>
            <a:r>
              <a:rPr lang="ar-SA" sz="2400" dirty="0"/>
              <a:t>شراء الكمية المناسبة بالسعر المناسب من </a:t>
            </a:r>
            <a:r>
              <a:rPr lang="ar-SA" sz="2400" dirty="0" smtClean="0"/>
              <a:t>المكان </a:t>
            </a:r>
            <a:r>
              <a:rPr lang="ar-SA" sz="2400" dirty="0"/>
              <a:t>المناسب وبالجودة المناسبة على أن تسلم في الوقت </a:t>
            </a:r>
            <a:r>
              <a:rPr lang="ar-SA" sz="2400" dirty="0" smtClean="0"/>
              <a:t>المناسب.</a:t>
            </a:r>
          </a:p>
          <a:p>
            <a:pPr marL="571500" indent="-571500" rtl="1">
              <a:buFont typeface="Arial" panose="020B0604020202020204" pitchFamily="34" charset="0"/>
              <a:buChar char="•"/>
            </a:pPr>
            <a:r>
              <a:rPr lang="ar-SA" sz="2400" dirty="0"/>
              <a:t>موقع </a:t>
            </a:r>
            <a:r>
              <a:rPr lang="ar-SA" sz="2400" dirty="0" err="1"/>
              <a:t>Arabia</a:t>
            </a:r>
            <a:r>
              <a:rPr lang="ar-SA" sz="2400" dirty="0"/>
              <a:t> فهو يقدم خدمة تطوير البرامج التي تساعد الشركات على تنظيم عملية </a:t>
            </a:r>
            <a:r>
              <a:rPr lang="ar-SA" sz="2400" dirty="0" smtClean="0"/>
              <a:t>المشتريات. </a:t>
            </a:r>
            <a:r>
              <a:rPr lang="ar-SA" sz="2400" dirty="0"/>
              <a:t>فالموقع يستخدم نمط التعاملات </a:t>
            </a:r>
            <a:r>
              <a:rPr lang="ar-SA" sz="2400" dirty="0" smtClean="0"/>
              <a:t>B</a:t>
            </a:r>
            <a:r>
              <a:rPr lang="en-US" sz="2400" dirty="0" smtClean="0"/>
              <a:t>2</a:t>
            </a:r>
            <a:r>
              <a:rPr lang="ar-SA" sz="2400" dirty="0" smtClean="0"/>
              <a:t>B </a:t>
            </a:r>
            <a:r>
              <a:rPr lang="ar-SA" sz="2400" dirty="0"/>
              <a:t>ويعتمد في دخله على رسوم التسجيل </a:t>
            </a:r>
            <a:r>
              <a:rPr lang="ar-SA" sz="2400" dirty="0" smtClean="0"/>
              <a:t>والتراخيص</a:t>
            </a:r>
            <a:r>
              <a:rPr lang="ar-SA" sz="24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51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تقييم الأمم المتحدة للحكومات الإلكترونية العربية </a:t>
            </a:r>
            <a:endParaRPr lang="ar-S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650931" y="1340771"/>
          <a:ext cx="9255069" cy="510032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400765"/>
                <a:gridCol w="2337830"/>
                <a:gridCol w="2328575"/>
                <a:gridCol w="2187899"/>
              </a:tblGrid>
              <a:tr h="721410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الدولة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ترتيب2014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ترتيب 2012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مقدار التغيير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4272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البحرين 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18 </a:t>
                      </a: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07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الامارات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السعودية 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  ↑ 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قطر 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   </a:t>
                      </a:r>
                      <a:r>
                        <a:rPr lang="ar-S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عمان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  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الكويت 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14   ↑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تونس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    ↑  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مصر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28↑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المغرب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  ↑ 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لبنان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  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ليبيا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  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94990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اليمن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ar-S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580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1"/>
            <a:r>
              <a:rPr lang="ar-SA" dirty="0" smtClean="0"/>
              <a:t> أودية التكنولوجية </a:t>
            </a:r>
            <a:r>
              <a:rPr lang="en-US" dirty="0" smtClean="0"/>
              <a:t>Technology Parks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87560" y="1417638"/>
            <a:ext cx="9498260" cy="4708525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000" dirty="0" smtClean="0"/>
              <a:t>تهدف الى توطين التقنية وتحقيق </a:t>
            </a:r>
            <a:r>
              <a:rPr lang="ar-SA" sz="2000" dirty="0"/>
              <a:t>التنمية </a:t>
            </a:r>
            <a:r>
              <a:rPr lang="ar-SA" sz="2000" dirty="0" smtClean="0"/>
              <a:t>الاقتصادية والالتحاق </a:t>
            </a:r>
            <a:r>
              <a:rPr lang="ar-SA" sz="2000" dirty="0"/>
              <a:t>بركب التقدم. </a:t>
            </a:r>
            <a:r>
              <a:rPr lang="ar-SA" sz="2000" dirty="0" smtClean="0"/>
              <a:t>يوجد </a:t>
            </a:r>
            <a:r>
              <a:rPr lang="ar-SA" sz="2000" dirty="0" err="1" smtClean="0"/>
              <a:t>فى</a:t>
            </a:r>
            <a:r>
              <a:rPr lang="ar-SA" sz="2000" dirty="0" smtClean="0"/>
              <a:t> </a:t>
            </a:r>
            <a:r>
              <a:rPr lang="ar-SA" sz="2000" dirty="0"/>
              <a:t>الولايات المتحدة </a:t>
            </a:r>
            <a:r>
              <a:rPr lang="ar-SA" sz="2000" dirty="0" smtClean="0"/>
              <a:t>72 أشهرها </a:t>
            </a:r>
            <a:r>
              <a:rPr lang="ar-SA" sz="2000" dirty="0"/>
              <a:t>وادى السيليكون. ويوجد 5 </a:t>
            </a:r>
            <a:r>
              <a:rPr lang="ar-SA" sz="2000" dirty="0" err="1"/>
              <a:t>فى</a:t>
            </a:r>
            <a:r>
              <a:rPr lang="ar-SA" sz="2000" dirty="0"/>
              <a:t> كوريا الجنوبية </a:t>
            </a:r>
            <a:r>
              <a:rPr lang="ar-SA" sz="2000" dirty="0" smtClean="0"/>
              <a:t>و5 </a:t>
            </a:r>
            <a:r>
              <a:rPr lang="ar-SA" sz="2000" dirty="0" err="1"/>
              <a:t>فى</a:t>
            </a:r>
            <a:r>
              <a:rPr lang="ar-SA" sz="2000" dirty="0"/>
              <a:t> ماليزيا و23 </a:t>
            </a:r>
            <a:r>
              <a:rPr lang="ar-SA" sz="2000" dirty="0" err="1"/>
              <a:t>فى</a:t>
            </a:r>
            <a:r>
              <a:rPr lang="ar-SA" sz="2000" dirty="0"/>
              <a:t> اليابان و80 </a:t>
            </a:r>
            <a:r>
              <a:rPr lang="ar-SA" sz="2000" dirty="0" err="1"/>
              <a:t>فى</a:t>
            </a:r>
            <a:r>
              <a:rPr lang="ar-SA" sz="2000" dirty="0"/>
              <a:t> الصين و13 </a:t>
            </a:r>
            <a:r>
              <a:rPr lang="ar-SA" sz="2000" dirty="0" err="1"/>
              <a:t>فى</a:t>
            </a:r>
            <a:r>
              <a:rPr lang="ar-SA" sz="2000" dirty="0"/>
              <a:t> كندا. </a:t>
            </a:r>
            <a:r>
              <a:rPr lang="ar-SA" sz="2000" dirty="0" smtClean="0"/>
              <a:t>وفى </a:t>
            </a:r>
            <a:r>
              <a:rPr lang="ar-SA" sz="2000" dirty="0"/>
              <a:t>فنلندا 30 وادى للتكنولوجيا ومركز للتميز مرتبطة بــ20 جامعة بالرغم من أن مساحتها تبلغ حوالى ثلث مساحة مصر وسكانها يزيدون قليلاً عن 5 مليون نسمة </a:t>
            </a:r>
            <a:r>
              <a:rPr lang="ar-SA" sz="2000" dirty="0" err="1"/>
              <a:t>أى</a:t>
            </a:r>
            <a:r>
              <a:rPr lang="ar-SA" sz="2000" dirty="0"/>
              <a:t> </a:t>
            </a:r>
            <a:r>
              <a:rPr lang="ar-SA" sz="2000" dirty="0" smtClean="0"/>
              <a:t> </a:t>
            </a:r>
            <a:r>
              <a:rPr lang="ar-SA" sz="2000" dirty="0"/>
              <a:t>6 </a:t>
            </a:r>
            <a:r>
              <a:rPr lang="ar-SA" sz="2000" dirty="0" smtClean="0"/>
              <a:t>% من </a:t>
            </a:r>
            <a:r>
              <a:rPr lang="ar-SA" sz="2000" dirty="0"/>
              <a:t>سكان مصر</a:t>
            </a:r>
            <a:r>
              <a:rPr lang="ar-SA" sz="2000" dirty="0" smtClean="0"/>
              <a:t>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dirty="0"/>
              <a:t>  أشهرها في المملكة مدينة الملك عبدالعزيز للعلوم والتكنولوجيا و مدينة المعرفة </a:t>
            </a:r>
            <a:r>
              <a:rPr lang="ar-SA" sz="2000" dirty="0" smtClean="0"/>
              <a:t>الاقتصادية</a:t>
            </a:r>
            <a:endParaRPr lang="ar-SA" sz="2000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OM" sz="2000" b="1" dirty="0" smtClean="0"/>
              <a:t>متطلبات </a:t>
            </a:r>
            <a:r>
              <a:rPr lang="ar-SA" sz="2000" b="1" dirty="0" smtClean="0"/>
              <a:t>نجاح</a:t>
            </a:r>
            <a:r>
              <a:rPr lang="ar-OM" sz="2000" b="1" dirty="0" smtClean="0"/>
              <a:t> </a:t>
            </a:r>
            <a:r>
              <a:rPr lang="ar-OM" sz="2000" b="1" dirty="0"/>
              <a:t>وادى </a:t>
            </a:r>
            <a:r>
              <a:rPr lang="ar-OM" sz="2000" b="1" dirty="0" smtClean="0"/>
              <a:t>للتكنولوجيا</a:t>
            </a:r>
            <a:r>
              <a:rPr lang="ar-SA" sz="2000" b="1" dirty="0" smtClean="0"/>
              <a:t>:</a:t>
            </a:r>
            <a:r>
              <a:rPr lang="ar-SA" sz="2000" dirty="0" smtClean="0"/>
              <a:t> توفير الإنترنت والبنية الأساسية وعوامل الجذب السكاني وبرامج التدريب وتشجيع الاستثمار وعشاق التكنولوجيا والمبتكرين وتوفر القيادة والشراكة مع القطع الخاص وربطه بالجامعات.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dirty="0" smtClean="0"/>
              <a:t>تحتاج الدول العربية إلى الاستثمار في أودية التكنولوجيا لاستغلال الفوائض المالية وطاقات الشباب والتغلب على مشكلة ندرة الموارد الطبيعية ولا سيما المياه والمراعي والغابات </a:t>
            </a:r>
          </a:p>
          <a:p>
            <a:r>
              <a:rPr lang="ar-SA" sz="2000" dirty="0" smtClean="0"/>
              <a:t>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495300" y="4509120"/>
          <a:ext cx="8460656" cy="1478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230328"/>
                <a:gridCol w="4230328"/>
              </a:tblGrid>
              <a:tr h="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المدن الصناعية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أودية التكنولوجيا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تنتج منتجات كثيفة العمالة ورأس المال والمواد الخام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تنتج منتجات كثيفة المعرفة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تنتج منتجات قديمة وتقليدية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تركز على إنتاج منتج جديد أو تطوير المنتجات الحالية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غير مرتبطة بالجامعات ومراكز البحث العلمي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الشركات مرتبطة بالجامعات ومراكز البحث </a:t>
                      </a:r>
                      <a:r>
                        <a:rPr lang="ar-SA" dirty="0" err="1" smtClean="0"/>
                        <a:t>العلمى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1200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1"/>
            <a:r>
              <a:rPr lang="ar-SA" dirty="0" smtClean="0"/>
              <a:t>استخدام تقنية المعلومات في التنمية </a:t>
            </a:r>
            <a:r>
              <a:rPr lang="en-US" dirty="0" smtClean="0"/>
              <a:t>IT4D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31576" y="1422615"/>
            <a:ext cx="10200562" cy="501558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يشير الى استخدام تقنية المعلومات في تحقيق التنمية الاجتماعية والاقتصادية. وأهم أبعاده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محاربة الفقر</a:t>
            </a:r>
            <a:r>
              <a:rPr lang="ar-SA" sz="2400" dirty="0" smtClean="0"/>
              <a:t>: التدريب، دعم المشروعات الصغيرة، </a:t>
            </a:r>
            <a:r>
              <a:rPr lang="ar-SA" sz="2400" dirty="0" err="1" smtClean="0"/>
              <a:t>وكوبونات</a:t>
            </a:r>
            <a:r>
              <a:rPr lang="ar-SA" sz="2400" dirty="0" smtClean="0"/>
              <a:t> الدعم الذكية وأتممه نظم الضمان الاجتماعي (مثل برنامج ساند السعودي، وبطاقات توزيع الوقود المدعم في مصر)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تنمية الريف: </a:t>
            </a:r>
            <a:r>
              <a:rPr lang="ar-SA" sz="2400" dirty="0" smtClean="0"/>
              <a:t>أخبار الطقس، وإدارة موارد المياه وتوفير معلومات عن أسعار المنتجات الزراعية، والمعاملات البنكية والتجارة والحكومة الالكترونية والتعليم عن بعد. 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en-US" sz="2400" dirty="0" smtClean="0"/>
              <a:t> </a:t>
            </a:r>
            <a:r>
              <a:rPr lang="ar-SA" sz="2400" b="1" dirty="0" smtClean="0"/>
              <a:t>تنمية المجتمع المحلى: </a:t>
            </a:r>
            <a:r>
              <a:rPr lang="ar-SA" sz="2400" dirty="0" smtClean="0"/>
              <a:t>مواقع إنترنت، برامج تدريب، ومراكز الاتصال المحلية </a:t>
            </a:r>
            <a:r>
              <a:rPr lang="en-US" sz="2400" dirty="0" smtClean="0"/>
              <a:t> Community centers</a:t>
            </a:r>
            <a:r>
              <a:rPr lang="ar-SA" sz="2400" dirty="0" smtClean="0"/>
              <a:t> وبناء شبكات لاسلكي وقناة تليفزيونية وراديو لخدمة المجتمع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تمكين المرأة ودعم ذوى الاحتياجات الخاصة</a:t>
            </a:r>
            <a:r>
              <a:rPr lang="ar-SA" sz="2400" dirty="0" smtClean="0"/>
              <a:t>: برامج ومبادرات ومنتديات لدعم المرأة والأمومة والطفولة ومساعدة ذوى </a:t>
            </a:r>
            <a:r>
              <a:rPr lang="ar-SA" sz="2400" dirty="0"/>
              <a:t>الاحتياجات </a:t>
            </a:r>
            <a:r>
              <a:rPr lang="ar-SA" sz="2400" dirty="0" smtClean="0"/>
              <a:t>الخاصة </a:t>
            </a:r>
            <a:r>
              <a:rPr lang="en-US" sz="2400" dirty="0" smtClean="0"/>
              <a:t> </a:t>
            </a:r>
            <a:r>
              <a:rPr lang="en-US" sz="2400" b="1" dirty="0"/>
              <a:t>Assistive </a:t>
            </a:r>
            <a:r>
              <a:rPr lang="en-US" sz="2400" b="1" dirty="0" smtClean="0"/>
              <a:t>technology</a:t>
            </a:r>
            <a:r>
              <a:rPr lang="ar-SA" sz="2400" b="1" dirty="0" smtClean="0"/>
              <a:t> </a:t>
            </a:r>
            <a:endParaRPr lang="ar-SA" sz="24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دعم اللاجئين وضحايا الكوارث: </a:t>
            </a:r>
            <a:r>
              <a:rPr lang="ar-SA" sz="2400" dirty="0" smtClean="0"/>
              <a:t>شبكات الانترنت والجوال وخرائط جوجل ونظم الإنظار المبكر والحاسبات تستخدم على نطاق واسع في برامج الإغاثة.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المنظمات غير الهادفة للربح </a:t>
            </a:r>
            <a:r>
              <a:rPr lang="en-US" sz="2400" dirty="0"/>
              <a:t>Nonprofit </a:t>
            </a:r>
            <a:r>
              <a:rPr lang="en-US" sz="2400" dirty="0" smtClean="0"/>
              <a:t>e-Business</a:t>
            </a:r>
            <a:r>
              <a:rPr lang="ar-SA" sz="2400" b="1" dirty="0" smtClean="0"/>
              <a:t>: </a:t>
            </a:r>
            <a:r>
              <a:rPr lang="ar-SA" sz="2400" dirty="0" smtClean="0"/>
              <a:t> وسائل التواصل الاجتماعي ويوتيوب والمواقع الإلكترونية     </a:t>
            </a: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374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عوامل نجاح الحكومة الإلكترونية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793088" cy="489168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وجود </a:t>
            </a:r>
            <a:r>
              <a:rPr lang="ar-SA" sz="3000" dirty="0" smtClean="0"/>
              <a:t>التوعية والطلب على الخدمات ووجود </a:t>
            </a:r>
            <a:r>
              <a:rPr lang="ar-SA" sz="3000" dirty="0"/>
              <a:t>قطاعات اقتصادية رائدة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وجود رؤية أو استراتيجية </a:t>
            </a:r>
            <a:r>
              <a:rPr lang="ar-SA" sz="3000" dirty="0" smtClean="0"/>
              <a:t>ورقابة فعالة على جودة الخدمات </a:t>
            </a:r>
            <a:endParaRPr lang="ar-SA" sz="30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توفر </a:t>
            </a:r>
            <a:r>
              <a:rPr lang="ar-SA" sz="3000" dirty="0" smtClean="0"/>
              <a:t>خدمة </a:t>
            </a:r>
            <a:r>
              <a:rPr lang="ar-SA" sz="3000" dirty="0"/>
              <a:t>الإنترنت السريع والجوال بأسعار ميسرة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النجاح في إدارة التغيير ( إعادة هيكلة الوزارات والجامعات والخدمات الحكومية) 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توفير التمويل </a:t>
            </a:r>
            <a:r>
              <a:rPr lang="ar-SA" sz="3000" dirty="0" smtClean="0"/>
              <a:t>الكافي </a:t>
            </a:r>
            <a:endParaRPr lang="ar-SA" sz="30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ارتفاع الجاهزية الإلكترونية المتمثلة في عدد الحاسبات والجوالات وخطوط الهاتف ومهارات الحاسوب والمحتوى والتطبيقات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وجود الرغبة السياسية وتأييد نخبة المجتمع ورجال الأعمال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450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70992"/>
          </a:xfrm>
        </p:spPr>
        <p:txBody>
          <a:bodyPr/>
          <a:lstStyle/>
          <a:p>
            <a:pPr algn="l" rtl="1"/>
            <a:r>
              <a:rPr lang="ar-SA" dirty="0" smtClean="0"/>
              <a:t>الابتكارات المفتوحة </a:t>
            </a:r>
            <a:r>
              <a:rPr lang="en-US" dirty="0" smtClean="0"/>
              <a:t>Open Innovations 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2776"/>
            <a:ext cx="9489504" cy="3883570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200" b="1" dirty="0" smtClean="0"/>
              <a:t>الابتكارات المفتوحة </a:t>
            </a:r>
            <a:r>
              <a:rPr lang="ar-SA" sz="2200" dirty="0" smtClean="0"/>
              <a:t>تعنى أن الشركة تستخدم أفكارها الداخلية وأفكار من الخارج في تطوير منتجاتها. </a:t>
            </a:r>
            <a:r>
              <a:rPr lang="ar-SA" sz="2200" dirty="0"/>
              <a:t>أي مشاركة أكثر من شركة ( وربما الأفراد) في تطوير </a:t>
            </a:r>
            <a:r>
              <a:rPr lang="ar-SA" sz="2200" dirty="0" smtClean="0"/>
              <a:t>المنتج. أهمها البرامج والشبكات والأجهزة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200" b="1" dirty="0" smtClean="0"/>
              <a:t>الابتكارات المغلقة: </a:t>
            </a:r>
            <a:r>
              <a:rPr lang="ar-SA" sz="2200" dirty="0" smtClean="0"/>
              <a:t>التكنولوجيا اخترعت وأنتجت وأحضرت للسوق بواسطة الشركة المبتكرة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200" b="1" dirty="0" smtClean="0"/>
              <a:t>مزايا الابتكارات المفتوحة:</a:t>
            </a:r>
            <a:r>
              <a:rPr lang="ar-SA" sz="2200" dirty="0" smtClean="0"/>
              <a:t> تبادل المعرفة وتقلل تكاليف البحث والتطوير والأسعار وتحسن الفرص التسويقية</a:t>
            </a:r>
          </a:p>
          <a:p>
            <a:r>
              <a:rPr lang="ar-SA" sz="2400" b="1" dirty="0" smtClean="0"/>
              <a:t>عيوبها: </a:t>
            </a:r>
            <a:r>
              <a:rPr lang="ar-SA" sz="2400" dirty="0" smtClean="0"/>
              <a:t>احتمال النزاع على حقوق الملكية الفكرية وفقدان الشركة لمزاياها التنافسية </a:t>
            </a:r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812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b="1" dirty="0"/>
              <a:t>النموذج العام </a:t>
            </a:r>
            <a:r>
              <a:rPr lang="ar-SA" sz="4000" b="1" dirty="0" smtClean="0"/>
              <a:t>لسلوك المستهلك</a:t>
            </a:r>
            <a:endParaRPr lang="ar-SA" sz="4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272480" y="1918573"/>
            <a:ext cx="9313862" cy="3561784"/>
            <a:chOff x="344488" y="1918573"/>
            <a:chExt cx="9313862" cy="3561784"/>
          </a:xfrm>
        </p:grpSpPr>
        <p:sp>
          <p:nvSpPr>
            <p:cNvPr id="6" name="Rounded Rectangle 5"/>
            <p:cNvSpPr/>
            <p:nvPr/>
          </p:nvSpPr>
          <p:spPr>
            <a:xfrm>
              <a:off x="8193360" y="1918573"/>
              <a:ext cx="1217340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الثقافة</a:t>
              </a:r>
              <a:endParaRPr lang="en-US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8193360" y="2774410"/>
              <a:ext cx="1217340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الحالة الاجتماعية</a:t>
              </a:r>
              <a:endParaRPr lang="en-US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8193360" y="3630247"/>
              <a:ext cx="1217340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الحالة النفسية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905328" y="4557027"/>
              <a:ext cx="175302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b="1" dirty="0"/>
                <a:t>المتغيرات الديمغرافية </a:t>
              </a:r>
              <a:r>
                <a:rPr lang="ar-SA" b="1" dirty="0" smtClean="0"/>
                <a:t>المستقلة </a:t>
              </a:r>
              <a:endParaRPr lang="ar-SA" b="1" dirty="0"/>
            </a:p>
            <a:p>
              <a:r>
                <a:rPr lang="ar-SA" dirty="0" smtClean="0"/>
                <a:t>- العوامل </a:t>
              </a:r>
              <a:r>
                <a:rPr lang="ar-SA" dirty="0"/>
                <a:t>الخلفية</a:t>
              </a:r>
              <a:endParaRPr lang="en-US" dirty="0"/>
            </a:p>
          </p:txBody>
        </p:sp>
        <p:sp>
          <p:nvSpPr>
            <p:cNvPr id="11" name="Chevron 10"/>
            <p:cNvSpPr/>
            <p:nvPr/>
          </p:nvSpPr>
          <p:spPr>
            <a:xfrm rot="10800000">
              <a:off x="6249144" y="1918573"/>
              <a:ext cx="1656184" cy="2287738"/>
            </a:xfrm>
            <a:prstGeom prst="chevron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167708" y="1935091"/>
              <a:ext cx="1865412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العلامة التجارية</a:t>
              </a:r>
              <a:endParaRPr lang="en-US" dirty="0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4167708" y="2790928"/>
              <a:ext cx="1865412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محفزات </a:t>
              </a:r>
              <a:r>
                <a:rPr lang="ar-SA" dirty="0"/>
                <a:t>الاتصالات التسويقية</a:t>
              </a:r>
              <a:endParaRPr lang="en-US" dirty="0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4167708" y="3646765"/>
              <a:ext cx="1865412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قدرات الشركة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600400" y="4464979"/>
              <a:ext cx="22887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b="1" dirty="0" smtClean="0"/>
                <a:t>المتغيرات الفاصلة</a:t>
              </a:r>
              <a:endParaRPr lang="ar-SA" b="1" dirty="0"/>
            </a:p>
            <a:p>
              <a:r>
                <a:rPr lang="ar-SA" dirty="0" smtClean="0"/>
                <a:t>- المحفزات التسويقية</a:t>
              </a:r>
              <a:endParaRPr lang="en-US" dirty="0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266088" y="2774410"/>
              <a:ext cx="1296144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السلوك في المتجر</a:t>
              </a:r>
              <a:endParaRPr lang="en-US" dirty="0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44488" y="2774410"/>
              <a:ext cx="1296144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dirty="0" smtClean="0"/>
                <a:t>قرار الشراء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52600" y="4522580"/>
              <a:ext cx="14175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b="1" dirty="0" smtClean="0"/>
                <a:t>المتغيرات التابعة</a:t>
              </a:r>
              <a:endParaRPr lang="ar-SA" b="1" dirty="0"/>
            </a:p>
          </p:txBody>
        </p:sp>
        <p:cxnSp>
          <p:nvCxnSpPr>
            <p:cNvPr id="20" name="Straight Arrow Connector 19"/>
            <p:cNvCxnSpPr>
              <a:stCxn id="16" idx="1"/>
              <a:endCxn id="17" idx="3"/>
            </p:cNvCxnSpPr>
            <p:nvPr/>
          </p:nvCxnSpPr>
          <p:spPr>
            <a:xfrm flipH="1">
              <a:off x="1640632" y="3062442"/>
              <a:ext cx="62545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9499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1"/>
            <a:r>
              <a:rPr lang="ar-SA" dirty="0" smtClean="0"/>
              <a:t>الحوسبة السحابية </a:t>
            </a:r>
            <a:r>
              <a:rPr lang="en-US" dirty="0"/>
              <a:t>Cloud </a:t>
            </a:r>
            <a:r>
              <a:rPr lang="en-US" dirty="0" smtClean="0"/>
              <a:t>computing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849544" cy="4708525"/>
          </a:xfrm>
        </p:spPr>
        <p:txBody>
          <a:bodyPr/>
          <a:lstStyle/>
          <a:p>
            <a:r>
              <a:rPr lang="ar-SA" sz="3000" dirty="0"/>
              <a:t>الحوسبة السحابية </a:t>
            </a:r>
            <a:r>
              <a:rPr lang="ar-SA" sz="3000" dirty="0" smtClean="0"/>
              <a:t>هي </a:t>
            </a:r>
            <a:r>
              <a:rPr lang="ar-SA" sz="3000" dirty="0"/>
              <a:t>مصطلح يشير إلى المصادر والأنظمة الحاسوبية المتوافرة تحت الطلب عبر </a:t>
            </a:r>
            <a:r>
              <a:rPr lang="ar-SA" sz="3000" dirty="0" smtClean="0"/>
              <a:t>شبكة الانترنت والتي </a:t>
            </a:r>
            <a:r>
              <a:rPr lang="ar-SA" sz="3000" dirty="0"/>
              <a:t>تستطيع توفير عدد من الخدمات الحاسوبية المتكاملة دون التقيد بالموارد المحلية بهدف التيسير على </a:t>
            </a:r>
            <a:r>
              <a:rPr lang="ar-SA" sz="3000" dirty="0" smtClean="0"/>
              <a:t>المستخدم </a:t>
            </a:r>
          </a:p>
          <a:p>
            <a:r>
              <a:rPr lang="ar-SA" sz="3000" dirty="0" smtClean="0"/>
              <a:t>وتشمل: مساحة </a:t>
            </a:r>
            <a:r>
              <a:rPr lang="ar-SA" sz="3000" dirty="0"/>
              <a:t>لتخزين البيانات والنسخ </a:t>
            </a:r>
            <a:r>
              <a:rPr lang="ar-SA" sz="3000" dirty="0" smtClean="0"/>
              <a:t>الاحتياطية وبرامج متخصصة وخدمة البريد </a:t>
            </a:r>
            <a:r>
              <a:rPr lang="ar-SA" sz="3000" dirty="0"/>
              <a:t>الإلكتروني </a:t>
            </a:r>
            <a:r>
              <a:rPr lang="ar-SA" sz="3000" dirty="0" smtClean="0"/>
              <a:t>واستضافة المواقع الالكترونية والطباعة </a:t>
            </a:r>
            <a:r>
              <a:rPr lang="ar-SA" sz="3000" dirty="0"/>
              <a:t>عن </a:t>
            </a:r>
            <a:r>
              <a:rPr lang="ar-SA" sz="3000" dirty="0" smtClean="0"/>
              <a:t>بعد.</a:t>
            </a:r>
          </a:p>
          <a:p>
            <a:r>
              <a:rPr lang="ar-SA" sz="3000" dirty="0" smtClean="0"/>
              <a:t>أمثلتها: جوجل درايف، استضافة المواقع الإلكترونية وخدمة البريد </a:t>
            </a:r>
            <a:r>
              <a:rPr lang="ar-SA" sz="3000" dirty="0" err="1" smtClean="0"/>
              <a:t>الإلكترونى</a:t>
            </a:r>
            <a:r>
              <a:rPr lang="ar-SA" sz="3000" dirty="0" smtClean="0"/>
              <a:t> </a:t>
            </a:r>
          </a:p>
          <a:p>
            <a:r>
              <a:rPr lang="ar-SA" sz="3000" b="1" dirty="0" smtClean="0"/>
              <a:t>مزاياها: </a:t>
            </a:r>
            <a:r>
              <a:rPr lang="ar-SA" sz="3000" dirty="0" smtClean="0"/>
              <a:t>توفير الأموال والطاقة والحصول على خدمات أفضل</a:t>
            </a:r>
          </a:p>
          <a:p>
            <a:r>
              <a:rPr lang="ar-SA" sz="3000" b="1" dirty="0" smtClean="0"/>
              <a:t>عيوبها: </a:t>
            </a:r>
            <a:r>
              <a:rPr lang="ar-SA" sz="3000" dirty="0" smtClean="0"/>
              <a:t>مشاكل متعلقة بالقوانين وخصوصية الأفراد والاعتماد على الغير وسرعة الانترنت </a:t>
            </a:r>
            <a:endParaRPr lang="ar-SA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77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أسئلة للمراجعة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(1)</a:t>
            </a:r>
            <a:r>
              <a:rPr lang="ar-SA" b="1" dirty="0"/>
              <a:t>	يوتيوب تصنف ضمن .......................</a:t>
            </a:r>
            <a:endParaRPr lang="en-US" dirty="0"/>
          </a:p>
          <a:p>
            <a:pPr rtl="1"/>
            <a:r>
              <a:rPr lang="ar-SA" dirty="0"/>
              <a:t>(أ)	</a:t>
            </a:r>
            <a:r>
              <a:rPr lang="en-US" dirty="0"/>
              <a:t>C2C</a:t>
            </a:r>
          </a:p>
          <a:p>
            <a:pPr rtl="1"/>
            <a:r>
              <a:rPr lang="ar-SA" dirty="0"/>
              <a:t>(ب)</a:t>
            </a:r>
            <a:r>
              <a:rPr lang="en-US" dirty="0"/>
              <a:t>B2B </a:t>
            </a:r>
          </a:p>
          <a:p>
            <a:pPr rtl="1"/>
            <a:r>
              <a:rPr lang="ar-SA" dirty="0"/>
              <a:t>(ج)	</a:t>
            </a:r>
            <a:r>
              <a:rPr lang="en-US" dirty="0"/>
              <a:t>C2B</a:t>
            </a:r>
          </a:p>
          <a:p>
            <a:pPr rtl="1"/>
            <a:r>
              <a:rPr lang="ar-SA" dirty="0"/>
              <a:t>(د)	كل ما سبق</a:t>
            </a:r>
            <a:endParaRPr lang="en-US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789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(2)</a:t>
            </a:r>
            <a:r>
              <a:rPr lang="ar-SA" b="1" dirty="0"/>
              <a:t>	</a:t>
            </a:r>
            <a:r>
              <a:rPr lang="ar-SA" b="1" dirty="0" smtClean="0"/>
              <a:t>خدمات الحكومة الإلكترونية تشمل.......................</a:t>
            </a:r>
            <a:endParaRPr lang="en-US" dirty="0"/>
          </a:p>
          <a:p>
            <a:pPr rtl="1"/>
            <a:r>
              <a:rPr lang="ar-SA" dirty="0"/>
              <a:t>(أ)	</a:t>
            </a:r>
            <a:r>
              <a:rPr lang="en-US" dirty="0" smtClean="0"/>
              <a:t>C2C, G2G, B2B</a:t>
            </a:r>
            <a:endParaRPr lang="en-US" dirty="0"/>
          </a:p>
          <a:p>
            <a:pPr rtl="1"/>
            <a:r>
              <a:rPr lang="ar-SA" dirty="0"/>
              <a:t>(ب)</a:t>
            </a:r>
            <a:r>
              <a:rPr lang="en-US" dirty="0"/>
              <a:t>B2B </a:t>
            </a:r>
            <a:r>
              <a:rPr lang="ar-SA" dirty="0" smtClean="0"/>
              <a:t> </a:t>
            </a:r>
            <a:r>
              <a:rPr lang="en-US" dirty="0" smtClean="0"/>
              <a:t>G2B, G2C,</a:t>
            </a:r>
            <a:endParaRPr lang="en-US" dirty="0"/>
          </a:p>
          <a:p>
            <a:pPr rtl="1"/>
            <a:r>
              <a:rPr lang="ar-SA" dirty="0"/>
              <a:t>(ج)	</a:t>
            </a:r>
            <a:r>
              <a:rPr lang="en-US" dirty="0" smtClean="0"/>
              <a:t>C2B</a:t>
            </a:r>
            <a:r>
              <a:rPr lang="ar-SA" dirty="0" smtClean="0"/>
              <a:t> </a:t>
            </a:r>
            <a:r>
              <a:rPr lang="ar-SA" dirty="0"/>
              <a:t> </a:t>
            </a:r>
            <a:r>
              <a:rPr lang="en-US" dirty="0" smtClean="0"/>
              <a:t>G2B, G2C,</a:t>
            </a:r>
            <a:endParaRPr lang="en-US" dirty="0"/>
          </a:p>
          <a:p>
            <a:pPr rtl="1"/>
            <a:r>
              <a:rPr lang="ar-SA" dirty="0"/>
              <a:t>(د)	</a:t>
            </a:r>
            <a:r>
              <a:rPr lang="en-US" dirty="0" smtClean="0"/>
              <a:t>G2C, G2G, G2B, C2G</a:t>
            </a:r>
            <a:endParaRPr lang="en-US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403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أسئلة للمراجعة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4" y="1600200"/>
            <a:ext cx="9282236" cy="4525963"/>
          </a:xfrm>
        </p:spPr>
        <p:txBody>
          <a:bodyPr/>
          <a:lstStyle/>
          <a:p>
            <a:r>
              <a:rPr lang="ar-SA" b="1" dirty="0" smtClean="0"/>
              <a:t>(3) من أهم وسائل توظيف التكنولوجيا في التنمية......</a:t>
            </a:r>
          </a:p>
          <a:p>
            <a:r>
              <a:rPr lang="ar-SA" dirty="0" smtClean="0"/>
              <a:t>       (أ) التعليم الإلكتروني</a:t>
            </a:r>
          </a:p>
          <a:p>
            <a:r>
              <a:rPr lang="ar-SA" dirty="0" smtClean="0"/>
              <a:t>       (ب) الصحة الالكترونية</a:t>
            </a:r>
          </a:p>
          <a:p>
            <a:r>
              <a:rPr lang="ar-SA" dirty="0" smtClean="0"/>
              <a:t>      (ج) تنمية أودية التكنولوجيا</a:t>
            </a:r>
          </a:p>
          <a:p>
            <a:r>
              <a:rPr lang="ar-SA" u="sng" dirty="0" smtClean="0"/>
              <a:t>      (د) كل ما سبق</a:t>
            </a:r>
            <a:endParaRPr lang="ar-SA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335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72" y="1600200"/>
            <a:ext cx="9577064" cy="4525963"/>
          </a:xfrm>
        </p:spPr>
        <p:txBody>
          <a:bodyPr/>
          <a:lstStyle/>
          <a:p>
            <a:pPr rtl="1"/>
            <a:r>
              <a:rPr lang="ar-SA" b="1" dirty="0"/>
              <a:t>(1)	</a:t>
            </a:r>
            <a:r>
              <a:rPr lang="ar-SA" b="1" dirty="0" smtClean="0"/>
              <a:t>نظام بلاك بورد يعتبر.......................</a:t>
            </a:r>
            <a:endParaRPr lang="en-US" dirty="0"/>
          </a:p>
          <a:p>
            <a:pPr rtl="1"/>
            <a:r>
              <a:rPr lang="ar-SA" dirty="0"/>
              <a:t>(أ)	</a:t>
            </a:r>
            <a:r>
              <a:rPr lang="en-US" dirty="0"/>
              <a:t>C2C</a:t>
            </a:r>
          </a:p>
          <a:p>
            <a:pPr rtl="1"/>
            <a:r>
              <a:rPr lang="ar-SA" dirty="0"/>
              <a:t>(ب)</a:t>
            </a:r>
            <a:r>
              <a:rPr lang="en-US" dirty="0"/>
              <a:t>B2B </a:t>
            </a:r>
          </a:p>
          <a:p>
            <a:pPr rtl="1"/>
            <a:r>
              <a:rPr lang="ar-SA" dirty="0"/>
              <a:t>(ج)	</a:t>
            </a:r>
            <a:r>
              <a:rPr lang="en-US" dirty="0"/>
              <a:t>C2B</a:t>
            </a:r>
          </a:p>
          <a:p>
            <a:pPr rtl="1"/>
            <a:r>
              <a:rPr lang="ar-SA" dirty="0"/>
              <a:t>(</a:t>
            </a:r>
            <a:r>
              <a:rPr lang="ar-SA" dirty="0" smtClean="0"/>
              <a:t>د)</a:t>
            </a:r>
            <a:r>
              <a:rPr lang="en-US" dirty="0" smtClean="0"/>
              <a:t>G2C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517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1510780" y="3932099"/>
            <a:ext cx="496780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EG" sz="3600" dirty="0">
                <a:solidFill>
                  <a:schemeClr val="bg1"/>
                </a:solidFill>
                <a:latin typeface="Calibri" pitchFamily="34" charset="0"/>
              </a:rPr>
              <a:t>بحمد </a:t>
            </a:r>
            <a:r>
              <a:rPr lang="ar-EG" sz="3600" dirty="0" smtClean="0">
                <a:solidFill>
                  <a:schemeClr val="bg1"/>
                </a:solidFill>
                <a:latin typeface="Calibri" pitchFamily="34" charset="0"/>
              </a:rPr>
              <a:t>الله</a:t>
            </a:r>
            <a:endParaRPr lang="en-US" sz="3600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ar-SA" sz="3600" dirty="0" smtClean="0">
                <a:solidFill>
                  <a:schemeClr val="bg1"/>
                </a:solidFill>
                <a:latin typeface="Calibri" pitchFamily="34" charset="0"/>
              </a:rPr>
              <a:t>وأشكركم على حضوركم ومداخلاتكم الطيبة وأتمنى لكم التوفيق والنجاح 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557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986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14270</TotalTime>
  <Words>950</Words>
  <Application>Microsoft Office PowerPoint</Application>
  <PresentationFormat>A4 Paper (210x297 mm)</PresentationFormat>
  <Paragraphs>187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المباشرة الرابعة </vt:lpstr>
      <vt:lpstr>مقدمة </vt:lpstr>
      <vt:lpstr>التجارة الإلكترونية </vt:lpstr>
      <vt:lpstr>الشراء الإلكتروني E-procurement</vt:lpstr>
      <vt:lpstr>تقييم الأمم المتحدة للحكومات الإلكترونية العربية </vt:lpstr>
      <vt:lpstr> أودية التكنولوجية Technology Parks </vt:lpstr>
      <vt:lpstr>استخدام تقنية المعلومات في التنمية IT4D </vt:lpstr>
      <vt:lpstr>عوامل نجاح الحكومة الإلكترونية</vt:lpstr>
      <vt:lpstr>الابتكارات المفتوحة Open Innovations  </vt:lpstr>
      <vt:lpstr>النموذج العام لسلوك المستهلك</vt:lpstr>
      <vt:lpstr>الحوسبة السحابية Cloud computing</vt:lpstr>
      <vt:lpstr>أسئلة للمراجعة </vt:lpstr>
      <vt:lpstr>أسئلة للمراجعة </vt:lpstr>
      <vt:lpstr>أسئلة للمراجعة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Lab User</cp:lastModifiedBy>
  <cp:revision>290</cp:revision>
  <cp:lastPrinted>2015-02-16T05:21:38Z</cp:lastPrinted>
  <dcterms:created xsi:type="dcterms:W3CDTF">2014-02-23T07:16:21Z</dcterms:created>
  <dcterms:modified xsi:type="dcterms:W3CDTF">2015-11-25T05:33:07Z</dcterms:modified>
</cp:coreProperties>
</file>