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441" r:id="rId3"/>
    <p:sldId id="398" r:id="rId4"/>
    <p:sldId id="412" r:id="rId5"/>
    <p:sldId id="452" r:id="rId6"/>
    <p:sldId id="424" r:id="rId7"/>
    <p:sldId id="446" r:id="rId8"/>
    <p:sldId id="445" r:id="rId9"/>
    <p:sldId id="447" r:id="rId10"/>
    <p:sldId id="416" r:id="rId11"/>
    <p:sldId id="443" r:id="rId12"/>
    <p:sldId id="448" r:id="rId13"/>
    <p:sldId id="427" r:id="rId14"/>
    <p:sldId id="456" r:id="rId15"/>
    <p:sldId id="457" r:id="rId16"/>
    <p:sldId id="455" r:id="rId17"/>
    <p:sldId id="429" r:id="rId18"/>
    <p:sldId id="453" r:id="rId19"/>
    <p:sldId id="442" r:id="rId20"/>
    <p:sldId id="458" r:id="rId21"/>
    <p:sldId id="459" r:id="rId22"/>
    <p:sldId id="450" r:id="rId23"/>
    <p:sldId id="437" r:id="rId24"/>
    <p:sldId id="266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4" autoAdjust="0"/>
  </p:normalViewPr>
  <p:slideViewPr>
    <p:cSldViewPr>
      <p:cViewPr varScale="1">
        <p:scale>
          <a:sx n="110" d="100"/>
          <a:sy n="110" d="100"/>
        </p:scale>
        <p:origin x="1362" y="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A0523D8-C7DC-4428-BE2F-AB3F81F9BC63}" type="datetimeFigureOut">
              <a:rPr lang="ar-SA" smtClean="0"/>
              <a:t>09/06/37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9AF2216-7E6E-4054-B730-80A7A38CC8E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698477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AF3A60-9549-468F-BFF0-7B81AF420198}" type="slidenum">
              <a:rPr lang="en-US" altLang="ar-SA"/>
              <a:pPr/>
              <a:t>7</a:t>
            </a:fld>
            <a:endParaRPr lang="en-US" altLang="ar-SA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5538" y="792163"/>
            <a:ext cx="4605337" cy="3189287"/>
          </a:xfrm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724400"/>
            <a:ext cx="5932488" cy="2306638"/>
          </a:xfrm>
        </p:spPr>
        <p:txBody>
          <a:bodyPr/>
          <a:lstStyle/>
          <a:p>
            <a:endParaRPr lang="en-US" altLang="ar-SA"/>
          </a:p>
          <a:p>
            <a:r>
              <a:rPr lang="en-US" altLang="ar-SA"/>
              <a:t>What is shown here is how divergent these various forecasts are in relation to real demand.</a:t>
            </a:r>
          </a:p>
          <a:p>
            <a:r>
              <a:rPr lang="en-US" altLang="ar-SA"/>
              <a:t>Why??  Because they are developed independently from each other and are dated, and unconnected to each other and the daily fluctuations in the market</a:t>
            </a:r>
          </a:p>
        </p:txBody>
      </p:sp>
    </p:spTree>
    <p:extLst>
      <p:ext uri="{BB962C8B-B14F-4D97-AF65-F5344CB8AC3E}">
        <p14:creationId xmlns:p14="http://schemas.microsoft.com/office/powerpoint/2010/main" val="53904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err="1" smtClean="0"/>
              <a:t>ثث</a:t>
            </a:r>
            <a:r>
              <a:rPr lang="en-US" dirty="0" smtClean="0"/>
              <a:t>E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1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148408"/>
            <a:ext cx="9906000" cy="2971029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7423546" y="332506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742950" y="1215309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-268796" y="4742092"/>
            <a:ext cx="9797255" cy="2510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28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28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28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/>
            <a:r>
              <a:rPr lang="ar-SA" sz="28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28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عبدالناصر عبدالعال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4"/>
          <p:cNvSpPr txBox="1">
            <a:spLocks/>
          </p:cNvSpPr>
          <p:nvPr/>
        </p:nvSpPr>
        <p:spPr bwMode="auto">
          <a:xfrm>
            <a:off x="-439341" y="1517455"/>
            <a:ext cx="8420100" cy="936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الحادية عشرة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15" name="Subtitle 5"/>
          <p:cNvSpPr txBox="1">
            <a:spLocks/>
          </p:cNvSpPr>
          <p:nvPr/>
        </p:nvSpPr>
        <p:spPr bwMode="auto">
          <a:xfrm>
            <a:off x="111484" y="3371042"/>
            <a:ext cx="9433048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rtl="1"/>
            <a:r>
              <a:rPr lang="ar-SA" sz="36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إدارة </a:t>
            </a:r>
            <a:r>
              <a:rPr lang="ar-SA" sz="36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سلسلة التوريد </a:t>
            </a:r>
            <a:r>
              <a:rPr lang="ar-SA" sz="36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الكترونياً </a:t>
            </a:r>
            <a:endParaRPr lang="ar-SA" sz="36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altLang="ar-SA" sz="36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</a:t>
            </a:r>
            <a:r>
              <a:rPr lang="en-GB" altLang="ar-SA" sz="36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Supply Chain </a:t>
            </a:r>
            <a:r>
              <a:rPr lang="en-GB" altLang="ar-SA" sz="36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</a:t>
            </a:r>
            <a:r>
              <a:rPr lang="en-GB" altLang="ar-SA" sz="36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anagement</a:t>
            </a:r>
            <a:r>
              <a:rPr lang="en-US" sz="36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ar-SA" sz="36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أهداف المحاضرة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84784"/>
            <a:ext cx="8915400" cy="4641379"/>
          </a:xfrm>
        </p:spPr>
        <p:txBody>
          <a:bodyPr/>
          <a:lstStyle/>
          <a:p>
            <a:pPr rtl="1"/>
            <a:r>
              <a:rPr lang="ar-SA" b="1" dirty="0" smtClean="0"/>
              <a:t>بنهاية هذه المحاضرة يكون الطالب عنده: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فهم المفاهيم الأساسية لسلسلة التوريد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معرفة مشاكل إدارة سلسلة التوريد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فهم نماذج إدارة سلسلة التوريد الإلكترونية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القدرة على تصميم استراتيجيات التوريد الالكترونية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فهم أهمية إدارة سلاسل التوريد والاتجاهات الحديثة بشأنها 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34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مقدمة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938712"/>
          </a:xfrm>
        </p:spPr>
        <p:txBody>
          <a:bodyPr/>
          <a:lstStyle/>
          <a:p>
            <a:pPr marL="457200" indent="-4572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400" b="1" dirty="0"/>
              <a:t>سلسلة </a:t>
            </a:r>
            <a:r>
              <a:rPr lang="ar-SA" sz="2400" b="1" dirty="0" smtClean="0"/>
              <a:t>التوريد: </a:t>
            </a:r>
            <a:r>
              <a:rPr lang="ar-SA" sz="2400" dirty="0"/>
              <a:t>هي </a:t>
            </a:r>
            <a:r>
              <a:rPr lang="ar-SA" sz="2400" dirty="0" smtClean="0"/>
              <a:t>مجموعة من الشركات المسؤولة عن سلسلة تدفق المواد الخام والأفراد، والمعلومات والخدمات ورأس المال والمنتجات من </a:t>
            </a:r>
            <a:r>
              <a:rPr lang="ar-SA" sz="2400" dirty="0"/>
              <a:t>الموردين </a:t>
            </a:r>
            <a:r>
              <a:rPr lang="ar-SA" sz="2400" dirty="0" smtClean="0"/>
              <a:t>الى المصنع ثم المخازن ثم شركات التوزيع </a:t>
            </a:r>
            <a:r>
              <a:rPr lang="ar-SA" sz="2400" dirty="0" err="1" smtClean="0"/>
              <a:t>إنتهاءاً</a:t>
            </a:r>
            <a:r>
              <a:rPr lang="ar-SA" sz="2400" dirty="0" smtClean="0"/>
              <a:t> </a:t>
            </a:r>
            <a:r>
              <a:rPr lang="ar-SA" sz="2400" dirty="0"/>
              <a:t>ب</a:t>
            </a:r>
            <a:r>
              <a:rPr lang="ar-SA" sz="2400" dirty="0" smtClean="0"/>
              <a:t>العملاء. </a:t>
            </a:r>
          </a:p>
          <a:p>
            <a:pPr marL="457200" indent="-4572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هي </a:t>
            </a:r>
            <a:r>
              <a:rPr lang="ar-SA" sz="2400" dirty="0"/>
              <a:t>سلسلة من </a:t>
            </a:r>
            <a:r>
              <a:rPr lang="ar-SA" sz="2400" dirty="0" smtClean="0"/>
              <a:t>المنظمات بمرافقها ووظائفها وأنشطتها </a:t>
            </a:r>
            <a:r>
              <a:rPr lang="ar-SA" sz="2400" dirty="0"/>
              <a:t>التي تشارك في </a:t>
            </a:r>
            <a:r>
              <a:rPr lang="ar-SA" sz="2400" dirty="0" smtClean="0"/>
              <a:t>إنتاج منتج </a:t>
            </a:r>
            <a:r>
              <a:rPr lang="ar-SA" sz="2400" dirty="0"/>
              <a:t>أو </a:t>
            </a:r>
            <a:r>
              <a:rPr lang="ar-SA" sz="2400" dirty="0" smtClean="0"/>
              <a:t>خدمة معينة.</a:t>
            </a:r>
          </a:p>
          <a:p>
            <a:pPr marL="457200" indent="-4572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400" b="1" dirty="0" smtClean="0"/>
              <a:t>إدارة سلسلة التوريد: </a:t>
            </a:r>
            <a:r>
              <a:rPr lang="ar-SA" sz="2400" dirty="0" smtClean="0"/>
              <a:t>هي </a:t>
            </a:r>
            <a:r>
              <a:rPr lang="ar-SA" sz="2400" dirty="0"/>
              <a:t>تصميم وتخطيط وتنفيذ ومراقبة ورصد أنشطة سلسلة التوريد بهدف خلق </a:t>
            </a:r>
            <a:r>
              <a:rPr lang="ar-SA" sz="2400" dirty="0" smtClean="0"/>
              <a:t>قيمة صافية، </a:t>
            </a:r>
            <a:r>
              <a:rPr lang="ar-SA" sz="2400" dirty="0"/>
              <a:t>وبناء بنية تحتية قادرة على المنافسة، والاستفادة من الخدمات </a:t>
            </a:r>
            <a:r>
              <a:rPr lang="ar-SA" sz="2400" dirty="0" smtClean="0"/>
              <a:t>اللوجستية، ومزامنة </a:t>
            </a:r>
            <a:r>
              <a:rPr lang="ar-SA" sz="2400" dirty="0"/>
              <a:t>العرض والطلب وقياس الأداء على مستوى </a:t>
            </a:r>
            <a:r>
              <a:rPr lang="ar-SA" sz="2400" dirty="0" smtClean="0"/>
              <a:t>جميع فروع الشركة. </a:t>
            </a:r>
          </a:p>
          <a:p>
            <a:pPr marL="457200" indent="-4572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نجاح المنظمات وبقاءها في السوق يعتمد على كفاءتها في تحريك الأفراد والمواد الخام ورأس المال والمعلومات الى داخل المنظمة وبين أقسامها وخارجها. </a:t>
            </a:r>
            <a:endParaRPr lang="en-US" sz="2400" dirty="0" smtClean="0"/>
          </a:p>
          <a:p>
            <a:pPr marL="457200" indent="-4572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المنتدى </a:t>
            </a:r>
            <a:r>
              <a:rPr lang="ar-SA" sz="2400" dirty="0"/>
              <a:t>العالمي سلسلة التوريد حدد 8 أنشطة رئيسية في سلسلة التوريد: إدارة العلاقة مع العملاء، وإدارة خدمة العملاء، وإدارة الطلب، وفاء الخدمات الإلكترونية، الشراء الإلكتروني، وإدارة تدفقات التصنيع، وتطوير المنتج وتسويقه، وتقديم الخدمات اللوجستية </a:t>
            </a:r>
            <a:r>
              <a:rPr lang="ar-SA" sz="2400" dirty="0" smtClean="0"/>
              <a:t>العكسية.</a:t>
            </a:r>
          </a:p>
          <a:p>
            <a:pPr marL="457200" indent="-4572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400" dirty="0"/>
              <a:t>سلسلة التوريد الإلكترونية هي استخدام تكنولوجيا المعلومات في إدارة هذه السلسة. </a:t>
            </a:r>
          </a:p>
          <a:p>
            <a:pPr marL="457200" indent="-4572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 </a:t>
            </a:r>
            <a:endParaRPr lang="ar-SA" sz="2400" dirty="0"/>
          </a:p>
          <a:p>
            <a:endParaRPr lang="ar-SA" sz="2400" dirty="0"/>
          </a:p>
          <a:p>
            <a:endParaRPr lang="ar-SA" sz="2400" dirty="0"/>
          </a:p>
          <a:p>
            <a:endParaRPr lang="ar-SA" sz="2400" dirty="0"/>
          </a:p>
          <a:p>
            <a:r>
              <a:rPr lang="ar-SA" sz="24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15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مقارنة بين سلاسل التوريد الرئيسية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2685" y="1345120"/>
            <a:ext cx="9849544" cy="4392488"/>
          </a:xfrm>
        </p:spPr>
        <p:txBody>
          <a:bodyPr/>
          <a:lstStyle/>
          <a:p>
            <a:r>
              <a:rPr lang="ar-SA" sz="4400" dirty="0" smtClean="0"/>
              <a:t>ز</a:t>
            </a:r>
            <a:endParaRPr lang="ar-SA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grpSp>
        <p:nvGrpSpPr>
          <p:cNvPr id="5" name="Group 1027"/>
          <p:cNvGrpSpPr>
            <a:grpSpLocks/>
          </p:cNvGrpSpPr>
          <p:nvPr/>
        </p:nvGrpSpPr>
        <p:grpSpPr bwMode="auto">
          <a:xfrm>
            <a:off x="606255" y="1731933"/>
            <a:ext cx="9219002" cy="1341379"/>
            <a:chOff x="895" y="1929"/>
            <a:chExt cx="5370" cy="960"/>
          </a:xfrm>
        </p:grpSpPr>
        <p:sp>
          <p:nvSpPr>
            <p:cNvPr id="6" name="Rectangle 1028"/>
            <p:cNvSpPr>
              <a:spLocks noChangeArrowheads="1"/>
            </p:cNvSpPr>
            <p:nvPr/>
          </p:nvSpPr>
          <p:spPr bwMode="auto">
            <a:xfrm>
              <a:off x="5651" y="1929"/>
              <a:ext cx="576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701A5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ar-SA" altLang="ar-SA" b="1" dirty="0" smtClean="0">
                  <a:latin typeface="Times New Roman" panose="02020603050405020304" pitchFamily="18" charset="0"/>
                </a:rPr>
                <a:t>مورد</a:t>
              </a:r>
              <a:endParaRPr lang="en-US" altLang="ar-SA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1029"/>
            <p:cNvSpPr>
              <a:spLocks noChangeArrowheads="1"/>
            </p:cNvSpPr>
            <p:nvPr/>
          </p:nvSpPr>
          <p:spPr bwMode="auto">
            <a:xfrm>
              <a:off x="5645" y="2256"/>
              <a:ext cx="576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701A5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ar-SA" altLang="ar-SA" b="1" dirty="0" smtClean="0">
                  <a:latin typeface="Times New Roman" panose="02020603050405020304" pitchFamily="18" charset="0"/>
                </a:rPr>
                <a:t>مورد</a:t>
              </a:r>
              <a:endParaRPr lang="en-US" altLang="ar-SA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1030"/>
            <p:cNvSpPr>
              <a:spLocks noChangeArrowheads="1"/>
            </p:cNvSpPr>
            <p:nvPr/>
          </p:nvSpPr>
          <p:spPr bwMode="auto">
            <a:xfrm>
              <a:off x="5631" y="2601"/>
              <a:ext cx="634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701A5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ar-SA" altLang="ar-SA" b="1" dirty="0" smtClean="0">
                  <a:latin typeface="Times New Roman" panose="02020603050405020304" pitchFamily="18" charset="0"/>
                </a:rPr>
                <a:t>مورد</a:t>
              </a:r>
              <a:endParaRPr lang="en-US" altLang="ar-SA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1031"/>
            <p:cNvSpPr>
              <a:spLocks noChangeArrowheads="1"/>
            </p:cNvSpPr>
            <p:nvPr/>
          </p:nvSpPr>
          <p:spPr bwMode="auto">
            <a:xfrm>
              <a:off x="895" y="2256"/>
              <a:ext cx="572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701A5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ar-SA" altLang="ar-SA" sz="2200" b="1" dirty="0" smtClean="0">
                  <a:latin typeface="Times New Roman" panose="02020603050405020304" pitchFamily="18" charset="0"/>
                </a:rPr>
                <a:t>الزبون</a:t>
              </a:r>
              <a:endParaRPr lang="en-US" altLang="ar-SA" sz="22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33"/>
            <p:cNvSpPr>
              <a:spLocks noChangeArrowheads="1"/>
            </p:cNvSpPr>
            <p:nvPr/>
          </p:nvSpPr>
          <p:spPr bwMode="auto">
            <a:xfrm>
              <a:off x="1672" y="2256"/>
              <a:ext cx="576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701A5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ar-SA" altLang="ar-SA" b="1" dirty="0" smtClean="0">
                  <a:latin typeface="Times New Roman" panose="02020603050405020304" pitchFamily="18" charset="0"/>
                </a:rPr>
                <a:t>تاجر التجزئة</a:t>
              </a:r>
              <a:endParaRPr lang="en-US" altLang="ar-SA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12" name="Rectangle 1034"/>
            <p:cNvSpPr>
              <a:spLocks noChangeArrowheads="1"/>
            </p:cNvSpPr>
            <p:nvPr/>
          </p:nvSpPr>
          <p:spPr bwMode="auto">
            <a:xfrm>
              <a:off x="3195" y="2256"/>
              <a:ext cx="512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701A5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ar-SA" altLang="ar-SA" sz="2000" b="1" dirty="0" smtClean="0">
                  <a:latin typeface="Times New Roman" panose="02020603050405020304" pitchFamily="18" charset="0"/>
                </a:rPr>
                <a:t>المخازن</a:t>
              </a:r>
              <a:endParaRPr lang="en-US" altLang="ar-SA" sz="20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035"/>
            <p:cNvSpPr>
              <a:spLocks noChangeArrowheads="1"/>
            </p:cNvSpPr>
            <p:nvPr/>
          </p:nvSpPr>
          <p:spPr bwMode="auto">
            <a:xfrm>
              <a:off x="3992" y="2256"/>
              <a:ext cx="476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701A5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ar-SA" altLang="ar-SA" sz="2000" b="1" dirty="0" smtClean="0">
                  <a:latin typeface="Times New Roman" panose="02020603050405020304" pitchFamily="18" charset="0"/>
                </a:rPr>
                <a:t>المصنع</a:t>
              </a:r>
              <a:endParaRPr lang="en-US" altLang="ar-SA" sz="20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14" name="Rectangle 1036"/>
            <p:cNvSpPr>
              <a:spLocks noChangeArrowheads="1"/>
            </p:cNvSpPr>
            <p:nvPr/>
          </p:nvSpPr>
          <p:spPr bwMode="auto">
            <a:xfrm>
              <a:off x="4663" y="2258"/>
              <a:ext cx="555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701A5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ar-SA" altLang="ar-SA" sz="2000" b="1" dirty="0" smtClean="0">
                  <a:latin typeface="Times New Roman" panose="02020603050405020304" pitchFamily="18" charset="0"/>
                </a:rPr>
                <a:t>المخازن</a:t>
              </a:r>
              <a:endParaRPr lang="en-US" altLang="ar-SA" sz="20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15" name="Rectangle 1037"/>
            <p:cNvSpPr>
              <a:spLocks noChangeArrowheads="1"/>
            </p:cNvSpPr>
            <p:nvPr/>
          </p:nvSpPr>
          <p:spPr bwMode="auto">
            <a:xfrm>
              <a:off x="2475" y="2256"/>
              <a:ext cx="507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701A5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ar-SA" altLang="ar-SA" sz="2000" b="1" dirty="0" smtClean="0">
                  <a:latin typeface="Times New Roman" panose="02020603050405020304" pitchFamily="18" charset="0"/>
                </a:rPr>
                <a:t>الموزع</a:t>
              </a:r>
              <a:endParaRPr lang="en-US" altLang="ar-SA" sz="2000" b="1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23" name="Left Brace 22"/>
          <p:cNvSpPr/>
          <p:nvPr/>
        </p:nvSpPr>
        <p:spPr>
          <a:xfrm>
            <a:off x="8082978" y="1860137"/>
            <a:ext cx="559197" cy="1091661"/>
          </a:xfrm>
          <a:prstGeom prst="leftBrac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 flipV="1">
            <a:off x="6736031" y="2412100"/>
            <a:ext cx="311392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5448947" y="2405967"/>
            <a:ext cx="437731" cy="1414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4191005" y="2408370"/>
            <a:ext cx="348635" cy="1414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2952916" y="2423177"/>
            <a:ext cx="323106" cy="700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1607266" y="2426679"/>
            <a:ext cx="315744" cy="4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1027"/>
          <p:cNvGrpSpPr>
            <a:grpSpLocks/>
          </p:cNvGrpSpPr>
          <p:nvPr/>
        </p:nvGrpSpPr>
        <p:grpSpPr bwMode="auto">
          <a:xfrm>
            <a:off x="564237" y="3202292"/>
            <a:ext cx="9261020" cy="1429480"/>
            <a:chOff x="895" y="1929"/>
            <a:chExt cx="5370" cy="960"/>
          </a:xfrm>
        </p:grpSpPr>
        <p:sp>
          <p:nvSpPr>
            <p:cNvPr id="22" name="Rectangle 1028"/>
            <p:cNvSpPr>
              <a:spLocks noChangeArrowheads="1"/>
            </p:cNvSpPr>
            <p:nvPr/>
          </p:nvSpPr>
          <p:spPr bwMode="auto">
            <a:xfrm>
              <a:off x="5651" y="1929"/>
              <a:ext cx="576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701A5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ar-SA" altLang="ar-SA" b="1" dirty="0" smtClean="0">
                  <a:latin typeface="Times New Roman" panose="02020603050405020304" pitchFamily="18" charset="0"/>
                </a:rPr>
                <a:t>مورد</a:t>
              </a:r>
              <a:endParaRPr lang="en-US" altLang="ar-SA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24" name="Rectangle 1029"/>
            <p:cNvSpPr>
              <a:spLocks noChangeArrowheads="1"/>
            </p:cNvSpPr>
            <p:nvPr/>
          </p:nvSpPr>
          <p:spPr bwMode="auto">
            <a:xfrm>
              <a:off x="5645" y="2256"/>
              <a:ext cx="576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701A5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ar-SA" altLang="ar-SA" b="1" dirty="0" smtClean="0">
                  <a:latin typeface="Times New Roman" panose="02020603050405020304" pitchFamily="18" charset="0"/>
                </a:rPr>
                <a:t>مورد</a:t>
              </a:r>
              <a:endParaRPr lang="en-US" altLang="ar-SA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25" name="Rectangle 1030"/>
            <p:cNvSpPr>
              <a:spLocks noChangeArrowheads="1"/>
            </p:cNvSpPr>
            <p:nvPr/>
          </p:nvSpPr>
          <p:spPr bwMode="auto">
            <a:xfrm>
              <a:off x="5631" y="2601"/>
              <a:ext cx="634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701A5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ar-SA" altLang="ar-SA" b="1" dirty="0" smtClean="0">
                  <a:latin typeface="Times New Roman" panose="02020603050405020304" pitchFamily="18" charset="0"/>
                </a:rPr>
                <a:t>مورد</a:t>
              </a:r>
              <a:endParaRPr lang="en-US" altLang="ar-SA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27" name="Rectangle 1031"/>
            <p:cNvSpPr>
              <a:spLocks noChangeArrowheads="1"/>
            </p:cNvSpPr>
            <p:nvPr/>
          </p:nvSpPr>
          <p:spPr bwMode="auto">
            <a:xfrm>
              <a:off x="895" y="2256"/>
              <a:ext cx="572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701A5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ar-SA" altLang="ar-SA" sz="2200" b="1" dirty="0" smtClean="0">
                  <a:latin typeface="Times New Roman" panose="02020603050405020304" pitchFamily="18" charset="0"/>
                </a:rPr>
                <a:t>الزبون</a:t>
              </a:r>
              <a:endParaRPr lang="en-US" altLang="ar-SA" sz="22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29" name="Rectangle 1033"/>
            <p:cNvSpPr>
              <a:spLocks noChangeArrowheads="1"/>
            </p:cNvSpPr>
            <p:nvPr/>
          </p:nvSpPr>
          <p:spPr bwMode="auto">
            <a:xfrm>
              <a:off x="1672" y="2256"/>
              <a:ext cx="576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701A5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ar-SA" altLang="ar-SA" b="1" dirty="0" smtClean="0">
                  <a:latin typeface="Times New Roman" panose="02020603050405020304" pitchFamily="18" charset="0"/>
                </a:rPr>
                <a:t>تاجر التجزئة</a:t>
              </a:r>
              <a:endParaRPr lang="en-US" altLang="ar-SA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33" name="Rectangle 1034"/>
            <p:cNvSpPr>
              <a:spLocks noChangeArrowheads="1"/>
            </p:cNvSpPr>
            <p:nvPr/>
          </p:nvSpPr>
          <p:spPr bwMode="auto">
            <a:xfrm>
              <a:off x="3195" y="2256"/>
              <a:ext cx="512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701A5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ar-SA" altLang="ar-SA" sz="2000" b="1" dirty="0" smtClean="0">
                  <a:latin typeface="Times New Roman" panose="02020603050405020304" pitchFamily="18" charset="0"/>
                </a:rPr>
                <a:t>المخازن</a:t>
              </a:r>
              <a:endParaRPr lang="en-US" altLang="ar-SA" sz="20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34" name="Rectangle 1035"/>
            <p:cNvSpPr>
              <a:spLocks noChangeArrowheads="1"/>
            </p:cNvSpPr>
            <p:nvPr/>
          </p:nvSpPr>
          <p:spPr bwMode="auto">
            <a:xfrm>
              <a:off x="3992" y="2256"/>
              <a:ext cx="476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701A5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ar-SA" altLang="ar-SA" sz="2000" b="1" dirty="0" smtClean="0">
                  <a:latin typeface="Times New Roman" panose="02020603050405020304" pitchFamily="18" charset="0"/>
                </a:rPr>
                <a:t>المصنع</a:t>
              </a:r>
              <a:endParaRPr lang="en-US" altLang="ar-SA" sz="20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35" name="Rectangle 1036"/>
            <p:cNvSpPr>
              <a:spLocks noChangeArrowheads="1"/>
            </p:cNvSpPr>
            <p:nvPr/>
          </p:nvSpPr>
          <p:spPr bwMode="auto">
            <a:xfrm>
              <a:off x="4703" y="2258"/>
              <a:ext cx="555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701A5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ar-SA" altLang="ar-SA" sz="2000" b="1" dirty="0" smtClean="0">
                  <a:latin typeface="Times New Roman" panose="02020603050405020304" pitchFamily="18" charset="0"/>
                </a:rPr>
                <a:t>المخازن</a:t>
              </a:r>
              <a:endParaRPr lang="en-US" altLang="ar-SA" sz="20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36" name="Rectangle 1037"/>
            <p:cNvSpPr>
              <a:spLocks noChangeArrowheads="1"/>
            </p:cNvSpPr>
            <p:nvPr/>
          </p:nvSpPr>
          <p:spPr bwMode="auto">
            <a:xfrm>
              <a:off x="2475" y="2256"/>
              <a:ext cx="507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701A5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ar-SA" altLang="ar-SA" sz="2000" b="1" dirty="0" smtClean="0">
                  <a:latin typeface="Times New Roman" panose="02020603050405020304" pitchFamily="18" charset="0"/>
                </a:rPr>
                <a:t>الموزع</a:t>
              </a:r>
              <a:endParaRPr lang="en-US" altLang="ar-SA" sz="2000" b="1" dirty="0"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37" name="Straight Arrow Connector 36"/>
          <p:cNvCxnSpPr>
            <a:stCxn id="33" idx="3"/>
            <a:endCxn id="34" idx="1"/>
          </p:cNvCxnSpPr>
          <p:nvPr/>
        </p:nvCxnSpPr>
        <p:spPr>
          <a:xfrm>
            <a:off x="5413769" y="3903631"/>
            <a:ext cx="491507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4178785" y="3906609"/>
            <a:ext cx="358911" cy="562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endCxn id="36" idx="1"/>
          </p:cNvCxnSpPr>
          <p:nvPr/>
        </p:nvCxnSpPr>
        <p:spPr>
          <a:xfrm flipV="1">
            <a:off x="2899837" y="3903631"/>
            <a:ext cx="389244" cy="1124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27" idx="3"/>
            <a:endCxn id="29" idx="1"/>
          </p:cNvCxnSpPr>
          <p:nvPr/>
        </p:nvCxnSpPr>
        <p:spPr>
          <a:xfrm>
            <a:off x="1550699" y="3903631"/>
            <a:ext cx="35354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34" idx="3"/>
          </p:cNvCxnSpPr>
          <p:nvPr/>
        </p:nvCxnSpPr>
        <p:spPr>
          <a:xfrm>
            <a:off x="6726178" y="3903631"/>
            <a:ext cx="401083" cy="8598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Left Brace 45"/>
          <p:cNvSpPr/>
          <p:nvPr/>
        </p:nvSpPr>
        <p:spPr>
          <a:xfrm>
            <a:off x="8164266" y="3303652"/>
            <a:ext cx="559197" cy="1091661"/>
          </a:xfrm>
          <a:prstGeom prst="leftBrac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47" name="Group 1027"/>
          <p:cNvGrpSpPr>
            <a:grpSpLocks/>
          </p:cNvGrpSpPr>
          <p:nvPr/>
        </p:nvGrpSpPr>
        <p:grpSpPr bwMode="auto">
          <a:xfrm>
            <a:off x="180834" y="4673248"/>
            <a:ext cx="9644423" cy="1258487"/>
            <a:chOff x="895" y="1929"/>
            <a:chExt cx="5370" cy="960"/>
          </a:xfrm>
        </p:grpSpPr>
        <p:sp>
          <p:nvSpPr>
            <p:cNvPr id="48" name="Rectangle 1028"/>
            <p:cNvSpPr>
              <a:spLocks noChangeArrowheads="1"/>
            </p:cNvSpPr>
            <p:nvPr/>
          </p:nvSpPr>
          <p:spPr bwMode="auto">
            <a:xfrm>
              <a:off x="5651" y="1929"/>
              <a:ext cx="576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701A5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ar-SA" altLang="ar-SA" b="1" dirty="0" smtClean="0">
                  <a:latin typeface="Times New Roman" panose="02020603050405020304" pitchFamily="18" charset="0"/>
                </a:rPr>
                <a:t>مورد</a:t>
              </a:r>
              <a:endParaRPr lang="en-US" altLang="ar-SA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9" name="Rectangle 1029"/>
            <p:cNvSpPr>
              <a:spLocks noChangeArrowheads="1"/>
            </p:cNvSpPr>
            <p:nvPr/>
          </p:nvSpPr>
          <p:spPr bwMode="auto">
            <a:xfrm>
              <a:off x="5645" y="2256"/>
              <a:ext cx="576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701A5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ar-SA" altLang="ar-SA" b="1" dirty="0" smtClean="0">
                  <a:latin typeface="Times New Roman" panose="02020603050405020304" pitchFamily="18" charset="0"/>
                </a:rPr>
                <a:t>مورد</a:t>
              </a:r>
              <a:endParaRPr lang="en-US" altLang="ar-SA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0" name="Rectangle 1030"/>
            <p:cNvSpPr>
              <a:spLocks noChangeArrowheads="1"/>
            </p:cNvSpPr>
            <p:nvPr/>
          </p:nvSpPr>
          <p:spPr bwMode="auto">
            <a:xfrm>
              <a:off x="5631" y="2601"/>
              <a:ext cx="634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701A5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ar-SA" altLang="ar-SA" b="1" dirty="0" smtClean="0">
                  <a:latin typeface="Times New Roman" panose="02020603050405020304" pitchFamily="18" charset="0"/>
                </a:rPr>
                <a:t>مورد</a:t>
              </a:r>
              <a:endParaRPr lang="en-US" altLang="ar-SA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1" name="Rectangle 1031"/>
            <p:cNvSpPr>
              <a:spLocks noChangeArrowheads="1"/>
            </p:cNvSpPr>
            <p:nvPr/>
          </p:nvSpPr>
          <p:spPr bwMode="auto">
            <a:xfrm>
              <a:off x="895" y="2256"/>
              <a:ext cx="572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701A5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ar-SA" altLang="ar-SA" sz="2200" b="1" dirty="0" smtClean="0">
                  <a:latin typeface="Times New Roman" panose="02020603050405020304" pitchFamily="18" charset="0"/>
                </a:rPr>
                <a:t>الزبون</a:t>
              </a:r>
              <a:endParaRPr lang="en-US" altLang="ar-SA" sz="22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4" name="Rectangle 1035"/>
            <p:cNvSpPr>
              <a:spLocks noChangeArrowheads="1"/>
            </p:cNvSpPr>
            <p:nvPr/>
          </p:nvSpPr>
          <p:spPr bwMode="auto">
            <a:xfrm>
              <a:off x="3234" y="2258"/>
              <a:ext cx="476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701A5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ar-SA" altLang="ar-SA" sz="2000" b="1" dirty="0" smtClean="0">
                  <a:latin typeface="Times New Roman" panose="02020603050405020304" pitchFamily="18" charset="0"/>
                </a:rPr>
                <a:t>المصنع</a:t>
              </a:r>
              <a:endParaRPr lang="en-US" altLang="ar-SA" sz="20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5" name="Rectangle 1036"/>
            <p:cNvSpPr>
              <a:spLocks noChangeArrowheads="1"/>
            </p:cNvSpPr>
            <p:nvPr/>
          </p:nvSpPr>
          <p:spPr bwMode="auto">
            <a:xfrm>
              <a:off x="4703" y="2258"/>
              <a:ext cx="555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701A5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ar-SA" altLang="ar-SA" sz="2000" b="1" dirty="0" smtClean="0">
                  <a:latin typeface="Times New Roman" panose="02020603050405020304" pitchFamily="18" charset="0"/>
                </a:rPr>
                <a:t>المخازن</a:t>
              </a:r>
              <a:endParaRPr lang="en-US" altLang="ar-SA" sz="2000" b="1" dirty="0"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57" name="Straight Arrow Connector 56"/>
          <p:cNvCxnSpPr/>
          <p:nvPr/>
        </p:nvCxnSpPr>
        <p:spPr>
          <a:xfrm>
            <a:off x="1206653" y="5316096"/>
            <a:ext cx="1010043" cy="1391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endCxn id="55" idx="1"/>
          </p:cNvCxnSpPr>
          <p:nvPr/>
        </p:nvCxnSpPr>
        <p:spPr>
          <a:xfrm flipV="1">
            <a:off x="5272649" y="5293315"/>
            <a:ext cx="1747284" cy="13406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2777645" y="2787853"/>
            <a:ext cx="2495004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dirty="0" smtClean="0"/>
              <a:t>(أ) نموذج دفع الطلب</a:t>
            </a:r>
            <a:endParaRPr lang="ar-SA" sz="2200" dirty="0"/>
          </a:p>
        </p:txBody>
      </p:sp>
      <p:sp>
        <p:nvSpPr>
          <p:cNvPr id="65" name="TextBox 64"/>
          <p:cNvSpPr txBox="1"/>
          <p:nvPr/>
        </p:nvSpPr>
        <p:spPr>
          <a:xfrm>
            <a:off x="3134777" y="4263845"/>
            <a:ext cx="2495004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dirty="0" smtClean="0"/>
              <a:t>(ب) نموذج سحب الطلب</a:t>
            </a:r>
            <a:endParaRPr lang="ar-SA" sz="2200" dirty="0"/>
          </a:p>
        </p:txBody>
      </p:sp>
      <p:sp>
        <p:nvSpPr>
          <p:cNvPr id="66" name="TextBox 65"/>
          <p:cNvSpPr txBox="1"/>
          <p:nvPr/>
        </p:nvSpPr>
        <p:spPr>
          <a:xfrm>
            <a:off x="2432720" y="5694975"/>
            <a:ext cx="3024336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dirty="0" smtClean="0"/>
              <a:t>(ج) سلسلة التوريد الالكترونية</a:t>
            </a:r>
            <a:endParaRPr lang="ar-SA" sz="2200" dirty="0"/>
          </a:p>
        </p:txBody>
      </p:sp>
      <p:sp>
        <p:nvSpPr>
          <p:cNvPr id="67" name="Left Brace 66"/>
          <p:cNvSpPr/>
          <p:nvPr/>
        </p:nvSpPr>
        <p:spPr>
          <a:xfrm>
            <a:off x="8164265" y="4747167"/>
            <a:ext cx="559197" cy="1091661"/>
          </a:xfrm>
          <a:prstGeom prst="leftBrac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9" name="Rectangle 1033"/>
          <p:cNvSpPr>
            <a:spLocks noChangeArrowheads="1"/>
          </p:cNvSpPr>
          <p:nvPr/>
        </p:nvSpPr>
        <p:spPr bwMode="auto">
          <a:xfrm>
            <a:off x="2282661" y="5126892"/>
            <a:ext cx="1374195" cy="428844"/>
          </a:xfrm>
          <a:prstGeom prst="rect">
            <a:avLst/>
          </a:prstGeom>
          <a:solidFill>
            <a:schemeClr val="accent1"/>
          </a:solidFill>
          <a:ln w="12700">
            <a:solidFill>
              <a:srgbClr val="701A5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ar-SA" altLang="ar-SA" b="1" dirty="0" smtClean="0">
                <a:latin typeface="Times New Roman" panose="02020603050405020304" pitchFamily="18" charset="0"/>
              </a:rPr>
              <a:t>وسطاء المعلومات</a:t>
            </a:r>
            <a:endParaRPr lang="en-US" altLang="ar-SA" b="1" dirty="0">
              <a:latin typeface="Times New Roman" panose="02020603050405020304" pitchFamily="18" charset="0"/>
            </a:endParaRPr>
          </a:p>
        </p:txBody>
      </p:sp>
      <p:cxnSp>
        <p:nvCxnSpPr>
          <p:cNvPr id="71" name="Straight Arrow Connector 70"/>
          <p:cNvCxnSpPr>
            <a:stCxn id="69" idx="3"/>
          </p:cNvCxnSpPr>
          <p:nvPr/>
        </p:nvCxnSpPr>
        <p:spPr>
          <a:xfrm>
            <a:off x="3656856" y="5341314"/>
            <a:ext cx="724780" cy="320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595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مراحل سلسلة القيمة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4784"/>
            <a:ext cx="9410700" cy="4641379"/>
          </a:xfrm>
        </p:spPr>
        <p:txBody>
          <a:bodyPr/>
          <a:lstStyle/>
          <a:p>
            <a:pPr rtl="1"/>
            <a:r>
              <a:rPr lang="ar-SA" b="1" dirty="0" smtClean="0"/>
              <a:t>القسم العلوى: </a:t>
            </a:r>
            <a:r>
              <a:rPr lang="ar-SA" dirty="0" smtClean="0"/>
              <a:t>هي</a:t>
            </a:r>
            <a:r>
              <a:rPr lang="en-US" dirty="0" smtClean="0"/>
              <a:t> </a:t>
            </a:r>
            <a:r>
              <a:rPr lang="ar-SA" dirty="0" smtClean="0"/>
              <a:t>المبادلات والعمليات بين المصنع أو قسم التصنيع وموردي مواد الخام وعناصر الإنتاج الأخرى</a:t>
            </a:r>
          </a:p>
          <a:p>
            <a:pPr rtl="1"/>
            <a:r>
              <a:rPr lang="ar-SA" b="1" dirty="0" smtClean="0"/>
              <a:t>القسم الداخلي: </a:t>
            </a:r>
            <a:r>
              <a:rPr lang="ar-SA" dirty="0" smtClean="0"/>
              <a:t>تشمل العمليات الداخلية التي تتم أثناء تصنيع المنتج أو الخدمة حتى خروجها من المصنع</a:t>
            </a:r>
          </a:p>
          <a:p>
            <a:pPr rtl="1"/>
            <a:r>
              <a:rPr lang="ar-SA" b="1" dirty="0" smtClean="0"/>
              <a:t>القسم السفلى: </a:t>
            </a:r>
            <a:r>
              <a:rPr lang="ar-SA" dirty="0" smtClean="0"/>
              <a:t>تشمل العمليات والأنشطة التي تلى خروج المنتج من المصنع حتى يد المستهلك</a:t>
            </a:r>
          </a:p>
          <a:p>
            <a:pPr rtl="1"/>
            <a:r>
              <a:rPr lang="ar-SA" dirty="0"/>
              <a:t>سلاسل التوريد </a:t>
            </a:r>
            <a:r>
              <a:rPr lang="ar-SA" dirty="0" err="1" smtClean="0"/>
              <a:t>التوريد</a:t>
            </a:r>
            <a:r>
              <a:rPr lang="ar-SA" dirty="0" smtClean="0"/>
              <a:t> تتطور </a:t>
            </a:r>
            <a:r>
              <a:rPr lang="ar-SA" dirty="0"/>
              <a:t>وتتغير مع مرور الوقت</a:t>
            </a:r>
          </a:p>
          <a:p>
            <a:pPr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76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ar-SA" dirty="0"/>
              <a:t>مشاكل سلسلة التوريد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37490"/>
            <a:ext cx="9906000" cy="5071114"/>
          </a:xfrm>
        </p:spPr>
        <p:txBody>
          <a:bodyPr/>
          <a:lstStyle/>
          <a:p>
            <a:pPr marL="457200" lvl="1" indent="-4572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altLang="ar-SA" sz="2000" b="1" dirty="0" smtClean="0"/>
              <a:t>ارتفاع التكاليف: </a:t>
            </a:r>
            <a:r>
              <a:rPr lang="ar-SA" altLang="ar-SA" sz="2000" dirty="0" smtClean="0"/>
              <a:t>ارتفاع أسعار مواد الإنتاج وارتفاع تكلفة الإنتاج والتوزيع والتسويق والوساطة</a:t>
            </a:r>
          </a:p>
          <a:p>
            <a:pPr marL="457200" lvl="1" indent="-4572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altLang="ar-SA" sz="2000" b="1" dirty="0" smtClean="0"/>
              <a:t>أثر السوط </a:t>
            </a:r>
            <a:r>
              <a:rPr lang="en-US" altLang="ar-SA" sz="2000" b="1" dirty="0"/>
              <a:t>bullwhip </a:t>
            </a:r>
            <a:r>
              <a:rPr lang="en-US" altLang="ar-SA" sz="2000" b="1" dirty="0" smtClean="0"/>
              <a:t>effect</a:t>
            </a:r>
            <a:r>
              <a:rPr lang="ar-SA" sz="2000" dirty="0" smtClean="0"/>
              <a:t>: يقصد به تذبذب العرض ( مدخلات الإنتاج) والطلب (السلع المصنعة) يؤدى الى مشاكل في المخزون وخسارة في المبيعات </a:t>
            </a:r>
          </a:p>
          <a:p>
            <a:pPr marL="457200" indent="-4572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000" b="1" dirty="0" smtClean="0"/>
              <a:t>رداءة الخدمات اللوجستية: </a:t>
            </a:r>
            <a:r>
              <a:rPr lang="ar-SA" sz="2000" dirty="0" smtClean="0"/>
              <a:t>قد يؤدى الى تأخر وصول المواد الخام والسلع أو عدم وصولها كلية</a:t>
            </a:r>
          </a:p>
          <a:p>
            <a:pPr marL="457200" indent="-4572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000" b="1" dirty="0" smtClean="0"/>
              <a:t>رداءة الجودة: </a:t>
            </a:r>
            <a:r>
              <a:rPr lang="ar-SA" sz="2000" dirty="0" smtClean="0"/>
              <a:t>بسبب رداءة التصميم أو أخطاء الإنتاج </a:t>
            </a:r>
          </a:p>
          <a:p>
            <a:pPr marL="457200" indent="-4572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000" b="1" dirty="0" smtClean="0"/>
              <a:t>بطئ العمليات وكثرة الأخطاء: </a:t>
            </a:r>
            <a:r>
              <a:rPr lang="ar-SA" sz="2000" dirty="0" smtClean="0"/>
              <a:t>بسبب كثرة أعضاء السلسلة وطولها وزيادة الوسطاء </a:t>
            </a:r>
          </a:p>
          <a:p>
            <a:pPr marL="457200" indent="-4572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000" b="1" dirty="0" smtClean="0"/>
              <a:t>عدم التوازن بين العرض والطلب: </a:t>
            </a:r>
            <a:r>
              <a:rPr lang="ar-SA" sz="2000" dirty="0" smtClean="0"/>
              <a:t>الوصول </a:t>
            </a:r>
            <a:r>
              <a:rPr lang="ar-SA" sz="2000" dirty="0"/>
              <a:t>إلى المخزون، ونقص الإمدادات عند الحاجة، والحاجة إلى </a:t>
            </a:r>
            <a:r>
              <a:rPr lang="ar-SA" sz="2000" dirty="0" smtClean="0"/>
              <a:t>التعامل مع أوقات </a:t>
            </a:r>
            <a:r>
              <a:rPr lang="ar-SA" sz="2000" dirty="0"/>
              <a:t>الذروة، </a:t>
            </a:r>
            <a:r>
              <a:rPr lang="ar-SA" sz="2000" dirty="0" smtClean="0"/>
              <a:t>تسليم سلع </a:t>
            </a:r>
            <a:r>
              <a:rPr lang="ar-SA" sz="2000" dirty="0"/>
              <a:t>خاطئة أو إلى مواقع </a:t>
            </a:r>
            <a:r>
              <a:rPr lang="ar-SA" sz="2000" dirty="0" smtClean="0"/>
              <a:t>خاطئة</a:t>
            </a:r>
          </a:p>
          <a:p>
            <a:pPr marL="457200" indent="-4572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000" dirty="0" smtClean="0"/>
              <a:t> </a:t>
            </a:r>
            <a:r>
              <a:rPr lang="ar-SA" sz="2000" b="1" dirty="0" smtClean="0"/>
              <a:t>سوء </a:t>
            </a:r>
            <a:r>
              <a:rPr lang="ar-SA" sz="2000" b="1" dirty="0"/>
              <a:t>خدمة </a:t>
            </a:r>
            <a:r>
              <a:rPr lang="ar-SA" sz="2000" b="1" dirty="0" smtClean="0"/>
              <a:t>العملاء: </a:t>
            </a:r>
            <a:r>
              <a:rPr lang="ar-SA" sz="2000" dirty="0" smtClean="0"/>
              <a:t>بسبب نقص المعلومات، نقص التدريب، قلة حوافز فريق خدمة العملة  </a:t>
            </a:r>
          </a:p>
          <a:p>
            <a:pPr marL="457200" indent="-4572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000" b="1" dirty="0" smtClean="0"/>
              <a:t>نقص المعلومات وعدم تماثلها: </a:t>
            </a:r>
            <a:r>
              <a:rPr lang="ar-SA" sz="2000" dirty="0" smtClean="0"/>
              <a:t>يحتاج الشركاء الى تبادل المعلومات لتسعير المنتجات، وإدارة المخزون، ومتابعة حالة الشحن، وتحويل الاموال والمعلومات المالية، ومتابعة أخبار التكنولوجيا</a:t>
            </a:r>
          </a:p>
          <a:p>
            <a:pPr marL="457200" indent="-4572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000" b="1" dirty="0" smtClean="0"/>
              <a:t>تعارض الأهداف: </a:t>
            </a:r>
            <a:r>
              <a:rPr lang="ar-SA" sz="2000" dirty="0" smtClean="0"/>
              <a:t>المنتجين يريدون إنتاج منتجات نمطية واستخدام الطاقة القصوى وتقليل التكاليف وزيادة الأرباح والزبائن تريد جودة عالية </a:t>
            </a:r>
            <a:r>
              <a:rPr lang="ar-SA" sz="2000" dirty="0"/>
              <a:t>بأقل الأسعار </a:t>
            </a:r>
            <a:r>
              <a:rPr lang="ar-SA" sz="2000" dirty="0" smtClean="0"/>
              <a:t>وسرعة التوصيل و الموزعون يريدون </a:t>
            </a:r>
            <a:r>
              <a:rPr lang="ar-SA" sz="2000" dirty="0"/>
              <a:t>انخفاض المخزون، انخفاض تكاليف </a:t>
            </a:r>
            <a:r>
              <a:rPr lang="ar-SA" sz="2000" dirty="0" smtClean="0"/>
              <a:t>النقل، وسرعة ملئ المخازن</a:t>
            </a:r>
          </a:p>
          <a:p>
            <a:pPr marL="457200" indent="-4572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000" b="1" dirty="0" smtClean="0"/>
              <a:t>الاضرار بالبيئة: </a:t>
            </a:r>
            <a:r>
              <a:rPr lang="ar-SA" sz="2000" dirty="0" smtClean="0"/>
              <a:t>بسبب صعوبة رد السلع، وارتفاع المخزون، واستخدام الورق والمواصلات التقليدية</a:t>
            </a:r>
          </a:p>
          <a:p>
            <a:pPr marL="457200" indent="-4572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000" b="1" dirty="0" smtClean="0"/>
              <a:t>تعقد السلسلة: </a:t>
            </a:r>
            <a:r>
              <a:rPr lang="ar-SA" sz="2000" dirty="0" smtClean="0"/>
              <a:t>بسبب تعدد </a:t>
            </a:r>
            <a:r>
              <a:rPr lang="ar-SA" sz="2000" dirty="0"/>
              <a:t>أقسام وفروع الشركة </a:t>
            </a:r>
            <a:r>
              <a:rPr lang="ar-SA" sz="2000" dirty="0" smtClean="0"/>
              <a:t>وشركائها وتعقد العمليات ولأن الشركة بائع ومشترى في نفس الوقت </a:t>
            </a:r>
            <a:endParaRPr lang="ar-SA" sz="2000" dirty="0"/>
          </a:p>
          <a:p>
            <a:pPr marL="457200" indent="-457200" rtl="1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ar-S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06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139977" y="377166"/>
            <a:ext cx="8229600" cy="838200"/>
          </a:xfrm>
        </p:spPr>
        <p:txBody>
          <a:bodyPr/>
          <a:lstStyle/>
          <a:p>
            <a:r>
              <a:rPr lang="ar-SA" altLang="ar-SA" sz="3600" dirty="0" smtClean="0"/>
              <a:t>أثر السوط </a:t>
            </a:r>
            <a:r>
              <a:rPr lang="en-US" altLang="ar-SA" sz="3600" dirty="0" smtClean="0"/>
              <a:t> </a:t>
            </a:r>
            <a:endParaRPr lang="en-US" altLang="ar-SA" sz="3600" dirty="0"/>
          </a:p>
        </p:txBody>
      </p:sp>
      <p:sp>
        <p:nvSpPr>
          <p:cNvPr id="44035" name="Freeform 3"/>
          <p:cNvSpPr>
            <a:spLocks/>
          </p:cNvSpPr>
          <p:nvPr/>
        </p:nvSpPr>
        <p:spPr bwMode="auto">
          <a:xfrm>
            <a:off x="914400" y="1600201"/>
            <a:ext cx="7316788" cy="4246563"/>
          </a:xfrm>
          <a:custGeom>
            <a:avLst/>
            <a:gdLst>
              <a:gd name="T0" fmla="*/ 0 w 4873"/>
              <a:gd name="T1" fmla="*/ 0 h 2828"/>
              <a:gd name="T2" fmla="*/ 0 w 4873"/>
              <a:gd name="T3" fmla="*/ 2828 h 2828"/>
              <a:gd name="T4" fmla="*/ 4873 w 4873"/>
              <a:gd name="T5" fmla="*/ 2828 h 2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73" h="2828">
                <a:moveTo>
                  <a:pt x="0" y="0"/>
                </a:moveTo>
                <a:lnTo>
                  <a:pt x="0" y="2828"/>
                </a:lnTo>
                <a:lnTo>
                  <a:pt x="4873" y="2828"/>
                </a:lnTo>
              </a:path>
            </a:pathLst>
          </a:custGeom>
          <a:noFill/>
          <a:ln w="28575" cap="flat" cmpd="sng">
            <a:solidFill>
              <a:srgbClr val="003399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 rot="16200000">
            <a:off x="94551" y="3244027"/>
            <a:ext cx="10967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0" hangingPunct="0"/>
            <a:r>
              <a:rPr lang="ar-SA" altLang="ar-SA" sz="2000" b="1" dirty="0">
                <a:solidFill>
                  <a:srgbClr val="003399"/>
                </a:solidFill>
              </a:rPr>
              <a:t>حجم الطلب</a:t>
            </a:r>
            <a:endParaRPr lang="en-US" altLang="ar-SA" sz="2000" b="1" dirty="0">
              <a:solidFill>
                <a:srgbClr val="003399"/>
              </a:solidFill>
            </a:endParaRPr>
          </a:p>
        </p:txBody>
      </p:sp>
      <p:sp>
        <p:nvSpPr>
          <p:cNvPr id="44037" name="Line 5"/>
          <p:cNvSpPr>
            <a:spLocks noChangeShapeType="1"/>
          </p:cNvSpPr>
          <p:nvPr/>
        </p:nvSpPr>
        <p:spPr bwMode="auto">
          <a:xfrm>
            <a:off x="944563" y="4060825"/>
            <a:ext cx="7518400" cy="1588"/>
          </a:xfrm>
          <a:prstGeom prst="line">
            <a:avLst/>
          </a:prstGeom>
          <a:noFill/>
          <a:ln w="12700" cap="rnd">
            <a:solidFill>
              <a:srgbClr val="000099"/>
            </a:solidFill>
            <a:prstDash val="sysDot"/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44038" name="Line 6"/>
          <p:cNvSpPr>
            <a:spLocks noChangeShapeType="1"/>
          </p:cNvSpPr>
          <p:nvPr/>
        </p:nvSpPr>
        <p:spPr bwMode="auto">
          <a:xfrm>
            <a:off x="944563" y="2479675"/>
            <a:ext cx="7518400" cy="1588"/>
          </a:xfrm>
          <a:prstGeom prst="line">
            <a:avLst/>
          </a:prstGeom>
          <a:noFill/>
          <a:ln w="12700" cap="rnd">
            <a:solidFill>
              <a:srgbClr val="000099"/>
            </a:solidFill>
            <a:prstDash val="sysDot"/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44039" name="Line 7"/>
          <p:cNvSpPr>
            <a:spLocks noChangeShapeType="1"/>
          </p:cNvSpPr>
          <p:nvPr/>
        </p:nvSpPr>
        <p:spPr bwMode="auto">
          <a:xfrm>
            <a:off x="944563" y="3270250"/>
            <a:ext cx="7518400" cy="1588"/>
          </a:xfrm>
          <a:prstGeom prst="line">
            <a:avLst/>
          </a:prstGeom>
          <a:noFill/>
          <a:ln w="12700" cap="rnd">
            <a:solidFill>
              <a:srgbClr val="000099"/>
            </a:solidFill>
            <a:prstDash val="sysDot"/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44040" name="Line 8"/>
          <p:cNvSpPr>
            <a:spLocks noChangeShapeType="1"/>
          </p:cNvSpPr>
          <p:nvPr/>
        </p:nvSpPr>
        <p:spPr bwMode="auto">
          <a:xfrm>
            <a:off x="944563" y="5429250"/>
            <a:ext cx="7518400" cy="0"/>
          </a:xfrm>
          <a:prstGeom prst="line">
            <a:avLst/>
          </a:prstGeom>
          <a:noFill/>
          <a:ln w="12700" cap="rnd">
            <a:solidFill>
              <a:srgbClr val="000099"/>
            </a:solidFill>
            <a:prstDash val="sysDot"/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44041" name="Line 9"/>
          <p:cNvSpPr>
            <a:spLocks noChangeShapeType="1"/>
          </p:cNvSpPr>
          <p:nvPr/>
        </p:nvSpPr>
        <p:spPr bwMode="auto">
          <a:xfrm>
            <a:off x="944563" y="4852989"/>
            <a:ext cx="7518400" cy="1587"/>
          </a:xfrm>
          <a:prstGeom prst="line">
            <a:avLst/>
          </a:prstGeom>
          <a:noFill/>
          <a:ln w="12700" cap="rnd">
            <a:solidFill>
              <a:srgbClr val="000099"/>
            </a:solidFill>
            <a:prstDash val="sysDot"/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44042" name="Text Box 10"/>
          <p:cNvSpPr txBox="1">
            <a:spLocks noChangeArrowheads="1"/>
          </p:cNvSpPr>
          <p:nvPr/>
        </p:nvSpPr>
        <p:spPr bwMode="auto">
          <a:xfrm>
            <a:off x="8347076" y="5626077"/>
            <a:ext cx="66236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ar-SA" altLang="ar-SA" sz="2000" b="1" dirty="0">
                <a:solidFill>
                  <a:srgbClr val="003399"/>
                </a:solidFill>
              </a:rPr>
              <a:t>الوقت</a:t>
            </a:r>
            <a:endParaRPr lang="en-US" altLang="ar-SA" sz="2000" b="1" dirty="0">
              <a:solidFill>
                <a:srgbClr val="003399"/>
              </a:solidFill>
            </a:endParaRPr>
          </a:p>
        </p:txBody>
      </p:sp>
      <p:sp>
        <p:nvSpPr>
          <p:cNvPr id="44043" name="Text Box 11"/>
          <p:cNvSpPr txBox="1">
            <a:spLocks noChangeArrowheads="1"/>
          </p:cNvSpPr>
          <p:nvPr/>
        </p:nvSpPr>
        <p:spPr bwMode="auto">
          <a:xfrm>
            <a:off x="642938" y="5894446"/>
            <a:ext cx="8137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ar-SA" sz="1600" b="1" dirty="0"/>
              <a:t>Source: Tom Mc </a:t>
            </a:r>
            <a:r>
              <a:rPr lang="en-US" altLang="ar-SA" sz="1600" b="1" dirty="0" err="1"/>
              <a:t>Guffry</a:t>
            </a:r>
            <a:r>
              <a:rPr lang="en-US" altLang="ar-SA" sz="1600" b="1" dirty="0"/>
              <a:t>, Electronic Commerce and Value Chain Management, 1998</a:t>
            </a:r>
          </a:p>
        </p:txBody>
      </p:sp>
      <p:sp>
        <p:nvSpPr>
          <p:cNvPr id="44044" name="Text Box 12"/>
          <p:cNvSpPr txBox="1">
            <a:spLocks noChangeArrowheads="1"/>
          </p:cNvSpPr>
          <p:nvPr/>
        </p:nvSpPr>
        <p:spPr bwMode="auto">
          <a:xfrm>
            <a:off x="8386616" y="3200400"/>
            <a:ext cx="982961" cy="33855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ar-SA" altLang="ar-SA" sz="1600" b="1" dirty="0">
                <a:solidFill>
                  <a:schemeClr val="tx2"/>
                </a:solidFill>
              </a:rPr>
              <a:t>طلب الزبائن</a:t>
            </a:r>
            <a:endParaRPr lang="en-US" altLang="ar-SA" sz="1600" b="1" dirty="0">
              <a:solidFill>
                <a:schemeClr val="bg1"/>
              </a:solidFill>
            </a:endParaRPr>
          </a:p>
        </p:txBody>
      </p:sp>
      <p:grpSp>
        <p:nvGrpSpPr>
          <p:cNvPr id="44045" name="Group 13"/>
          <p:cNvGrpSpPr>
            <a:grpSpLocks/>
          </p:cNvGrpSpPr>
          <p:nvPr/>
        </p:nvGrpSpPr>
        <p:grpSpPr bwMode="auto">
          <a:xfrm>
            <a:off x="990600" y="2971801"/>
            <a:ext cx="7277100" cy="1649413"/>
            <a:chOff x="355" y="1634"/>
            <a:chExt cx="4584" cy="766"/>
          </a:xfrm>
        </p:grpSpPr>
        <p:sp>
          <p:nvSpPr>
            <p:cNvPr id="44046" name="Freeform 14"/>
            <p:cNvSpPr>
              <a:spLocks/>
            </p:cNvSpPr>
            <p:nvPr/>
          </p:nvSpPr>
          <p:spPr bwMode="auto">
            <a:xfrm>
              <a:off x="355" y="1634"/>
              <a:ext cx="4584" cy="766"/>
            </a:xfrm>
            <a:custGeom>
              <a:avLst/>
              <a:gdLst>
                <a:gd name="T0" fmla="*/ 0 w 4584"/>
                <a:gd name="T1" fmla="*/ 766 h 766"/>
                <a:gd name="T2" fmla="*/ 1018 w 4584"/>
                <a:gd name="T3" fmla="*/ 657 h 766"/>
                <a:gd name="T4" fmla="*/ 1146 w 4584"/>
                <a:gd name="T5" fmla="*/ 612 h 766"/>
                <a:gd name="T6" fmla="*/ 1255 w 4584"/>
                <a:gd name="T7" fmla="*/ 575 h 766"/>
                <a:gd name="T8" fmla="*/ 1355 w 4584"/>
                <a:gd name="T9" fmla="*/ 539 h 766"/>
                <a:gd name="T10" fmla="*/ 1464 w 4584"/>
                <a:gd name="T11" fmla="*/ 503 h 766"/>
                <a:gd name="T12" fmla="*/ 1555 w 4584"/>
                <a:gd name="T13" fmla="*/ 448 h 766"/>
                <a:gd name="T14" fmla="*/ 1600 w 4584"/>
                <a:gd name="T15" fmla="*/ 430 h 766"/>
                <a:gd name="T16" fmla="*/ 1700 w 4584"/>
                <a:gd name="T17" fmla="*/ 366 h 766"/>
                <a:gd name="T18" fmla="*/ 1873 w 4584"/>
                <a:gd name="T19" fmla="*/ 257 h 766"/>
                <a:gd name="T20" fmla="*/ 1982 w 4584"/>
                <a:gd name="T21" fmla="*/ 175 h 766"/>
                <a:gd name="T22" fmla="*/ 2073 w 4584"/>
                <a:gd name="T23" fmla="*/ 130 h 766"/>
                <a:gd name="T24" fmla="*/ 2227 w 4584"/>
                <a:gd name="T25" fmla="*/ 57 h 766"/>
                <a:gd name="T26" fmla="*/ 2255 w 4584"/>
                <a:gd name="T27" fmla="*/ 39 h 766"/>
                <a:gd name="T28" fmla="*/ 2391 w 4584"/>
                <a:gd name="T29" fmla="*/ 2 h 766"/>
                <a:gd name="T30" fmla="*/ 2673 w 4584"/>
                <a:gd name="T31" fmla="*/ 30 h 766"/>
                <a:gd name="T32" fmla="*/ 2764 w 4584"/>
                <a:gd name="T33" fmla="*/ 75 h 766"/>
                <a:gd name="T34" fmla="*/ 2991 w 4584"/>
                <a:gd name="T35" fmla="*/ 212 h 766"/>
                <a:gd name="T36" fmla="*/ 3055 w 4584"/>
                <a:gd name="T37" fmla="*/ 257 h 766"/>
                <a:gd name="T38" fmla="*/ 3309 w 4584"/>
                <a:gd name="T39" fmla="*/ 512 h 766"/>
                <a:gd name="T40" fmla="*/ 3500 w 4584"/>
                <a:gd name="T41" fmla="*/ 675 h 766"/>
                <a:gd name="T42" fmla="*/ 3845 w 4584"/>
                <a:gd name="T43" fmla="*/ 712 h 766"/>
                <a:gd name="T44" fmla="*/ 4109 w 4584"/>
                <a:gd name="T45" fmla="*/ 593 h 766"/>
                <a:gd name="T46" fmla="*/ 4227 w 4584"/>
                <a:gd name="T47" fmla="*/ 512 h 766"/>
                <a:gd name="T48" fmla="*/ 4327 w 4584"/>
                <a:gd name="T49" fmla="*/ 421 h 766"/>
                <a:gd name="T50" fmla="*/ 4436 w 4584"/>
                <a:gd name="T51" fmla="*/ 284 h 766"/>
                <a:gd name="T52" fmla="*/ 4491 w 4584"/>
                <a:gd name="T53" fmla="*/ 202 h 766"/>
                <a:gd name="T54" fmla="*/ 4554 w 4584"/>
                <a:gd name="T55" fmla="*/ 121 h 766"/>
                <a:gd name="T56" fmla="*/ 4582 w 4584"/>
                <a:gd name="T57" fmla="*/ 93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584" h="766">
                  <a:moveTo>
                    <a:pt x="0" y="766"/>
                  </a:moveTo>
                  <a:cubicBezTo>
                    <a:pt x="170" y="748"/>
                    <a:pt x="827" y="683"/>
                    <a:pt x="1018" y="657"/>
                  </a:cubicBezTo>
                  <a:cubicBezTo>
                    <a:pt x="1057" y="632"/>
                    <a:pt x="1101" y="623"/>
                    <a:pt x="1146" y="612"/>
                  </a:cubicBezTo>
                  <a:cubicBezTo>
                    <a:pt x="1185" y="584"/>
                    <a:pt x="1206" y="585"/>
                    <a:pt x="1255" y="575"/>
                  </a:cubicBezTo>
                  <a:cubicBezTo>
                    <a:pt x="1293" y="568"/>
                    <a:pt x="1320" y="552"/>
                    <a:pt x="1355" y="539"/>
                  </a:cubicBezTo>
                  <a:cubicBezTo>
                    <a:pt x="1391" y="525"/>
                    <a:pt x="1431" y="523"/>
                    <a:pt x="1464" y="503"/>
                  </a:cubicBezTo>
                  <a:cubicBezTo>
                    <a:pt x="1494" y="485"/>
                    <a:pt x="1525" y="466"/>
                    <a:pt x="1555" y="448"/>
                  </a:cubicBezTo>
                  <a:cubicBezTo>
                    <a:pt x="1569" y="440"/>
                    <a:pt x="1586" y="438"/>
                    <a:pt x="1600" y="430"/>
                  </a:cubicBezTo>
                  <a:cubicBezTo>
                    <a:pt x="1719" y="357"/>
                    <a:pt x="1632" y="389"/>
                    <a:pt x="1700" y="366"/>
                  </a:cubicBezTo>
                  <a:cubicBezTo>
                    <a:pt x="1756" y="325"/>
                    <a:pt x="1815" y="293"/>
                    <a:pt x="1873" y="257"/>
                  </a:cubicBezTo>
                  <a:cubicBezTo>
                    <a:pt x="1911" y="233"/>
                    <a:pt x="1942" y="195"/>
                    <a:pt x="1982" y="175"/>
                  </a:cubicBezTo>
                  <a:cubicBezTo>
                    <a:pt x="2012" y="160"/>
                    <a:pt x="2043" y="147"/>
                    <a:pt x="2073" y="130"/>
                  </a:cubicBezTo>
                  <a:cubicBezTo>
                    <a:pt x="2114" y="110"/>
                    <a:pt x="2197" y="72"/>
                    <a:pt x="2227" y="57"/>
                  </a:cubicBezTo>
                  <a:cubicBezTo>
                    <a:pt x="2238" y="53"/>
                    <a:pt x="2245" y="44"/>
                    <a:pt x="2255" y="39"/>
                  </a:cubicBezTo>
                  <a:cubicBezTo>
                    <a:pt x="2295" y="20"/>
                    <a:pt x="2348" y="11"/>
                    <a:pt x="2391" y="2"/>
                  </a:cubicBezTo>
                  <a:cubicBezTo>
                    <a:pt x="2613" y="14"/>
                    <a:pt x="2519" y="0"/>
                    <a:pt x="2673" y="30"/>
                  </a:cubicBezTo>
                  <a:cubicBezTo>
                    <a:pt x="2707" y="37"/>
                    <a:pt x="2734" y="59"/>
                    <a:pt x="2764" y="75"/>
                  </a:cubicBezTo>
                  <a:cubicBezTo>
                    <a:pt x="2848" y="120"/>
                    <a:pt x="2916" y="156"/>
                    <a:pt x="2991" y="212"/>
                  </a:cubicBezTo>
                  <a:cubicBezTo>
                    <a:pt x="3012" y="228"/>
                    <a:pt x="3037" y="238"/>
                    <a:pt x="3055" y="257"/>
                  </a:cubicBezTo>
                  <a:cubicBezTo>
                    <a:pt x="3140" y="344"/>
                    <a:pt x="3224" y="427"/>
                    <a:pt x="3309" y="512"/>
                  </a:cubicBezTo>
                  <a:cubicBezTo>
                    <a:pt x="3369" y="572"/>
                    <a:pt x="3426" y="633"/>
                    <a:pt x="3500" y="675"/>
                  </a:cubicBezTo>
                  <a:cubicBezTo>
                    <a:pt x="3589" y="708"/>
                    <a:pt x="3744" y="726"/>
                    <a:pt x="3845" y="712"/>
                  </a:cubicBezTo>
                  <a:cubicBezTo>
                    <a:pt x="3925" y="658"/>
                    <a:pt x="4025" y="641"/>
                    <a:pt x="4109" y="593"/>
                  </a:cubicBezTo>
                  <a:cubicBezTo>
                    <a:pt x="4149" y="570"/>
                    <a:pt x="4193" y="542"/>
                    <a:pt x="4227" y="512"/>
                  </a:cubicBezTo>
                  <a:cubicBezTo>
                    <a:pt x="4261" y="482"/>
                    <a:pt x="4289" y="447"/>
                    <a:pt x="4327" y="421"/>
                  </a:cubicBezTo>
                  <a:cubicBezTo>
                    <a:pt x="4359" y="371"/>
                    <a:pt x="4403" y="337"/>
                    <a:pt x="4436" y="284"/>
                  </a:cubicBezTo>
                  <a:cubicBezTo>
                    <a:pt x="4453" y="257"/>
                    <a:pt x="4470" y="227"/>
                    <a:pt x="4491" y="202"/>
                  </a:cubicBezTo>
                  <a:cubicBezTo>
                    <a:pt x="4558" y="122"/>
                    <a:pt x="4469" y="249"/>
                    <a:pt x="4554" y="121"/>
                  </a:cubicBezTo>
                  <a:cubicBezTo>
                    <a:pt x="4584" y="75"/>
                    <a:pt x="4582" y="120"/>
                    <a:pt x="4582" y="93"/>
                  </a:cubicBezTo>
                </a:path>
              </a:pathLst>
            </a:custGeom>
            <a:noFill/>
            <a:ln w="57150" cap="flat" cmpd="sng">
              <a:solidFill>
                <a:srgbClr val="FF33CC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4047" name="Text Box 15"/>
            <p:cNvSpPr txBox="1">
              <a:spLocks noChangeArrowheads="1"/>
            </p:cNvSpPr>
            <p:nvPr/>
          </p:nvSpPr>
          <p:spPr bwMode="auto">
            <a:xfrm>
              <a:off x="3442" y="2105"/>
              <a:ext cx="926" cy="157"/>
            </a:xfrm>
            <a:prstGeom prst="rect">
              <a:avLst/>
            </a:prstGeom>
            <a:noFill/>
            <a:ln w="12700">
              <a:solidFill>
                <a:srgbClr val="FF33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ar-SA" altLang="ar-SA" sz="1600" b="1" dirty="0">
                  <a:solidFill>
                    <a:srgbClr val="FF33CC"/>
                  </a:solidFill>
                </a:rPr>
                <a:t>طلبات تجار التجزئة</a:t>
              </a:r>
              <a:endParaRPr lang="en-US" altLang="ar-SA" sz="1600" b="1" dirty="0">
                <a:solidFill>
                  <a:srgbClr val="FF33CC"/>
                </a:solidFill>
              </a:endParaRPr>
            </a:p>
          </p:txBody>
        </p:sp>
      </p:grpSp>
      <p:grpSp>
        <p:nvGrpSpPr>
          <p:cNvPr id="44048" name="Group 16"/>
          <p:cNvGrpSpPr>
            <a:grpSpLocks/>
          </p:cNvGrpSpPr>
          <p:nvPr/>
        </p:nvGrpSpPr>
        <p:grpSpPr bwMode="auto">
          <a:xfrm>
            <a:off x="914401" y="1905000"/>
            <a:ext cx="7750175" cy="3638550"/>
            <a:chOff x="345" y="1273"/>
            <a:chExt cx="4882" cy="1691"/>
          </a:xfrm>
        </p:grpSpPr>
        <p:sp>
          <p:nvSpPr>
            <p:cNvPr id="44049" name="Freeform 17"/>
            <p:cNvSpPr>
              <a:spLocks/>
            </p:cNvSpPr>
            <p:nvPr/>
          </p:nvSpPr>
          <p:spPr bwMode="auto">
            <a:xfrm>
              <a:off x="345" y="1273"/>
              <a:ext cx="4882" cy="1691"/>
            </a:xfrm>
            <a:custGeom>
              <a:avLst/>
              <a:gdLst>
                <a:gd name="T0" fmla="*/ 0 w 4882"/>
                <a:gd name="T1" fmla="*/ 636 h 1691"/>
                <a:gd name="T2" fmla="*/ 228 w 4882"/>
                <a:gd name="T3" fmla="*/ 836 h 1691"/>
                <a:gd name="T4" fmla="*/ 282 w 4882"/>
                <a:gd name="T5" fmla="*/ 900 h 1691"/>
                <a:gd name="T6" fmla="*/ 573 w 4882"/>
                <a:gd name="T7" fmla="*/ 1136 h 1691"/>
                <a:gd name="T8" fmla="*/ 782 w 4882"/>
                <a:gd name="T9" fmla="*/ 1300 h 1691"/>
                <a:gd name="T10" fmla="*/ 828 w 4882"/>
                <a:gd name="T11" fmla="*/ 1336 h 1691"/>
                <a:gd name="T12" fmla="*/ 1073 w 4882"/>
                <a:gd name="T13" fmla="*/ 1382 h 1691"/>
                <a:gd name="T14" fmla="*/ 1173 w 4882"/>
                <a:gd name="T15" fmla="*/ 1373 h 1691"/>
                <a:gd name="T16" fmla="*/ 1228 w 4882"/>
                <a:gd name="T17" fmla="*/ 1354 h 1691"/>
                <a:gd name="T18" fmla="*/ 1409 w 4882"/>
                <a:gd name="T19" fmla="*/ 1209 h 1691"/>
                <a:gd name="T20" fmla="*/ 1491 w 4882"/>
                <a:gd name="T21" fmla="*/ 1100 h 1691"/>
                <a:gd name="T22" fmla="*/ 1564 w 4882"/>
                <a:gd name="T23" fmla="*/ 1036 h 1691"/>
                <a:gd name="T24" fmla="*/ 1700 w 4882"/>
                <a:gd name="T25" fmla="*/ 864 h 1691"/>
                <a:gd name="T26" fmla="*/ 1864 w 4882"/>
                <a:gd name="T27" fmla="*/ 663 h 1691"/>
                <a:gd name="T28" fmla="*/ 1991 w 4882"/>
                <a:gd name="T29" fmla="*/ 454 h 1691"/>
                <a:gd name="T30" fmla="*/ 2046 w 4882"/>
                <a:gd name="T31" fmla="*/ 345 h 1691"/>
                <a:gd name="T32" fmla="*/ 2200 w 4882"/>
                <a:gd name="T33" fmla="*/ 191 h 1691"/>
                <a:gd name="T34" fmla="*/ 2255 w 4882"/>
                <a:gd name="T35" fmla="*/ 173 h 1691"/>
                <a:gd name="T36" fmla="*/ 2482 w 4882"/>
                <a:gd name="T37" fmla="*/ 200 h 1691"/>
                <a:gd name="T38" fmla="*/ 2537 w 4882"/>
                <a:gd name="T39" fmla="*/ 209 h 1691"/>
                <a:gd name="T40" fmla="*/ 2682 w 4882"/>
                <a:gd name="T41" fmla="*/ 236 h 1691"/>
                <a:gd name="T42" fmla="*/ 2782 w 4882"/>
                <a:gd name="T43" fmla="*/ 227 h 1691"/>
                <a:gd name="T44" fmla="*/ 2891 w 4882"/>
                <a:gd name="T45" fmla="*/ 209 h 1691"/>
                <a:gd name="T46" fmla="*/ 2982 w 4882"/>
                <a:gd name="T47" fmla="*/ 182 h 1691"/>
                <a:gd name="T48" fmla="*/ 3055 w 4882"/>
                <a:gd name="T49" fmla="*/ 145 h 1691"/>
                <a:gd name="T50" fmla="*/ 3118 w 4882"/>
                <a:gd name="T51" fmla="*/ 109 h 1691"/>
                <a:gd name="T52" fmla="*/ 3173 w 4882"/>
                <a:gd name="T53" fmla="*/ 73 h 1691"/>
                <a:gd name="T54" fmla="*/ 3191 w 4882"/>
                <a:gd name="T55" fmla="*/ 54 h 1691"/>
                <a:gd name="T56" fmla="*/ 3355 w 4882"/>
                <a:gd name="T57" fmla="*/ 0 h 1691"/>
                <a:gd name="T58" fmla="*/ 3591 w 4882"/>
                <a:gd name="T59" fmla="*/ 63 h 1691"/>
                <a:gd name="T60" fmla="*/ 3727 w 4882"/>
                <a:gd name="T61" fmla="*/ 163 h 1691"/>
                <a:gd name="T62" fmla="*/ 3855 w 4882"/>
                <a:gd name="T63" fmla="*/ 282 h 1691"/>
                <a:gd name="T64" fmla="*/ 3918 w 4882"/>
                <a:gd name="T65" fmla="*/ 363 h 1691"/>
                <a:gd name="T66" fmla="*/ 3936 w 4882"/>
                <a:gd name="T67" fmla="*/ 391 h 1691"/>
                <a:gd name="T68" fmla="*/ 3955 w 4882"/>
                <a:gd name="T69" fmla="*/ 418 h 1691"/>
                <a:gd name="T70" fmla="*/ 4018 w 4882"/>
                <a:gd name="T71" fmla="*/ 545 h 1691"/>
                <a:gd name="T72" fmla="*/ 4073 w 4882"/>
                <a:gd name="T73" fmla="*/ 654 h 1691"/>
                <a:gd name="T74" fmla="*/ 4091 w 4882"/>
                <a:gd name="T75" fmla="*/ 700 h 1691"/>
                <a:gd name="T76" fmla="*/ 4200 w 4882"/>
                <a:gd name="T77" fmla="*/ 882 h 1691"/>
                <a:gd name="T78" fmla="*/ 4282 w 4882"/>
                <a:gd name="T79" fmla="*/ 1027 h 1691"/>
                <a:gd name="T80" fmla="*/ 4336 w 4882"/>
                <a:gd name="T81" fmla="*/ 1100 h 1691"/>
                <a:gd name="T82" fmla="*/ 4500 w 4882"/>
                <a:gd name="T83" fmla="*/ 1309 h 1691"/>
                <a:gd name="T84" fmla="*/ 4554 w 4882"/>
                <a:gd name="T85" fmla="*/ 1391 h 1691"/>
                <a:gd name="T86" fmla="*/ 4664 w 4882"/>
                <a:gd name="T87" fmla="*/ 1500 h 1691"/>
                <a:gd name="T88" fmla="*/ 4718 w 4882"/>
                <a:gd name="T89" fmla="*/ 1573 h 1691"/>
                <a:gd name="T90" fmla="*/ 4882 w 4882"/>
                <a:gd name="T91" fmla="*/ 1691 h 1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82" h="1691">
                  <a:moveTo>
                    <a:pt x="0" y="636"/>
                  </a:moveTo>
                  <a:cubicBezTo>
                    <a:pt x="73" y="706"/>
                    <a:pt x="148" y="773"/>
                    <a:pt x="228" y="836"/>
                  </a:cubicBezTo>
                  <a:cubicBezTo>
                    <a:pt x="250" y="853"/>
                    <a:pt x="261" y="882"/>
                    <a:pt x="282" y="900"/>
                  </a:cubicBezTo>
                  <a:cubicBezTo>
                    <a:pt x="378" y="981"/>
                    <a:pt x="467" y="1065"/>
                    <a:pt x="573" y="1136"/>
                  </a:cubicBezTo>
                  <a:cubicBezTo>
                    <a:pt x="647" y="1185"/>
                    <a:pt x="710" y="1248"/>
                    <a:pt x="782" y="1300"/>
                  </a:cubicBezTo>
                  <a:cubicBezTo>
                    <a:pt x="798" y="1311"/>
                    <a:pt x="811" y="1327"/>
                    <a:pt x="828" y="1336"/>
                  </a:cubicBezTo>
                  <a:cubicBezTo>
                    <a:pt x="898" y="1370"/>
                    <a:pt x="1000" y="1375"/>
                    <a:pt x="1073" y="1382"/>
                  </a:cubicBezTo>
                  <a:cubicBezTo>
                    <a:pt x="1106" y="1379"/>
                    <a:pt x="1140" y="1379"/>
                    <a:pt x="1173" y="1373"/>
                  </a:cubicBezTo>
                  <a:cubicBezTo>
                    <a:pt x="1192" y="1370"/>
                    <a:pt x="1228" y="1354"/>
                    <a:pt x="1228" y="1354"/>
                  </a:cubicBezTo>
                  <a:cubicBezTo>
                    <a:pt x="1280" y="1302"/>
                    <a:pt x="1359" y="1264"/>
                    <a:pt x="1409" y="1209"/>
                  </a:cubicBezTo>
                  <a:cubicBezTo>
                    <a:pt x="1439" y="1175"/>
                    <a:pt x="1458" y="1132"/>
                    <a:pt x="1491" y="1100"/>
                  </a:cubicBezTo>
                  <a:cubicBezTo>
                    <a:pt x="1514" y="1077"/>
                    <a:pt x="1541" y="1059"/>
                    <a:pt x="1564" y="1036"/>
                  </a:cubicBezTo>
                  <a:cubicBezTo>
                    <a:pt x="1615" y="984"/>
                    <a:pt x="1654" y="921"/>
                    <a:pt x="1700" y="864"/>
                  </a:cubicBezTo>
                  <a:cubicBezTo>
                    <a:pt x="1754" y="798"/>
                    <a:pt x="1813" y="732"/>
                    <a:pt x="1864" y="663"/>
                  </a:cubicBezTo>
                  <a:cubicBezTo>
                    <a:pt x="1913" y="597"/>
                    <a:pt x="1955" y="527"/>
                    <a:pt x="1991" y="454"/>
                  </a:cubicBezTo>
                  <a:cubicBezTo>
                    <a:pt x="2009" y="417"/>
                    <a:pt x="2015" y="374"/>
                    <a:pt x="2046" y="345"/>
                  </a:cubicBezTo>
                  <a:cubicBezTo>
                    <a:pt x="2070" y="272"/>
                    <a:pt x="2139" y="232"/>
                    <a:pt x="2200" y="191"/>
                  </a:cubicBezTo>
                  <a:cubicBezTo>
                    <a:pt x="2216" y="180"/>
                    <a:pt x="2255" y="173"/>
                    <a:pt x="2255" y="173"/>
                  </a:cubicBezTo>
                  <a:cubicBezTo>
                    <a:pt x="2411" y="185"/>
                    <a:pt x="2333" y="176"/>
                    <a:pt x="2482" y="200"/>
                  </a:cubicBezTo>
                  <a:cubicBezTo>
                    <a:pt x="2500" y="203"/>
                    <a:pt x="2537" y="209"/>
                    <a:pt x="2537" y="209"/>
                  </a:cubicBezTo>
                  <a:cubicBezTo>
                    <a:pt x="2587" y="226"/>
                    <a:pt x="2628" y="230"/>
                    <a:pt x="2682" y="236"/>
                  </a:cubicBezTo>
                  <a:cubicBezTo>
                    <a:pt x="2715" y="233"/>
                    <a:pt x="2749" y="231"/>
                    <a:pt x="2782" y="227"/>
                  </a:cubicBezTo>
                  <a:cubicBezTo>
                    <a:pt x="2819" y="222"/>
                    <a:pt x="2891" y="209"/>
                    <a:pt x="2891" y="209"/>
                  </a:cubicBezTo>
                  <a:cubicBezTo>
                    <a:pt x="2921" y="199"/>
                    <a:pt x="2952" y="192"/>
                    <a:pt x="2982" y="182"/>
                  </a:cubicBezTo>
                  <a:cubicBezTo>
                    <a:pt x="3061" y="127"/>
                    <a:pt x="2942" y="207"/>
                    <a:pt x="3055" y="145"/>
                  </a:cubicBezTo>
                  <a:cubicBezTo>
                    <a:pt x="3139" y="99"/>
                    <a:pt x="3051" y="131"/>
                    <a:pt x="3118" y="109"/>
                  </a:cubicBezTo>
                  <a:cubicBezTo>
                    <a:pt x="3198" y="32"/>
                    <a:pt x="3101" y="118"/>
                    <a:pt x="3173" y="73"/>
                  </a:cubicBezTo>
                  <a:cubicBezTo>
                    <a:pt x="3180" y="68"/>
                    <a:pt x="3184" y="59"/>
                    <a:pt x="3191" y="54"/>
                  </a:cubicBezTo>
                  <a:cubicBezTo>
                    <a:pt x="3241" y="23"/>
                    <a:pt x="3298" y="9"/>
                    <a:pt x="3355" y="0"/>
                  </a:cubicBezTo>
                  <a:cubicBezTo>
                    <a:pt x="3486" y="10"/>
                    <a:pt x="3486" y="10"/>
                    <a:pt x="3591" y="63"/>
                  </a:cubicBezTo>
                  <a:cubicBezTo>
                    <a:pt x="3630" y="104"/>
                    <a:pt x="3685" y="125"/>
                    <a:pt x="3727" y="163"/>
                  </a:cubicBezTo>
                  <a:cubicBezTo>
                    <a:pt x="3771" y="203"/>
                    <a:pt x="3810" y="243"/>
                    <a:pt x="3855" y="282"/>
                  </a:cubicBezTo>
                  <a:cubicBezTo>
                    <a:pt x="3888" y="310"/>
                    <a:pt x="3891" y="323"/>
                    <a:pt x="3918" y="363"/>
                  </a:cubicBezTo>
                  <a:cubicBezTo>
                    <a:pt x="3924" y="372"/>
                    <a:pt x="3930" y="382"/>
                    <a:pt x="3936" y="391"/>
                  </a:cubicBezTo>
                  <a:cubicBezTo>
                    <a:pt x="3942" y="400"/>
                    <a:pt x="3955" y="418"/>
                    <a:pt x="3955" y="418"/>
                  </a:cubicBezTo>
                  <a:cubicBezTo>
                    <a:pt x="3970" y="464"/>
                    <a:pt x="3996" y="502"/>
                    <a:pt x="4018" y="545"/>
                  </a:cubicBezTo>
                  <a:cubicBezTo>
                    <a:pt x="4030" y="592"/>
                    <a:pt x="4050" y="613"/>
                    <a:pt x="4073" y="654"/>
                  </a:cubicBezTo>
                  <a:cubicBezTo>
                    <a:pt x="4081" y="668"/>
                    <a:pt x="4084" y="685"/>
                    <a:pt x="4091" y="700"/>
                  </a:cubicBezTo>
                  <a:cubicBezTo>
                    <a:pt x="4122" y="763"/>
                    <a:pt x="4163" y="822"/>
                    <a:pt x="4200" y="882"/>
                  </a:cubicBezTo>
                  <a:cubicBezTo>
                    <a:pt x="4229" y="930"/>
                    <a:pt x="4256" y="977"/>
                    <a:pt x="4282" y="1027"/>
                  </a:cubicBezTo>
                  <a:cubicBezTo>
                    <a:pt x="4296" y="1054"/>
                    <a:pt x="4318" y="1076"/>
                    <a:pt x="4336" y="1100"/>
                  </a:cubicBezTo>
                  <a:cubicBezTo>
                    <a:pt x="4390" y="1173"/>
                    <a:pt x="4435" y="1244"/>
                    <a:pt x="4500" y="1309"/>
                  </a:cubicBezTo>
                  <a:cubicBezTo>
                    <a:pt x="4523" y="1332"/>
                    <a:pt x="4536" y="1364"/>
                    <a:pt x="4554" y="1391"/>
                  </a:cubicBezTo>
                  <a:cubicBezTo>
                    <a:pt x="4578" y="1427"/>
                    <a:pt x="4631" y="1468"/>
                    <a:pt x="4664" y="1500"/>
                  </a:cubicBezTo>
                  <a:cubicBezTo>
                    <a:pt x="4686" y="1521"/>
                    <a:pt x="4693" y="1556"/>
                    <a:pt x="4718" y="1573"/>
                  </a:cubicBezTo>
                  <a:cubicBezTo>
                    <a:pt x="4776" y="1612"/>
                    <a:pt x="4819" y="1660"/>
                    <a:pt x="4882" y="1691"/>
                  </a:cubicBezTo>
                </a:path>
              </a:pathLst>
            </a:custGeom>
            <a:noFill/>
            <a:ln w="57150" cap="flat" cmpd="sng">
              <a:solidFill>
                <a:srgbClr val="33996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4050" name="Text Box 18"/>
            <p:cNvSpPr txBox="1">
              <a:spLocks noChangeArrowheads="1"/>
            </p:cNvSpPr>
            <p:nvPr/>
          </p:nvSpPr>
          <p:spPr bwMode="auto">
            <a:xfrm>
              <a:off x="3835" y="1583"/>
              <a:ext cx="837" cy="157"/>
            </a:xfrm>
            <a:prstGeom prst="rect">
              <a:avLst/>
            </a:prstGeom>
            <a:noFill/>
            <a:ln w="12700">
              <a:solidFill>
                <a:srgbClr val="33996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5388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ar-SA" altLang="ar-SA" sz="1600" b="1" dirty="0">
                  <a:solidFill>
                    <a:srgbClr val="339966"/>
                  </a:solidFill>
                </a:rPr>
                <a:t>طلبات الموزعين </a:t>
              </a:r>
              <a:endParaRPr lang="en-US" altLang="ar-SA" sz="1600" b="1" dirty="0"/>
            </a:p>
          </p:txBody>
        </p:sp>
      </p:grpSp>
      <p:grpSp>
        <p:nvGrpSpPr>
          <p:cNvPr id="44051" name="Group 19"/>
          <p:cNvGrpSpPr>
            <a:grpSpLocks/>
          </p:cNvGrpSpPr>
          <p:nvPr/>
        </p:nvGrpSpPr>
        <p:grpSpPr bwMode="auto">
          <a:xfrm>
            <a:off x="928689" y="1724025"/>
            <a:ext cx="7432675" cy="3697288"/>
            <a:chOff x="345" y="1173"/>
            <a:chExt cx="4682" cy="1718"/>
          </a:xfrm>
        </p:grpSpPr>
        <p:sp>
          <p:nvSpPr>
            <p:cNvPr id="44052" name="Freeform 20"/>
            <p:cNvSpPr>
              <a:spLocks/>
            </p:cNvSpPr>
            <p:nvPr/>
          </p:nvSpPr>
          <p:spPr bwMode="auto">
            <a:xfrm>
              <a:off x="345" y="1173"/>
              <a:ext cx="4682" cy="1718"/>
            </a:xfrm>
            <a:custGeom>
              <a:avLst/>
              <a:gdLst>
                <a:gd name="T0" fmla="*/ 0 w 4682"/>
                <a:gd name="T1" fmla="*/ 1364 h 1718"/>
                <a:gd name="T2" fmla="*/ 264 w 4682"/>
                <a:gd name="T3" fmla="*/ 1418 h 1718"/>
                <a:gd name="T4" fmla="*/ 1009 w 4682"/>
                <a:gd name="T5" fmla="*/ 1382 h 1718"/>
                <a:gd name="T6" fmla="*/ 1109 w 4682"/>
                <a:gd name="T7" fmla="*/ 1345 h 1718"/>
                <a:gd name="T8" fmla="*/ 1155 w 4682"/>
                <a:gd name="T9" fmla="*/ 1318 h 1718"/>
                <a:gd name="T10" fmla="*/ 1264 w 4682"/>
                <a:gd name="T11" fmla="*/ 1254 h 1718"/>
                <a:gd name="T12" fmla="*/ 1382 w 4682"/>
                <a:gd name="T13" fmla="*/ 1154 h 1718"/>
                <a:gd name="T14" fmla="*/ 1400 w 4682"/>
                <a:gd name="T15" fmla="*/ 1127 h 1718"/>
                <a:gd name="T16" fmla="*/ 1428 w 4682"/>
                <a:gd name="T17" fmla="*/ 1109 h 1718"/>
                <a:gd name="T18" fmla="*/ 1473 w 4682"/>
                <a:gd name="T19" fmla="*/ 1064 h 1718"/>
                <a:gd name="T20" fmla="*/ 1609 w 4682"/>
                <a:gd name="T21" fmla="*/ 873 h 1718"/>
                <a:gd name="T22" fmla="*/ 1655 w 4682"/>
                <a:gd name="T23" fmla="*/ 782 h 1718"/>
                <a:gd name="T24" fmla="*/ 1709 w 4682"/>
                <a:gd name="T25" fmla="*/ 673 h 1718"/>
                <a:gd name="T26" fmla="*/ 1737 w 4682"/>
                <a:gd name="T27" fmla="*/ 645 h 1718"/>
                <a:gd name="T28" fmla="*/ 1773 w 4682"/>
                <a:gd name="T29" fmla="*/ 582 h 1718"/>
                <a:gd name="T30" fmla="*/ 1809 w 4682"/>
                <a:gd name="T31" fmla="*/ 509 h 1718"/>
                <a:gd name="T32" fmla="*/ 1900 w 4682"/>
                <a:gd name="T33" fmla="*/ 354 h 1718"/>
                <a:gd name="T34" fmla="*/ 1946 w 4682"/>
                <a:gd name="T35" fmla="*/ 273 h 1718"/>
                <a:gd name="T36" fmla="*/ 2064 w 4682"/>
                <a:gd name="T37" fmla="*/ 136 h 1718"/>
                <a:gd name="T38" fmla="*/ 2109 w 4682"/>
                <a:gd name="T39" fmla="*/ 91 h 1718"/>
                <a:gd name="T40" fmla="*/ 2155 w 4682"/>
                <a:gd name="T41" fmla="*/ 45 h 1718"/>
                <a:gd name="T42" fmla="*/ 2182 w 4682"/>
                <a:gd name="T43" fmla="*/ 36 h 1718"/>
                <a:gd name="T44" fmla="*/ 2237 w 4682"/>
                <a:gd name="T45" fmla="*/ 0 h 1718"/>
                <a:gd name="T46" fmla="*/ 2337 w 4682"/>
                <a:gd name="T47" fmla="*/ 9 h 1718"/>
                <a:gd name="T48" fmla="*/ 2482 w 4682"/>
                <a:gd name="T49" fmla="*/ 63 h 1718"/>
                <a:gd name="T50" fmla="*/ 2573 w 4682"/>
                <a:gd name="T51" fmla="*/ 254 h 1718"/>
                <a:gd name="T52" fmla="*/ 3291 w 4682"/>
                <a:gd name="T53" fmla="*/ 1664 h 1718"/>
                <a:gd name="T54" fmla="*/ 4027 w 4682"/>
                <a:gd name="T55" fmla="*/ 1454 h 1718"/>
                <a:gd name="T56" fmla="*/ 4682 w 4682"/>
                <a:gd name="T57" fmla="*/ 454 h 1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682" h="1718">
                  <a:moveTo>
                    <a:pt x="0" y="1364"/>
                  </a:moveTo>
                  <a:cubicBezTo>
                    <a:pt x="91" y="1386"/>
                    <a:pt x="170" y="1408"/>
                    <a:pt x="264" y="1418"/>
                  </a:cubicBezTo>
                  <a:cubicBezTo>
                    <a:pt x="505" y="1412"/>
                    <a:pt x="769" y="1430"/>
                    <a:pt x="1009" y="1382"/>
                  </a:cubicBezTo>
                  <a:cubicBezTo>
                    <a:pt x="1042" y="1366"/>
                    <a:pt x="1074" y="1357"/>
                    <a:pt x="1109" y="1345"/>
                  </a:cubicBezTo>
                  <a:cubicBezTo>
                    <a:pt x="1147" y="1309"/>
                    <a:pt x="1107" y="1342"/>
                    <a:pt x="1155" y="1318"/>
                  </a:cubicBezTo>
                  <a:cubicBezTo>
                    <a:pt x="1194" y="1298"/>
                    <a:pt x="1223" y="1269"/>
                    <a:pt x="1264" y="1254"/>
                  </a:cubicBezTo>
                  <a:cubicBezTo>
                    <a:pt x="1301" y="1217"/>
                    <a:pt x="1346" y="1191"/>
                    <a:pt x="1382" y="1154"/>
                  </a:cubicBezTo>
                  <a:cubicBezTo>
                    <a:pt x="1390" y="1146"/>
                    <a:pt x="1392" y="1135"/>
                    <a:pt x="1400" y="1127"/>
                  </a:cubicBezTo>
                  <a:cubicBezTo>
                    <a:pt x="1408" y="1119"/>
                    <a:pt x="1420" y="1116"/>
                    <a:pt x="1428" y="1109"/>
                  </a:cubicBezTo>
                  <a:cubicBezTo>
                    <a:pt x="1444" y="1095"/>
                    <a:pt x="1459" y="1080"/>
                    <a:pt x="1473" y="1064"/>
                  </a:cubicBezTo>
                  <a:cubicBezTo>
                    <a:pt x="1526" y="1003"/>
                    <a:pt x="1565" y="940"/>
                    <a:pt x="1609" y="873"/>
                  </a:cubicBezTo>
                  <a:cubicBezTo>
                    <a:pt x="1623" y="815"/>
                    <a:pt x="1611" y="846"/>
                    <a:pt x="1655" y="782"/>
                  </a:cubicBezTo>
                  <a:cubicBezTo>
                    <a:pt x="1678" y="749"/>
                    <a:pt x="1691" y="709"/>
                    <a:pt x="1709" y="673"/>
                  </a:cubicBezTo>
                  <a:cubicBezTo>
                    <a:pt x="1715" y="661"/>
                    <a:pt x="1729" y="656"/>
                    <a:pt x="1737" y="645"/>
                  </a:cubicBezTo>
                  <a:cubicBezTo>
                    <a:pt x="1751" y="625"/>
                    <a:pt x="1760" y="602"/>
                    <a:pt x="1773" y="582"/>
                  </a:cubicBezTo>
                  <a:cubicBezTo>
                    <a:pt x="1791" y="509"/>
                    <a:pt x="1768" y="580"/>
                    <a:pt x="1809" y="509"/>
                  </a:cubicBezTo>
                  <a:cubicBezTo>
                    <a:pt x="1838" y="458"/>
                    <a:pt x="1870" y="406"/>
                    <a:pt x="1900" y="354"/>
                  </a:cubicBezTo>
                  <a:cubicBezTo>
                    <a:pt x="1910" y="314"/>
                    <a:pt x="1923" y="304"/>
                    <a:pt x="1946" y="273"/>
                  </a:cubicBezTo>
                  <a:cubicBezTo>
                    <a:pt x="1983" y="224"/>
                    <a:pt x="2012" y="170"/>
                    <a:pt x="2064" y="136"/>
                  </a:cubicBezTo>
                  <a:cubicBezTo>
                    <a:pt x="2115" y="60"/>
                    <a:pt x="2046" y="155"/>
                    <a:pt x="2109" y="91"/>
                  </a:cubicBezTo>
                  <a:cubicBezTo>
                    <a:pt x="2146" y="53"/>
                    <a:pt x="2104" y="70"/>
                    <a:pt x="2155" y="45"/>
                  </a:cubicBezTo>
                  <a:cubicBezTo>
                    <a:pt x="2164" y="41"/>
                    <a:pt x="2174" y="41"/>
                    <a:pt x="2182" y="36"/>
                  </a:cubicBezTo>
                  <a:cubicBezTo>
                    <a:pt x="2201" y="25"/>
                    <a:pt x="2237" y="0"/>
                    <a:pt x="2237" y="0"/>
                  </a:cubicBezTo>
                  <a:cubicBezTo>
                    <a:pt x="2270" y="3"/>
                    <a:pt x="2305" y="0"/>
                    <a:pt x="2337" y="9"/>
                  </a:cubicBezTo>
                  <a:cubicBezTo>
                    <a:pt x="2374" y="27"/>
                    <a:pt x="2443" y="22"/>
                    <a:pt x="2482" y="63"/>
                  </a:cubicBezTo>
                  <a:cubicBezTo>
                    <a:pt x="2521" y="104"/>
                    <a:pt x="2496" y="34"/>
                    <a:pt x="2573" y="254"/>
                  </a:cubicBezTo>
                  <a:cubicBezTo>
                    <a:pt x="2708" y="521"/>
                    <a:pt x="2736" y="1473"/>
                    <a:pt x="3291" y="1664"/>
                  </a:cubicBezTo>
                  <a:cubicBezTo>
                    <a:pt x="3527" y="1718"/>
                    <a:pt x="3936" y="1527"/>
                    <a:pt x="4027" y="1454"/>
                  </a:cubicBezTo>
                  <a:cubicBezTo>
                    <a:pt x="4291" y="1263"/>
                    <a:pt x="4546" y="672"/>
                    <a:pt x="4682" y="454"/>
                  </a:cubicBez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4053" name="Text Box 21"/>
            <p:cNvSpPr txBox="1">
              <a:spLocks noChangeArrowheads="1"/>
            </p:cNvSpPr>
            <p:nvPr/>
          </p:nvSpPr>
          <p:spPr bwMode="auto">
            <a:xfrm>
              <a:off x="3360" y="2631"/>
              <a:ext cx="768" cy="157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0" hangingPunct="0"/>
              <a:r>
                <a:rPr lang="ar-SA" altLang="ar-SA" sz="1600" b="1" dirty="0">
                  <a:solidFill>
                    <a:srgbClr val="FF0000"/>
                  </a:solidFill>
                </a:rPr>
                <a:t>خطة الإنتاج</a:t>
              </a:r>
              <a:endParaRPr lang="en-US" altLang="ar-SA" sz="16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4054" name="Freeform 22"/>
          <p:cNvSpPr>
            <a:spLocks/>
          </p:cNvSpPr>
          <p:nvPr/>
        </p:nvSpPr>
        <p:spPr bwMode="auto">
          <a:xfrm>
            <a:off x="914400" y="3810000"/>
            <a:ext cx="7569200" cy="495300"/>
          </a:xfrm>
          <a:custGeom>
            <a:avLst/>
            <a:gdLst>
              <a:gd name="T0" fmla="*/ 0 w 4768"/>
              <a:gd name="T1" fmla="*/ 160 h 312"/>
              <a:gd name="T2" fmla="*/ 384 w 4768"/>
              <a:gd name="T3" fmla="*/ 64 h 312"/>
              <a:gd name="T4" fmla="*/ 1488 w 4768"/>
              <a:gd name="T5" fmla="*/ 304 h 312"/>
              <a:gd name="T6" fmla="*/ 3024 w 4768"/>
              <a:gd name="T7" fmla="*/ 16 h 312"/>
              <a:gd name="T8" fmla="*/ 3936 w 4768"/>
              <a:gd name="T9" fmla="*/ 208 h 312"/>
              <a:gd name="T10" fmla="*/ 4368 w 4768"/>
              <a:gd name="T11" fmla="*/ 256 h 312"/>
              <a:gd name="T12" fmla="*/ 4704 w 4768"/>
              <a:gd name="T13" fmla="*/ 64 h 312"/>
              <a:gd name="T14" fmla="*/ 4752 w 4768"/>
              <a:gd name="T15" fmla="*/ 16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768" h="312">
                <a:moveTo>
                  <a:pt x="0" y="160"/>
                </a:moveTo>
                <a:cubicBezTo>
                  <a:pt x="68" y="100"/>
                  <a:pt x="136" y="40"/>
                  <a:pt x="384" y="64"/>
                </a:cubicBezTo>
                <a:cubicBezTo>
                  <a:pt x="632" y="88"/>
                  <a:pt x="1048" y="312"/>
                  <a:pt x="1488" y="304"/>
                </a:cubicBezTo>
                <a:cubicBezTo>
                  <a:pt x="1928" y="296"/>
                  <a:pt x="2616" y="32"/>
                  <a:pt x="3024" y="16"/>
                </a:cubicBezTo>
                <a:cubicBezTo>
                  <a:pt x="3432" y="0"/>
                  <a:pt x="3712" y="168"/>
                  <a:pt x="3936" y="208"/>
                </a:cubicBezTo>
                <a:cubicBezTo>
                  <a:pt x="4160" y="248"/>
                  <a:pt x="4240" y="280"/>
                  <a:pt x="4368" y="256"/>
                </a:cubicBezTo>
                <a:cubicBezTo>
                  <a:pt x="4496" y="232"/>
                  <a:pt x="4640" y="104"/>
                  <a:pt x="4704" y="64"/>
                </a:cubicBezTo>
                <a:cubicBezTo>
                  <a:pt x="4768" y="24"/>
                  <a:pt x="4760" y="20"/>
                  <a:pt x="4752" y="16"/>
                </a:cubicBezTo>
              </a:path>
            </a:pathLst>
          </a:custGeom>
          <a:noFill/>
          <a:ln w="57150" cap="sq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54819818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/>
              <a:t>تخفيض تكلفة الانتاج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56" y="1417638"/>
            <a:ext cx="9906000" cy="4938711"/>
          </a:xfrm>
        </p:spPr>
        <p:txBody>
          <a:bodyPr/>
          <a:lstStyle/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000" b="1" dirty="0" smtClean="0"/>
              <a:t>الإنتاج الرشيق </a:t>
            </a:r>
            <a:r>
              <a:rPr lang="en-US" sz="2000" b="1" dirty="0"/>
              <a:t>Lean </a:t>
            </a:r>
            <a:r>
              <a:rPr lang="en-US" sz="2000" b="1" dirty="0" smtClean="0"/>
              <a:t>production</a:t>
            </a:r>
            <a:r>
              <a:rPr lang="en-US" sz="2000" dirty="0" smtClean="0"/>
              <a:t> </a:t>
            </a:r>
            <a:r>
              <a:rPr lang="ar-SA" sz="2000" dirty="0" smtClean="0"/>
              <a:t>: تجنب </a:t>
            </a:r>
            <a:r>
              <a:rPr lang="ar-SA" sz="2000" dirty="0"/>
              <a:t>أي عمليات أو إضافات </a:t>
            </a:r>
            <a:r>
              <a:rPr lang="ar-SA" sz="2000" dirty="0" smtClean="0"/>
              <a:t>لا تخلق قيمة. </a:t>
            </a:r>
            <a:r>
              <a:rPr lang="ar-SA" sz="2000" dirty="0" smtClean="0">
                <a:solidFill>
                  <a:srgbClr val="FF0000"/>
                </a:solidFill>
              </a:rPr>
              <a:t>والقيمة هي </a:t>
            </a:r>
            <a:r>
              <a:rPr lang="ar-SA" sz="2000" dirty="0">
                <a:solidFill>
                  <a:srgbClr val="FF0000"/>
                </a:solidFill>
              </a:rPr>
              <a:t>أي شيء يكون الزبون مستعد لدفع مقابل </a:t>
            </a:r>
            <a:r>
              <a:rPr lang="ar-SA" sz="2000" dirty="0" smtClean="0">
                <a:solidFill>
                  <a:srgbClr val="FF0000"/>
                </a:solidFill>
              </a:rPr>
              <a:t>له</a:t>
            </a:r>
            <a:r>
              <a:rPr lang="ar-SA" sz="2000" dirty="0" smtClean="0"/>
              <a:t>. </a:t>
            </a:r>
            <a:r>
              <a:rPr lang="ar-SA" sz="2000" dirty="0"/>
              <a:t>لذلك طورت شركة </a:t>
            </a:r>
            <a:r>
              <a:rPr lang="ar-SA" sz="2000" dirty="0" err="1"/>
              <a:t>تيوتا</a:t>
            </a:r>
            <a:r>
              <a:rPr lang="ar-SA" sz="2000" dirty="0"/>
              <a:t> مصطلح </a:t>
            </a:r>
            <a:r>
              <a:rPr lang="ar-SA" sz="2000" dirty="0" smtClean="0"/>
              <a:t>الــ </a:t>
            </a:r>
            <a:r>
              <a:rPr lang="ar-SA" sz="2000" b="1" dirty="0"/>
              <a:t>7 أشياء </a:t>
            </a:r>
            <a:r>
              <a:rPr lang="ar-SA" sz="2000" b="1" dirty="0" smtClean="0"/>
              <a:t>مهدورة </a:t>
            </a:r>
            <a:r>
              <a:rPr lang="en-US" sz="2000" b="1" dirty="0" smtClean="0"/>
              <a:t>7 wastes</a:t>
            </a:r>
            <a:r>
              <a:rPr lang="ar-SA" sz="2000" dirty="0" smtClean="0"/>
              <a:t>:</a:t>
            </a:r>
            <a:endParaRPr lang="en-US" sz="2000" dirty="0"/>
          </a:p>
          <a:p>
            <a:pPr marL="457200" lvl="0" indent="-457200" rtl="1">
              <a:spcBef>
                <a:spcPts val="200"/>
              </a:spcBef>
              <a:buFont typeface="+mj-lt"/>
              <a:buAutoNum type="arabicPeriod"/>
            </a:pPr>
            <a:r>
              <a:rPr lang="ar-SA" sz="2000" b="1" dirty="0" smtClean="0"/>
              <a:t>العمليات </a:t>
            </a:r>
            <a:r>
              <a:rPr lang="ar-SA" sz="2000" b="1" dirty="0"/>
              <a:t>الزائدة: </a:t>
            </a:r>
            <a:r>
              <a:rPr lang="ar-SA" sz="2000" dirty="0"/>
              <a:t>تزيد التكاليف ولا تضيف قيمة للمستهلك</a:t>
            </a:r>
            <a:endParaRPr lang="en-US" sz="2000" dirty="0"/>
          </a:p>
          <a:p>
            <a:pPr marL="457200" lvl="0" indent="-457200" rtl="1">
              <a:spcBef>
                <a:spcPts val="200"/>
              </a:spcBef>
              <a:buFont typeface="+mj-lt"/>
              <a:buAutoNum type="arabicPeriod"/>
            </a:pPr>
            <a:r>
              <a:rPr lang="ar-SA" sz="2000" b="1" dirty="0"/>
              <a:t>الإنتاج الزائد: </a:t>
            </a:r>
            <a:r>
              <a:rPr lang="ar-SA" sz="2000" dirty="0"/>
              <a:t>يزيد تكلفة التخزين ويصعب تصريفه أو بيعه </a:t>
            </a:r>
            <a:endParaRPr lang="ar-SA" sz="2000" dirty="0" smtClean="0"/>
          </a:p>
          <a:p>
            <a:pPr marL="457200" indent="-457200" rtl="1">
              <a:spcBef>
                <a:spcPts val="200"/>
              </a:spcBef>
              <a:buFont typeface="+mj-lt"/>
              <a:buAutoNum type="arabicPeriod"/>
            </a:pPr>
            <a:r>
              <a:rPr lang="ar-SA" sz="2000" b="1" dirty="0"/>
              <a:t>المواصلات</a:t>
            </a:r>
            <a:r>
              <a:rPr lang="ar-SA" sz="2000" b="1" dirty="0" smtClean="0"/>
              <a:t>:</a:t>
            </a:r>
            <a:r>
              <a:rPr lang="ar-SA" sz="2000" dirty="0" smtClean="0"/>
              <a:t> </a:t>
            </a:r>
            <a:r>
              <a:rPr lang="ar-SA" sz="2000" dirty="0"/>
              <a:t>نقل المنتج من مكان لآخر </a:t>
            </a:r>
            <a:r>
              <a:rPr lang="ar-SA" sz="2000" dirty="0" smtClean="0"/>
              <a:t>بدون داعى لا </a:t>
            </a:r>
            <a:r>
              <a:rPr lang="ar-SA" sz="2000" dirty="0"/>
              <a:t>يزيد في القيمة وقد </a:t>
            </a:r>
            <a:r>
              <a:rPr lang="ar-SA" sz="2000" dirty="0" smtClean="0"/>
              <a:t>يسبب تلفه</a:t>
            </a:r>
            <a:endParaRPr lang="en-US" sz="2000" dirty="0"/>
          </a:p>
          <a:p>
            <a:pPr marL="457200" lvl="0" indent="-457200" rtl="1">
              <a:spcBef>
                <a:spcPts val="200"/>
              </a:spcBef>
              <a:buFont typeface="+mj-lt"/>
              <a:buAutoNum type="arabicPeriod"/>
            </a:pPr>
            <a:r>
              <a:rPr lang="ar-SA" sz="2000" b="1" dirty="0" smtClean="0"/>
              <a:t>الحركة الزائدة: </a:t>
            </a:r>
            <a:r>
              <a:rPr lang="ar-SA" sz="2000" dirty="0" smtClean="0"/>
              <a:t>حركة </a:t>
            </a:r>
            <a:r>
              <a:rPr lang="ar-SA" sz="2000" dirty="0"/>
              <a:t>المنتجات أو أدوات الإنتاج أو العمال </a:t>
            </a:r>
            <a:r>
              <a:rPr lang="ar-SA" sz="2000" dirty="0" smtClean="0"/>
              <a:t>تزيد التكاليف. فترك الماكينات بلا إنتاج تؤدى </a:t>
            </a:r>
            <a:r>
              <a:rPr lang="ar-SA" sz="2000" dirty="0"/>
              <a:t>الى </a:t>
            </a:r>
            <a:r>
              <a:rPr lang="ar-SA" sz="2000" dirty="0" smtClean="0"/>
              <a:t>استهلاك </a:t>
            </a:r>
            <a:r>
              <a:rPr lang="ar-SA" sz="2000" dirty="0"/>
              <a:t>الطاقة ونقص </a:t>
            </a:r>
            <a:r>
              <a:rPr lang="ar-SA" sz="2000" dirty="0" smtClean="0"/>
              <a:t>عمرها الافتراضي وتلوث البيئة. </a:t>
            </a:r>
            <a:r>
              <a:rPr lang="ar-SA" sz="2000" dirty="0"/>
              <a:t>و</a:t>
            </a:r>
            <a:r>
              <a:rPr lang="ar-SA" sz="2000" dirty="0" smtClean="0"/>
              <a:t>حركة </a:t>
            </a:r>
            <a:r>
              <a:rPr lang="ar-SA" sz="2000" dirty="0"/>
              <a:t>العمال الزائدة قد ينتج عنها </a:t>
            </a:r>
            <a:r>
              <a:rPr lang="ar-SA" sz="2000" dirty="0" smtClean="0"/>
              <a:t>حوادث. </a:t>
            </a:r>
            <a:endParaRPr lang="en-US" sz="2000" dirty="0"/>
          </a:p>
          <a:p>
            <a:pPr marL="457200" lvl="0" indent="-457200" rtl="1">
              <a:spcBef>
                <a:spcPts val="200"/>
              </a:spcBef>
              <a:buFont typeface="+mj-lt"/>
              <a:buAutoNum type="arabicPeriod"/>
            </a:pPr>
            <a:r>
              <a:rPr lang="ar-SA" sz="2000" b="1" dirty="0" smtClean="0"/>
              <a:t>كثرة الانتظار: </a:t>
            </a:r>
            <a:r>
              <a:rPr lang="ar-SA" sz="2000" dirty="0"/>
              <a:t>ويقصد </a:t>
            </a:r>
            <a:r>
              <a:rPr lang="ar-SA" sz="2000" dirty="0" smtClean="0"/>
              <a:t>به انتظار </a:t>
            </a:r>
            <a:r>
              <a:rPr lang="ar-SA" sz="2000" dirty="0"/>
              <a:t>المنتج </a:t>
            </a:r>
            <a:r>
              <a:rPr lang="ar-SA" sz="2000" dirty="0" smtClean="0"/>
              <a:t>للانتقال </a:t>
            </a:r>
            <a:r>
              <a:rPr lang="ar-SA" sz="2000" dirty="0"/>
              <a:t>الى المرحلة التالية في عمليات الإنتاج والتوزيع.</a:t>
            </a:r>
            <a:endParaRPr lang="en-US" sz="2000" dirty="0"/>
          </a:p>
          <a:p>
            <a:pPr marL="457200" lvl="0" indent="-457200" rtl="1">
              <a:spcBef>
                <a:spcPts val="200"/>
              </a:spcBef>
              <a:buFont typeface="+mj-lt"/>
              <a:buAutoNum type="arabicPeriod"/>
            </a:pPr>
            <a:r>
              <a:rPr lang="ar-SA" sz="2000" b="1" dirty="0" smtClean="0"/>
              <a:t>عيوب المنتج: </a:t>
            </a:r>
            <a:r>
              <a:rPr lang="ar-SA" sz="2000" dirty="0" smtClean="0"/>
              <a:t>عيوب المنتج تؤدى الى إعادة إصلاحه أو استرداده مما يزيد التكاليف </a:t>
            </a:r>
          </a:p>
          <a:p>
            <a:pPr marL="457200" indent="-457200" rtl="1">
              <a:spcBef>
                <a:spcPts val="200"/>
              </a:spcBef>
              <a:buFont typeface="+mj-lt"/>
              <a:buAutoNum type="arabicPeriod"/>
            </a:pPr>
            <a:r>
              <a:rPr lang="ar-SA" sz="2000" b="1" dirty="0"/>
              <a:t>المخزون: </a:t>
            </a:r>
            <a:r>
              <a:rPr lang="ar-SA" sz="2000" dirty="0"/>
              <a:t>يعتبر المخزون سواء كان مواد خام أو سلع نصف مصنعة أو منتجات نهائية جزأ من رأس المال. وهذا المخزون </a:t>
            </a:r>
            <a:r>
              <a:rPr lang="ar-SA" sz="2000" dirty="0" smtClean="0"/>
              <a:t>لا ينتج </a:t>
            </a:r>
            <a:r>
              <a:rPr lang="ar-SA" sz="2000" dirty="0"/>
              <a:t>أموال للشركة ولا قيمة للمستهلك</a:t>
            </a:r>
            <a:r>
              <a:rPr lang="ar-SA" sz="2000" dirty="0" smtClean="0"/>
              <a:t>.</a:t>
            </a:r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000" b="1" dirty="0" smtClean="0"/>
              <a:t>التكامل الرأسي: </a:t>
            </a:r>
            <a:r>
              <a:rPr lang="ar-SA" sz="2000" dirty="0" smtClean="0"/>
              <a:t>الاستحواذ على مصادر المواد الخام (تكامل خلفي) أو الاستحواذ على مراكز التوزيع (تكامل أمامي)</a:t>
            </a:r>
            <a:endParaRPr lang="ar-SA" sz="2000" dirty="0"/>
          </a:p>
          <a:p>
            <a:pPr lvl="0"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000" b="1" dirty="0"/>
              <a:t>أ</a:t>
            </a:r>
            <a:r>
              <a:rPr lang="ar-SA" sz="2000" b="1" dirty="0" smtClean="0"/>
              <a:t>تمته الإنتاج: </a:t>
            </a:r>
            <a:r>
              <a:rPr lang="ar-SA" sz="2000" dirty="0" smtClean="0"/>
              <a:t>استخدام الذكاء الصناعي والروبوتات</a:t>
            </a:r>
          </a:p>
          <a:p>
            <a:pPr lvl="1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000" dirty="0" smtClean="0"/>
              <a:t>زيادة الإنتاج </a:t>
            </a:r>
            <a:r>
              <a:rPr lang="ar-SA" sz="2000" dirty="0"/>
              <a:t>والسرعة، وقلة الأخطاء، وتقليل الفاقد </a:t>
            </a:r>
            <a:r>
              <a:rPr lang="ar-SA" sz="2000" dirty="0" smtClean="0"/>
              <a:t>والعمالة، وزيادة الجودة</a:t>
            </a:r>
            <a:endParaRPr lang="ar-SA" sz="2000" dirty="0"/>
          </a:p>
          <a:p>
            <a:pPr lvl="1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000" dirty="0" smtClean="0"/>
              <a:t>يضر </a:t>
            </a:r>
            <a:r>
              <a:rPr lang="ar-SA" sz="2000" dirty="0"/>
              <a:t>العمالة والبيئة </a:t>
            </a:r>
            <a:r>
              <a:rPr lang="ar-SA" sz="2000" dirty="0" smtClean="0"/>
              <a:t>ويحتاج الى تكاليف عالية </a:t>
            </a:r>
            <a:endParaRPr lang="ar-SA" sz="2000" dirty="0"/>
          </a:p>
          <a:p>
            <a:pPr marL="0" lvl="0" indent="0" rtl="1"/>
            <a:endParaRPr lang="en-US" sz="2000" dirty="0"/>
          </a:p>
          <a:p>
            <a:endParaRPr lang="ar-S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2091647"/>
            <a:ext cx="2088232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b="1" dirty="0" smtClean="0"/>
              <a:t>سؤال: </a:t>
            </a:r>
            <a:r>
              <a:rPr lang="ar-SA" dirty="0" smtClean="0"/>
              <a:t>كيف ساهمت تقنية المعلومات في تقليل تكاليف التسويق؟ </a:t>
            </a:r>
            <a:endParaRPr lang="ar-SA" dirty="0"/>
          </a:p>
        </p:txBody>
      </p:sp>
      <p:sp>
        <p:nvSpPr>
          <p:cNvPr id="7" name="TextBox 6"/>
          <p:cNvSpPr txBox="1"/>
          <p:nvPr/>
        </p:nvSpPr>
        <p:spPr>
          <a:xfrm>
            <a:off x="128464" y="5589240"/>
            <a:ext cx="2144688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b="1" dirty="0" smtClean="0"/>
              <a:t>سؤال: </a:t>
            </a:r>
            <a:r>
              <a:rPr lang="ar-SA" dirty="0" smtClean="0"/>
              <a:t>ماهي أشكال وآثار أتمته الحروب؟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1236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ar-SA" dirty="0"/>
              <a:t>Inventory </a:t>
            </a:r>
            <a:r>
              <a:rPr lang="en-US" altLang="ar-SA" dirty="0" smtClean="0"/>
              <a:t>Management</a:t>
            </a:r>
            <a:r>
              <a:rPr lang="ar-SA" altLang="ar-SA" dirty="0" smtClean="0"/>
              <a:t>إدارة المخزون </a:t>
            </a:r>
            <a:r>
              <a:rPr lang="en-US" altLang="ar-SA" dirty="0" smtClean="0"/>
              <a:t>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82802"/>
            <a:ext cx="9906000" cy="4973548"/>
          </a:xfrm>
        </p:spPr>
        <p:txBody>
          <a:bodyPr/>
          <a:lstStyle/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200" b="1" dirty="0" smtClean="0"/>
              <a:t>لماذا نحتاج </a:t>
            </a:r>
            <a:r>
              <a:rPr lang="ar-SA" sz="2200" b="1" dirty="0"/>
              <a:t>ل</a:t>
            </a:r>
            <a:r>
              <a:rPr lang="ar-SA" sz="2200" b="1" dirty="0" smtClean="0"/>
              <a:t>لمخزون؟:</a:t>
            </a:r>
            <a:r>
              <a:rPr lang="ar-SA" sz="2200" dirty="0" smtClean="0"/>
              <a:t> لأن عمليتي الإنتاج والتوزيع تأخذ وقتا كبيرا وصبر الزبون على الانتظار محدود.</a:t>
            </a:r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200" b="1" dirty="0" smtClean="0"/>
              <a:t>وسائل تقليدية: </a:t>
            </a:r>
          </a:p>
          <a:p>
            <a:pPr marL="800100" lvl="1" indent="-342900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200" dirty="0" smtClean="0"/>
              <a:t>تلاحم الشاحنات </a:t>
            </a:r>
            <a:r>
              <a:rPr lang="en-US" altLang="ar-SA" sz="2200" b="1" dirty="0" smtClean="0"/>
              <a:t>Cross-docking</a:t>
            </a:r>
            <a:r>
              <a:rPr lang="ar-SA" altLang="ar-SA" sz="2200" b="1" dirty="0" smtClean="0"/>
              <a:t>: </a:t>
            </a:r>
            <a:r>
              <a:rPr lang="ar-SA" altLang="ar-SA" sz="2200" dirty="0" smtClean="0"/>
              <a:t>تفريغ شاحنات المصانع مباشرة في شاحنات تجار التجزئة </a:t>
            </a:r>
          </a:p>
          <a:p>
            <a:pPr marL="800100" lvl="1" indent="-342900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200" b="1" dirty="0" smtClean="0"/>
              <a:t>التمييز المتأخر </a:t>
            </a:r>
            <a:r>
              <a:rPr lang="en-US" altLang="ar-SA" sz="2200" b="1" dirty="0" smtClean="0"/>
              <a:t>Delayed differentiation </a:t>
            </a:r>
            <a:r>
              <a:rPr lang="ar-SA" sz="2200" b="1" dirty="0" smtClean="0"/>
              <a:t>:</a:t>
            </a:r>
            <a:r>
              <a:rPr lang="ar-SA" sz="2200" dirty="0" smtClean="0"/>
              <a:t> صناعة منتجات نمطية من الأثاث أو السيارات أو الملابس ثم صبغها وإضافة المكملات لها حسب الطلب</a:t>
            </a:r>
          </a:p>
          <a:p>
            <a:pPr marL="800100" lvl="1" indent="-342900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200" b="1" dirty="0" smtClean="0"/>
              <a:t>تصنيف المخزون وترتيبه:</a:t>
            </a:r>
            <a:r>
              <a:rPr lang="ar-SA" sz="2200" dirty="0" smtClean="0"/>
              <a:t> سحب السلع التي صلاحيتها محدودة بإتباع نظام الأول-أولاً </a:t>
            </a:r>
            <a:r>
              <a:rPr lang="en-US" sz="2200" dirty="0" smtClean="0"/>
              <a:t>first-in-first-out</a:t>
            </a:r>
            <a:r>
              <a:rPr lang="ar-SA" sz="2200" dirty="0" smtClean="0"/>
              <a:t> والسلع المعمرة بإتباع نموذج الأخير-أولاً </a:t>
            </a:r>
            <a:r>
              <a:rPr lang="en-US" sz="2200" dirty="0" smtClean="0"/>
              <a:t>last-in-first-out</a:t>
            </a:r>
            <a:endParaRPr lang="ar-SA" sz="2200" dirty="0" smtClean="0"/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200" b="1" dirty="0" smtClean="0"/>
              <a:t>وسائل إلكترونية:</a:t>
            </a:r>
          </a:p>
          <a:p>
            <a:pPr marL="800100" lvl="1" indent="-342900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200" b="1" dirty="0" smtClean="0"/>
              <a:t>التخلص </a:t>
            </a:r>
            <a:r>
              <a:rPr lang="ar-SA" sz="2200" b="1" dirty="0"/>
              <a:t>من أثر السوط: </a:t>
            </a:r>
            <a:r>
              <a:rPr lang="ar-SA" sz="2200" dirty="0"/>
              <a:t>تبادل المعلومات، تقليل عدم التيقن، الشراكات الاستراتيجية، التجارة </a:t>
            </a:r>
            <a:r>
              <a:rPr lang="ar-SA" sz="2200" dirty="0" smtClean="0"/>
              <a:t>التعاونية</a:t>
            </a:r>
          </a:p>
          <a:p>
            <a:pPr marL="800100" lvl="1" indent="-342900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200" b="1" dirty="0" smtClean="0"/>
              <a:t>التجارة الالكترونية الخالصة. </a:t>
            </a:r>
            <a:r>
              <a:rPr lang="ar-SA" sz="2200" dirty="0"/>
              <a:t>شحن السلعة مباشرة للعملاء وليس من خلال تجار التجزئة، يوفر الوقت وتكاليف الوساطة والمعاملات. </a:t>
            </a:r>
          </a:p>
          <a:p>
            <a:pPr lvl="1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200" dirty="0" smtClean="0"/>
              <a:t> </a:t>
            </a:r>
            <a:r>
              <a:rPr lang="ar-SA" sz="2200" b="1" dirty="0" smtClean="0"/>
              <a:t>برامج التنبؤ بالطلب: </a:t>
            </a:r>
            <a:r>
              <a:rPr lang="ar-SA" sz="2200" dirty="0" smtClean="0"/>
              <a:t>نظم المحاكاة والاستبيانات، وتاريخ البيعات </a:t>
            </a:r>
            <a:r>
              <a:rPr lang="ar-SA" sz="2200" dirty="0" err="1" smtClean="0"/>
              <a:t>وبرنامجى</a:t>
            </a:r>
            <a:r>
              <a:rPr lang="ar-SA" sz="2200" dirty="0" smtClean="0"/>
              <a:t> </a:t>
            </a:r>
            <a:r>
              <a:rPr lang="en-US" sz="2200" dirty="0" err="1" smtClean="0"/>
              <a:t>OFBiz</a:t>
            </a:r>
            <a:r>
              <a:rPr lang="ar-SA" sz="2200" dirty="0" smtClean="0"/>
              <a:t> و</a:t>
            </a:r>
            <a:r>
              <a:rPr lang="en-US" sz="2200" i="1" dirty="0"/>
              <a:t> </a:t>
            </a:r>
            <a:r>
              <a:rPr lang="en-US" sz="2200" i="1" dirty="0" err="1"/>
              <a:t>Odoo</a:t>
            </a:r>
            <a:r>
              <a:rPr lang="ar-SA" sz="2200" dirty="0" smtClean="0"/>
              <a:t> </a:t>
            </a:r>
          </a:p>
          <a:p>
            <a:pPr lvl="1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200" b="1" dirty="0" smtClean="0"/>
              <a:t>أتمته إدارة المخزون: </a:t>
            </a:r>
            <a:r>
              <a:rPr lang="ar-SA" sz="2200" dirty="0" smtClean="0"/>
              <a:t>باستخدام تقنية التعرف على الهوية بموجات الراديو </a:t>
            </a:r>
            <a:r>
              <a:rPr lang="en-US" sz="2200" dirty="0" smtClean="0"/>
              <a:t>RFID</a:t>
            </a:r>
            <a:r>
              <a:rPr lang="ar-SA" sz="2200" dirty="0" smtClean="0"/>
              <a:t> وهى شريحة تخزن معلومات السلعة ( سعرها وتاريخ الصلاحية) ويمكن قراءتها بجهاز خاص من على بعد أمتار </a:t>
            </a:r>
            <a:endParaRPr lang="ar-SA" sz="2200" dirty="0"/>
          </a:p>
          <a:p>
            <a:pPr rtl="1">
              <a:spcBef>
                <a:spcPts val="200"/>
              </a:spcBef>
            </a:pPr>
            <a:endParaRPr lang="ar-SA" sz="2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87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16632"/>
            <a:ext cx="8915400" cy="1143000"/>
          </a:xfrm>
        </p:spPr>
        <p:txBody>
          <a:bodyPr/>
          <a:lstStyle/>
          <a:p>
            <a:r>
              <a:rPr lang="ar-SA" dirty="0" smtClean="0"/>
              <a:t>دراسة حالة: جنرال موتورز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906000" cy="501558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300" b="1" dirty="0" smtClean="0"/>
              <a:t>مشاكل جنرال موتورز 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sz="2300" dirty="0" smtClean="0"/>
              <a:t>مشاركة تصميم </a:t>
            </a:r>
            <a:r>
              <a:rPr lang="ar-SA" sz="2300" dirty="0"/>
              <a:t>السيارة الجديدة </a:t>
            </a:r>
            <a:r>
              <a:rPr lang="ar-SA" sz="2300" dirty="0" smtClean="0"/>
              <a:t>مع مجموعة </a:t>
            </a:r>
            <a:r>
              <a:rPr lang="ar-SA" sz="2300" dirty="0"/>
              <a:t>من حوالي 20،000 </a:t>
            </a:r>
            <a:r>
              <a:rPr lang="ar-SA" sz="2300" dirty="0" smtClean="0"/>
              <a:t>من المصممين </a:t>
            </a:r>
            <a:r>
              <a:rPr lang="ar-SA" sz="2300" dirty="0"/>
              <a:t>والمهندسين في مئات من الأقسام والإدارات في 14 </a:t>
            </a:r>
            <a:r>
              <a:rPr lang="ar-SA" sz="2300" dirty="0" smtClean="0"/>
              <a:t>مختبر تصميم تابع لجنرال موتورز، تقع </a:t>
            </a:r>
            <a:r>
              <a:rPr lang="ar-SA" sz="2300" dirty="0"/>
              <a:t>في بلدان </a:t>
            </a:r>
            <a:r>
              <a:rPr lang="ar-SA" sz="2300" dirty="0" smtClean="0"/>
              <a:t>مختلفة.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sz="2300" dirty="0" smtClean="0"/>
              <a:t>الاتصال والتعاون </a:t>
            </a:r>
            <a:r>
              <a:rPr lang="ar-SA" sz="2300" dirty="0"/>
              <a:t>مع مهندسي التصميم ل</a:t>
            </a:r>
            <a:r>
              <a:rPr lang="ar-SA" sz="2300" dirty="0" smtClean="0"/>
              <a:t>أكثر </a:t>
            </a:r>
            <a:r>
              <a:rPr lang="ar-SA" sz="2300" dirty="0"/>
              <a:t>من 1000 </a:t>
            </a:r>
            <a:r>
              <a:rPr lang="ar-SA" sz="2300" dirty="0" smtClean="0"/>
              <a:t>من الموردين الرئيسيين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300" b="1" dirty="0" smtClean="0"/>
              <a:t>الحل: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sz="2300" dirty="0" smtClean="0"/>
              <a:t>من بين حوالي </a:t>
            </a:r>
            <a:r>
              <a:rPr lang="ar-SA" sz="2300" dirty="0"/>
              <a:t>3000 </a:t>
            </a:r>
            <a:r>
              <a:rPr lang="ar-SA" sz="2300" dirty="0" smtClean="0"/>
              <a:t>برنامج متاح، اختارت الشركة برنامج </a:t>
            </a:r>
            <a:r>
              <a:rPr lang="ar-SA" sz="2300" dirty="0"/>
              <a:t>التصميم بمساعدة الكمبيوتر </a:t>
            </a:r>
            <a:endParaRPr lang="ar-SA" sz="2300" dirty="0" smtClean="0"/>
          </a:p>
          <a:p>
            <a:pPr marL="400050" lvl="1" indent="0" rtl="1"/>
            <a:r>
              <a:rPr lang="ar-SA" sz="2300" dirty="0" smtClean="0"/>
              <a:t>(</a:t>
            </a:r>
            <a:r>
              <a:rPr lang="ar-SA" sz="2300" dirty="0"/>
              <a:t>CAD) التي تتيح وثائق التصميم </a:t>
            </a:r>
            <a:r>
              <a:rPr lang="ar-SA" sz="2300" dirty="0" smtClean="0"/>
              <a:t>ثلاثية الأبعاد ويتم تبادلها عن طريق </a:t>
            </a:r>
            <a:r>
              <a:rPr lang="ar-SA" sz="2300" dirty="0"/>
              <a:t>الانترنت من قبل كل من المصممين </a:t>
            </a:r>
            <a:r>
              <a:rPr lang="ar-SA" sz="2300" dirty="0" smtClean="0"/>
              <a:t>والمهندسين داخل الشركة وخارجها. </a:t>
            </a:r>
            <a:endParaRPr lang="en-US" sz="2300" dirty="0" smtClean="0"/>
          </a:p>
          <a:p>
            <a:pPr lvl="1" indent="-342900" rtl="1">
              <a:buFont typeface="Arial" panose="020B0604020202020204" pitchFamily="34" charset="0"/>
              <a:buChar char="•"/>
            </a:pPr>
            <a:r>
              <a:rPr lang="ar-EG" sz="2300" b="1" dirty="0" smtClean="0"/>
              <a:t>إدارة المخازن عند وول مارت:</a:t>
            </a:r>
            <a:endParaRPr lang="en-US" sz="2300" b="1" dirty="0"/>
          </a:p>
          <a:p>
            <a:pPr lvl="1" indent="-342900" rtl="1">
              <a:buFont typeface="Wingdings" panose="05000000000000000000" pitchFamily="2" charset="2"/>
              <a:buChar char="Ø"/>
            </a:pPr>
            <a:r>
              <a:rPr lang="ar-SA" sz="2300" dirty="0"/>
              <a:t>وول مارت تستخدم نظم المعلومات لتمكن الموردين من متابعة </a:t>
            </a:r>
            <a:endParaRPr lang="ar-SA" sz="2300" dirty="0" smtClean="0"/>
          </a:p>
          <a:p>
            <a:pPr marL="400050" lvl="1" indent="0" rtl="1"/>
            <a:r>
              <a:rPr lang="ar-SA" sz="2300" dirty="0" smtClean="0"/>
              <a:t>المبيعات </a:t>
            </a:r>
            <a:r>
              <a:rPr lang="ar-SA" sz="2300" dirty="0"/>
              <a:t>مما يجعلهم يتابعون الكميات المعروضة ويتوقعون الطلب بدقة</a:t>
            </a:r>
          </a:p>
          <a:p>
            <a:pPr marL="400050" lvl="1" indent="0" rtl="1"/>
            <a:endParaRPr lang="ar-SA" sz="2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0" y="4437112"/>
            <a:ext cx="2288704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dirty="0" smtClean="0"/>
              <a:t>ماهي مشاكل الامداد والتوريد للإنسان القائم على الجمع والالتقاط وكيف حلها؟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10441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748" y="260648"/>
            <a:ext cx="8915400" cy="1143000"/>
          </a:xfrm>
        </p:spPr>
        <p:txBody>
          <a:bodyPr/>
          <a:lstStyle/>
          <a:p>
            <a:r>
              <a:rPr lang="ar-SA" dirty="0"/>
              <a:t>نماذج إدارة سلسلة التوريد </a:t>
            </a:r>
            <a:r>
              <a:rPr lang="ar-SA" dirty="0" smtClean="0"/>
              <a:t>الإلكترونية (1)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104" y="1340768"/>
            <a:ext cx="9937104" cy="4896544"/>
          </a:xfrm>
        </p:spPr>
        <p:txBody>
          <a:bodyPr/>
          <a:lstStyle/>
          <a:p>
            <a:pPr marL="514350" indent="-514350" rtl="1">
              <a:spcBef>
                <a:spcPts val="200"/>
              </a:spcBef>
              <a:buFont typeface="+mj-lt"/>
              <a:buAutoNum type="arabicPeriod"/>
            </a:pPr>
            <a:r>
              <a:rPr lang="ar-SA" sz="2400" b="1" dirty="0"/>
              <a:t>الشراء الإلكتروني </a:t>
            </a:r>
            <a:r>
              <a:rPr lang="en-US" sz="2400" b="1" dirty="0" smtClean="0"/>
              <a:t> :</a:t>
            </a:r>
            <a:r>
              <a:rPr lang="en-US" altLang="ar-SA" sz="2400" b="1" dirty="0" smtClean="0"/>
              <a:t>E-procurement</a:t>
            </a:r>
            <a:r>
              <a:rPr lang="ar-SA" sz="2400" dirty="0" smtClean="0"/>
              <a:t>هو </a:t>
            </a:r>
            <a:r>
              <a:rPr lang="ar-SA" sz="2400" dirty="0"/>
              <a:t>استخدام نظم المعلومات والاتصالات في عمليات </a:t>
            </a:r>
            <a:r>
              <a:rPr lang="ar-SA" sz="2400" dirty="0" smtClean="0"/>
              <a:t>شراء </a:t>
            </a:r>
            <a:r>
              <a:rPr lang="ar-SA" sz="2400" dirty="0"/>
              <a:t>المواد الخام ونصف المصنعة ومستلزمات الإنتاج </a:t>
            </a:r>
            <a:r>
              <a:rPr lang="ar-SA" sz="2400" dirty="0" smtClean="0"/>
              <a:t>والحصول على المهارات</a:t>
            </a:r>
          </a:p>
          <a:p>
            <a:pPr marL="457200" indent="-457200" rtl="1">
              <a:spcBef>
                <a:spcPts val="200"/>
              </a:spcBef>
              <a:buFont typeface="+mj-lt"/>
              <a:buAutoNum type="arabicPeriod"/>
            </a:pPr>
            <a:r>
              <a:rPr lang="ar-SA" sz="2400" b="1" dirty="0"/>
              <a:t>التخطيط </a:t>
            </a:r>
            <a:r>
              <a:rPr lang="ar-SA" sz="2400" b="1" dirty="0" smtClean="0"/>
              <a:t>التعاوني </a:t>
            </a:r>
            <a:r>
              <a:rPr lang="en-US" altLang="ar-SA" sz="2400" b="1" dirty="0"/>
              <a:t>Collaborative planning </a:t>
            </a:r>
            <a:r>
              <a:rPr lang="ar-SA" altLang="ar-SA" sz="2400" b="1" dirty="0"/>
              <a:t>: </a:t>
            </a:r>
            <a:r>
              <a:rPr lang="ar-SA" sz="2400" dirty="0"/>
              <a:t>الموردين والمنتجين وتجار التجزئة يتعاونون في التنبؤ بالطلب والتخطيط بهدف تحسين تدفق المواد عبر سلسلة </a:t>
            </a:r>
            <a:r>
              <a:rPr lang="ar-SA" sz="2400" dirty="0" smtClean="0"/>
              <a:t>التوريد.</a:t>
            </a:r>
          </a:p>
          <a:p>
            <a:pPr marL="457200" indent="-457200" rtl="1">
              <a:spcBef>
                <a:spcPts val="200"/>
              </a:spcBef>
              <a:buFont typeface="+mj-lt"/>
              <a:buAutoNum type="arabicPeriod"/>
            </a:pPr>
            <a:r>
              <a:rPr lang="ar-SA" sz="2400" b="1" dirty="0"/>
              <a:t>التصميم التشاركي: </a:t>
            </a:r>
            <a:r>
              <a:rPr lang="ar-SA" sz="2400" dirty="0"/>
              <a:t>منهج لإشراك جميع أصحاب المصلحة (مثل الموظفين والشركاء والعملاء والمواطنين والمستخدمين النهائيين) في عملية تصميم المنتج لضمان تلبية احتياجاتهم</a:t>
            </a:r>
            <a:r>
              <a:rPr lang="ar-SA" sz="2400" dirty="0" smtClean="0"/>
              <a:t>.</a:t>
            </a:r>
            <a:endParaRPr lang="ar-SA" sz="2400" dirty="0"/>
          </a:p>
          <a:p>
            <a:pPr marL="457200" indent="-457200" rtl="1">
              <a:spcBef>
                <a:spcPts val="200"/>
              </a:spcBef>
              <a:buFont typeface="+mj-lt"/>
              <a:buAutoNum type="arabicPeriod"/>
            </a:pPr>
            <a:r>
              <a:rPr lang="ar-SA" sz="2400" b="1" dirty="0"/>
              <a:t>إدارة دورة حياة المنتج (PLM): </a:t>
            </a:r>
            <a:r>
              <a:rPr lang="ar-SA" sz="2400" dirty="0" smtClean="0"/>
              <a:t>استراتيجية </a:t>
            </a:r>
            <a:r>
              <a:rPr lang="ar-SA" sz="2400" dirty="0"/>
              <a:t>الأعمال التي تمكن الشركات المصنعة من تبادل البيانات ذات الصلة بالمنتج مع الشركاء كجزء من </a:t>
            </a:r>
            <a:r>
              <a:rPr lang="ar-SA" sz="2400" dirty="0" smtClean="0"/>
              <a:t>التصميم </a:t>
            </a:r>
            <a:r>
              <a:rPr lang="ar-SA" sz="2400" dirty="0"/>
              <a:t>التعاوني للمنتج وجهود </a:t>
            </a:r>
            <a:r>
              <a:rPr lang="ar-SA" sz="2400" dirty="0" smtClean="0"/>
              <a:t>تنميته</a:t>
            </a:r>
          </a:p>
          <a:p>
            <a:pPr marL="457200" lvl="1" indent="-457200" rtl="1">
              <a:spcBef>
                <a:spcPts val="200"/>
              </a:spcBef>
              <a:buFont typeface="+mj-lt"/>
              <a:buAutoNum type="arabicPeriod" startAt="4"/>
            </a:pPr>
            <a:r>
              <a:rPr lang="ar-SA" sz="2400" b="1" dirty="0" smtClean="0"/>
              <a:t>التجديد </a:t>
            </a:r>
            <a:r>
              <a:rPr lang="ar-SA" sz="2400" b="1" dirty="0"/>
              <a:t>التعاوني</a:t>
            </a:r>
            <a:r>
              <a:rPr lang="ar-SA" sz="2400" dirty="0"/>
              <a:t> </a:t>
            </a:r>
            <a:r>
              <a:rPr lang="en-US" altLang="ar-SA" sz="2400" b="1" dirty="0"/>
              <a:t>Cooperative </a:t>
            </a:r>
            <a:r>
              <a:rPr lang="en-US" altLang="ar-SA" sz="2400" b="1" dirty="0" smtClean="0"/>
              <a:t>replenishment </a:t>
            </a:r>
            <a:r>
              <a:rPr lang="ar-SA" sz="2400" dirty="0" smtClean="0"/>
              <a:t>: </a:t>
            </a:r>
            <a:r>
              <a:rPr lang="ar-SA" sz="2400" dirty="0"/>
              <a:t>تجديد المخزون والمواد عن طريق تعاون الموردين والمنتجين والموزعين وتجار التجزئة باستخدام نظم المعلومات وذلك بهدف زيادة رضا </a:t>
            </a:r>
            <a:r>
              <a:rPr lang="ar-SA" sz="2400" dirty="0" smtClean="0"/>
              <a:t>الزبائن. مثال: </a:t>
            </a:r>
            <a:r>
              <a:rPr lang="ar-SA" sz="2400" dirty="0"/>
              <a:t>قيام المورد بإدارة </a:t>
            </a:r>
            <a:r>
              <a:rPr lang="ar-SA" sz="2400" dirty="0" smtClean="0"/>
              <a:t>مخزون تجار التجزئة </a:t>
            </a:r>
            <a:r>
              <a:rPr lang="ar-SA" sz="2400" dirty="0"/>
              <a:t>بمتابعة العرض </a:t>
            </a:r>
            <a:r>
              <a:rPr lang="ar-SA" sz="2400" dirty="0" smtClean="0"/>
              <a:t>والطلب</a:t>
            </a:r>
          </a:p>
          <a:p>
            <a:pPr marL="457200" lvl="1" indent="-457200" rtl="1">
              <a:spcBef>
                <a:spcPts val="200"/>
              </a:spcBef>
              <a:buFont typeface="+mj-lt"/>
              <a:buAutoNum type="arabicPeriod" startAt="4"/>
            </a:pPr>
            <a:r>
              <a:rPr lang="ar-SA" sz="2400" b="1" dirty="0" smtClean="0"/>
              <a:t>التجارة الالكترونية: </a:t>
            </a:r>
            <a:r>
              <a:rPr lang="ar-SA" sz="2400" dirty="0" smtClean="0"/>
              <a:t>أخذ الطلبات، إنهاء الطلبات، الدفع الإلكتروني، تقليل </a:t>
            </a:r>
            <a:r>
              <a:rPr lang="ar-SA" sz="2400" dirty="0"/>
              <a:t>المخزون</a:t>
            </a:r>
            <a:br>
              <a:rPr lang="ar-SA" sz="2400" dirty="0"/>
            </a:br>
            <a:r>
              <a:rPr lang="ar-SA" sz="2400" dirty="0"/>
              <a:t>التجارة </a:t>
            </a:r>
            <a:r>
              <a:rPr lang="ar-SA" sz="2400" dirty="0" smtClean="0"/>
              <a:t>التعاونية</a:t>
            </a:r>
            <a:endParaRPr lang="ar-SA" sz="2400" dirty="0"/>
          </a:p>
          <a:p>
            <a:pPr marL="514350" indent="-514350" rtl="1">
              <a:spcBef>
                <a:spcPts val="200"/>
              </a:spcBef>
              <a:buFont typeface="+mj-lt"/>
              <a:buAutoNum type="arabicPeriod"/>
            </a:pPr>
            <a:endParaRPr lang="ar-SA" sz="2400" dirty="0" smtClean="0"/>
          </a:p>
          <a:p>
            <a:pPr marL="457200" indent="-457200" rtl="1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ar-SA" sz="2400" dirty="0"/>
          </a:p>
          <a:p>
            <a:pPr marL="457200" indent="-457200" rtl="1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07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ar-SA" kern="1200" dirty="0" smtClean="0">
                <a:solidFill>
                  <a:srgbClr val="AD9968"/>
                </a:solidFill>
                <a:latin typeface="+mj-lt"/>
                <a:ea typeface="+mj-ea"/>
              </a:rPr>
              <a:t>نماذج إدارة </a:t>
            </a:r>
            <a:r>
              <a:rPr lang="ar-SA" kern="1200" dirty="0">
                <a:solidFill>
                  <a:srgbClr val="AD9968"/>
                </a:solidFill>
                <a:latin typeface="+mj-lt"/>
                <a:ea typeface="+mj-ea"/>
              </a:rPr>
              <a:t>سلسلة التوريد </a:t>
            </a:r>
            <a:r>
              <a:rPr lang="ar-SA" kern="1200" dirty="0" smtClean="0">
                <a:solidFill>
                  <a:srgbClr val="AD9968"/>
                </a:solidFill>
                <a:latin typeface="+mj-lt"/>
                <a:ea typeface="+mj-ea"/>
              </a:rPr>
              <a:t>الإلكترونية (2)</a:t>
            </a:r>
            <a:endParaRPr lang="ar-SA" kern="1200" dirty="0">
              <a:solidFill>
                <a:srgbClr val="AD9968"/>
              </a:solidFill>
              <a:latin typeface="+mj-lt"/>
              <a:ea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64" y="1417638"/>
            <a:ext cx="9777536" cy="4708525"/>
          </a:xfrm>
        </p:spPr>
        <p:txBody>
          <a:bodyPr/>
          <a:lstStyle/>
          <a:p>
            <a:pPr rtl="1"/>
            <a:r>
              <a:rPr lang="ar-SA" altLang="ar-SA" sz="2400" b="1" dirty="0" smtClean="0"/>
              <a:t>6</a:t>
            </a:r>
            <a:r>
              <a:rPr lang="ar-SA" altLang="ar-SA" sz="2400" b="1" dirty="0"/>
              <a:t>. الخدمات اللوجستية الالكترونية </a:t>
            </a:r>
            <a:r>
              <a:rPr lang="en-US" sz="2400" dirty="0">
                <a:solidFill>
                  <a:srgbClr val="AD9968"/>
                </a:solidFill>
              </a:rPr>
              <a:t>:</a:t>
            </a:r>
            <a:r>
              <a:rPr lang="en-US" altLang="ar-SA" sz="2400" b="1" dirty="0" smtClean="0"/>
              <a:t>E-logistics</a:t>
            </a:r>
            <a:r>
              <a:rPr lang="ar-SA" altLang="ar-SA" sz="2400" b="1" dirty="0" smtClean="0"/>
              <a:t> </a:t>
            </a:r>
            <a:r>
              <a:rPr lang="ar-SA" altLang="ar-SA" sz="2400" dirty="0"/>
              <a:t>الخدمات</a:t>
            </a:r>
            <a:r>
              <a:rPr lang="ar-SA" altLang="ar-SA" sz="2400" b="1" dirty="0" smtClean="0"/>
              <a:t> </a:t>
            </a:r>
            <a:r>
              <a:rPr lang="ar-SA" sz="2400" dirty="0"/>
              <a:t>اللوجستية </a:t>
            </a:r>
            <a:r>
              <a:rPr lang="ar-SA" sz="2400" dirty="0" smtClean="0"/>
              <a:t>التقليدية هي أنشطة رئيسية في سلسلة </a:t>
            </a:r>
            <a:r>
              <a:rPr lang="ar-SA" sz="2400" dirty="0"/>
              <a:t>التوريد </a:t>
            </a:r>
            <a:r>
              <a:rPr lang="ar-SA" sz="2400" dirty="0" smtClean="0"/>
              <a:t>التي تتضمن تخطيط، وتنفيذ، والسيطرة </a:t>
            </a:r>
            <a:r>
              <a:rPr lang="ar-SA" sz="2400" dirty="0"/>
              <a:t>على كفاءة </a:t>
            </a:r>
            <a:r>
              <a:rPr lang="ar-SA" sz="2400" dirty="0" smtClean="0"/>
              <a:t>وفاعلية تدفق مستلزمات الانتاج </a:t>
            </a:r>
            <a:r>
              <a:rPr lang="ar-SA" sz="2400" dirty="0"/>
              <a:t>وتخزين السلع والخدمات والمعلومات ذات الصلة من نقطة المنشأ إلى </a:t>
            </a:r>
            <a:r>
              <a:rPr lang="ar-SA" sz="2400" dirty="0" smtClean="0"/>
              <a:t>نقطة </a:t>
            </a:r>
            <a:r>
              <a:rPr lang="ar-SA" sz="2400" dirty="0"/>
              <a:t>الاستهلاك من أجل تلبية </a:t>
            </a:r>
            <a:r>
              <a:rPr lang="ar-SA" sz="2400" dirty="0" smtClean="0"/>
              <a:t>متطلبات الزبائن. </a:t>
            </a:r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400" dirty="0" smtClean="0"/>
              <a:t>الخدمات اللوجستية الالكترونية هي </a:t>
            </a:r>
            <a:r>
              <a:rPr lang="ar-SA" sz="2400" dirty="0"/>
              <a:t>مجموعة </a:t>
            </a:r>
            <a:r>
              <a:rPr lang="ar-SA" sz="2400" dirty="0" smtClean="0"/>
              <a:t>الخدمات التي تستخدم </a:t>
            </a:r>
            <a:r>
              <a:rPr lang="ar-SA" sz="2400" dirty="0"/>
              <a:t>تقنيات الحوسبة </a:t>
            </a:r>
            <a:r>
              <a:rPr lang="ar-SA" sz="2400" dirty="0" smtClean="0"/>
              <a:t>والاتصالات لتحويل </a:t>
            </a:r>
            <a:r>
              <a:rPr lang="ar-SA" sz="2400" dirty="0"/>
              <a:t>العمليات اللوجستية الرئيسية </a:t>
            </a:r>
            <a:r>
              <a:rPr lang="ar-SA" sz="2400" dirty="0" smtClean="0"/>
              <a:t>الى عمليات قائمة على تبادل </a:t>
            </a:r>
            <a:r>
              <a:rPr lang="ar-SA" sz="2400" dirty="0"/>
              <a:t>البيانات </a:t>
            </a:r>
            <a:r>
              <a:rPr lang="ar-SA" sz="2400" dirty="0" smtClean="0"/>
              <a:t>والمعرفة </a:t>
            </a:r>
            <a:r>
              <a:rPr lang="ar-SA" sz="2400" dirty="0"/>
              <a:t>والمعلومات مع الشركاء </a:t>
            </a:r>
            <a:r>
              <a:rPr lang="ar-SA" sz="2400" dirty="0" smtClean="0"/>
              <a:t>بهدف نيل رضا العميل. </a:t>
            </a:r>
          </a:p>
          <a:p>
            <a:pPr rtl="1"/>
            <a:r>
              <a:rPr lang="ar-SA" sz="2400" b="1" dirty="0"/>
              <a:t>7. الشراكة الاستراتيجية</a:t>
            </a:r>
            <a:r>
              <a:rPr lang="ar-SA" sz="2400" b="1" dirty="0" smtClean="0"/>
              <a:t>:</a:t>
            </a:r>
            <a:r>
              <a:rPr lang="ar-SA" sz="2400" dirty="0" smtClean="0"/>
              <a:t> استخدام تقنية المعلومات لتسهيل تعاون </a:t>
            </a:r>
            <a:r>
              <a:rPr lang="ar-SA" sz="2400" dirty="0"/>
              <a:t>اثنين أو أكثر من الشركات التي لديها منتجات أو خدمات </a:t>
            </a:r>
            <a:r>
              <a:rPr lang="ar-SA" sz="2400" dirty="0" smtClean="0"/>
              <a:t>تكميلية </a:t>
            </a:r>
            <a:r>
              <a:rPr lang="ar-SA" sz="2400" dirty="0"/>
              <a:t>لإدراكهم بالفائدة المتبادلة. </a:t>
            </a:r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000" b="1" dirty="0"/>
              <a:t>فوائدها: </a:t>
            </a:r>
            <a:r>
              <a:rPr lang="ar-SA" sz="2400" dirty="0"/>
              <a:t>سرعة تلبية الطلبات، تجديد المخزون بصورة مستمرة، إدارة المورد </a:t>
            </a:r>
            <a:r>
              <a:rPr lang="ar-SA" sz="2400" dirty="0" smtClean="0"/>
              <a:t>للمخزون</a:t>
            </a:r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20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/>
              <a:t> </a:t>
            </a:r>
            <a:r>
              <a:rPr lang="ar-SA" sz="4000" dirty="0"/>
              <a:t>نماذج إدارة سلسلة التوريد </a:t>
            </a:r>
            <a:r>
              <a:rPr lang="ar-SA" sz="4000" dirty="0" smtClean="0"/>
              <a:t>الإلكترونية (3)</a:t>
            </a:r>
            <a:endParaRPr lang="ar-SA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64" y="1417638"/>
            <a:ext cx="9777536" cy="4708525"/>
          </a:xfrm>
        </p:spPr>
        <p:txBody>
          <a:bodyPr/>
          <a:lstStyle/>
          <a:p>
            <a:pPr marL="0" indent="0" rtl="1"/>
            <a:r>
              <a:rPr lang="ar-SA" sz="2200" dirty="0"/>
              <a:t>8</a:t>
            </a:r>
            <a:r>
              <a:rPr lang="ar-SA" sz="2200" b="1" dirty="0"/>
              <a:t>. التجارة </a:t>
            </a:r>
            <a:r>
              <a:rPr lang="ar-SA" sz="2200" b="1" dirty="0" smtClean="0"/>
              <a:t>التعاونية:</a:t>
            </a:r>
            <a:r>
              <a:rPr lang="ar-SA" sz="2200" b="1" dirty="0"/>
              <a:t> </a:t>
            </a:r>
            <a:r>
              <a:rPr lang="ar-SA" sz="2200" dirty="0" smtClean="0"/>
              <a:t>هي استخدام التقنية </a:t>
            </a:r>
            <a:r>
              <a:rPr lang="ar-SA" sz="2200" dirty="0"/>
              <a:t>لتمكين الشركة من البحث والتطوير والتخطيط، وتصميم المنتج، وإدارة عملية الإنتاج، وإدارة المخزون والتسويق بشكل تعاوني مع الشركاء والموردين والزبائن.</a:t>
            </a:r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200" b="1" dirty="0" smtClean="0"/>
              <a:t>أشكال التعاون: </a:t>
            </a:r>
            <a:r>
              <a:rPr lang="ar-SA" sz="2200" dirty="0"/>
              <a:t>يحدث داخل الأقسام وبين الأقسام وبين فروع الشركة وبين الشركة والشركات </a:t>
            </a:r>
            <a:r>
              <a:rPr lang="ar-SA" sz="2200" dirty="0" smtClean="0"/>
              <a:t>الأخرى، وبين الزبائن.</a:t>
            </a:r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200" b="1" dirty="0" smtClean="0"/>
              <a:t>فوائدها:  </a:t>
            </a:r>
            <a:r>
              <a:rPr lang="ar-SA" sz="2200" dirty="0" smtClean="0"/>
              <a:t>زيادة </a:t>
            </a:r>
            <a:r>
              <a:rPr lang="ar-SA" sz="2200" dirty="0"/>
              <a:t>التحكم في العمليات التجارية، </a:t>
            </a:r>
            <a:r>
              <a:rPr lang="ar-SA" sz="2200" dirty="0" smtClean="0"/>
              <a:t>زيادة الأرباح، زيادة سرعة وصول السلعة، تحسين </a:t>
            </a:r>
            <a:r>
              <a:rPr lang="ar-SA" sz="2200" dirty="0"/>
              <a:t>جودة الإنتاج، انخفاض التكاليف، إدارة المعرفة، تحسين بيئة العمل وزيادة رضا الموظفين، تقلل تكلفة الوساطة وعدد </a:t>
            </a:r>
            <a:r>
              <a:rPr lang="ar-SA" sz="2200" dirty="0" smtClean="0"/>
              <a:t>الوسطاء، انخفاض المخزون وقلة عدد مرات نفاده، قلة الأخطاء.</a:t>
            </a:r>
          </a:p>
          <a:p>
            <a:pPr marL="457200" indent="-457200" rtl="1">
              <a:buFont typeface="+mj-lt"/>
              <a:buAutoNum type="arabicPeriod" startAt="9"/>
            </a:pPr>
            <a:r>
              <a:rPr lang="ar-SA" sz="2200" b="1" dirty="0" smtClean="0"/>
              <a:t>دعم سلسلة القيمة</a:t>
            </a:r>
            <a:r>
              <a:rPr lang="en-US" altLang="ar-SA" sz="2200" b="1" dirty="0" smtClean="0"/>
              <a:t>   : </a:t>
            </a:r>
            <a:r>
              <a:rPr lang="ar-SA" altLang="ar-SA" sz="2200" dirty="0" smtClean="0"/>
              <a:t>تقسم أنشطة المنظمة الى رئيسية (التوريد والإنتاج والتوزيع وغير رئيسية (الموارد البشرية والمالية). وتستخدم تقنية المعلومات في: </a:t>
            </a:r>
            <a:r>
              <a:rPr lang="ar-SA" altLang="ar-SA" sz="2200" b="1" dirty="0" smtClean="0"/>
              <a:t> </a:t>
            </a:r>
            <a:endParaRPr lang="en-US" altLang="ar-SA" sz="2200" b="1" dirty="0"/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sz="2200" dirty="0" smtClean="0"/>
              <a:t>التواصل بين مجموعات العمل، الموظفين التدريب وتبادل </a:t>
            </a:r>
            <a:r>
              <a:rPr lang="ar-SA" sz="2200" dirty="0"/>
              <a:t>المعلومات والخدمات والأموال بين وحدات الشركة </a:t>
            </a:r>
            <a:r>
              <a:rPr lang="ar-SA" sz="2200" dirty="0" smtClean="0"/>
              <a:t>المختلفة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sz="2200" dirty="0" smtClean="0"/>
              <a:t>التكامل بين الأقسام وجعل مخرجات قسم مدخلات لقسم آخر  </a:t>
            </a:r>
            <a:endParaRPr lang="en-US" sz="2200" dirty="0"/>
          </a:p>
          <a:p>
            <a:pPr marL="0" indent="0" rtl="1"/>
            <a:r>
              <a:rPr lang="ar-SA" sz="2200" dirty="0" smtClean="0"/>
              <a:t> </a:t>
            </a:r>
            <a:r>
              <a:rPr lang="ar-SA" sz="2200" dirty="0"/>
              <a:t/>
            </a:r>
            <a:br>
              <a:rPr lang="ar-SA" sz="2200" dirty="0"/>
            </a:br>
            <a:endParaRPr lang="ar-SA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9513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6" y="158495"/>
            <a:ext cx="9354244" cy="1110265"/>
          </a:xfrm>
        </p:spPr>
        <p:txBody>
          <a:bodyPr/>
          <a:lstStyle/>
          <a:p>
            <a:pPr rtl="1"/>
            <a:r>
              <a:rPr lang="ar-SA" sz="3600" dirty="0"/>
              <a:t> نماذج إدارة سلسلة التوريد الإلكترونية </a:t>
            </a:r>
            <a:r>
              <a:rPr lang="ar-SA" sz="3600" dirty="0" smtClean="0"/>
              <a:t>(4)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938712"/>
          </a:xfrm>
        </p:spPr>
        <p:txBody>
          <a:bodyPr/>
          <a:lstStyle/>
          <a:p>
            <a:pPr marL="457200" indent="-457200" rtl="1">
              <a:spcBef>
                <a:spcPts val="200"/>
              </a:spcBef>
              <a:buFont typeface="+mj-lt"/>
              <a:buAutoNum type="arabicPeriod" startAt="10"/>
            </a:pPr>
            <a:r>
              <a:rPr lang="ar-SA" sz="2400" dirty="0"/>
              <a:t> </a:t>
            </a:r>
            <a:r>
              <a:rPr lang="ar-SA" sz="2400" b="1" dirty="0"/>
              <a:t>المنظمات </a:t>
            </a:r>
            <a:r>
              <a:rPr lang="ar-SA" sz="2400" b="1" dirty="0" smtClean="0"/>
              <a:t>الافتراضية</a:t>
            </a:r>
            <a:r>
              <a:rPr lang="en-US" sz="2000" b="1" dirty="0" smtClean="0"/>
              <a:t>Virtual </a:t>
            </a:r>
            <a:r>
              <a:rPr lang="en-US" sz="2000" b="1" dirty="0"/>
              <a:t>organizations </a:t>
            </a:r>
            <a:r>
              <a:rPr lang="ar-SA" sz="2300" dirty="0" smtClean="0"/>
              <a:t>: هي </a:t>
            </a:r>
            <a:r>
              <a:rPr lang="ar-SA" sz="2300" dirty="0"/>
              <a:t>منظمات </a:t>
            </a:r>
            <a:r>
              <a:rPr lang="ar-SA" sz="2300" dirty="0" smtClean="0"/>
              <a:t>تعمل في الواقع الافتراضي وتعتمد </a:t>
            </a:r>
            <a:r>
              <a:rPr lang="ar-SA" sz="2300" dirty="0"/>
              <a:t>على تقنية </a:t>
            </a:r>
            <a:r>
              <a:rPr lang="ar-SA" sz="2300" dirty="0" smtClean="0"/>
              <a:t>المعلومات </a:t>
            </a:r>
            <a:r>
              <a:rPr lang="ar-SA" sz="2300" dirty="0"/>
              <a:t>في أداء وظائفها بدون حدود وموقع </a:t>
            </a:r>
            <a:r>
              <a:rPr lang="ar-SA" sz="2300" dirty="0" smtClean="0"/>
              <a:t>مكاني معين. تناسب الخدمات الاستشارية وتصميم البرامج والنشر الإلكتروني والمنظمات الخيرية والتنموية والخدمات الالكترونية  </a:t>
            </a:r>
            <a:endParaRPr lang="en-US" sz="2300" dirty="0"/>
          </a:p>
          <a:p>
            <a:pPr marL="457200" indent="-457200"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300" b="1" dirty="0" smtClean="0"/>
              <a:t>فوائدها:</a:t>
            </a:r>
            <a:endParaRPr lang="en-US" sz="2300" b="1" dirty="0"/>
          </a:p>
          <a:p>
            <a:pPr marL="857250" lvl="1" indent="-457200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300" dirty="0"/>
              <a:t>عدم الحاجة </a:t>
            </a:r>
            <a:r>
              <a:rPr lang="ar-SA" sz="2300" dirty="0" smtClean="0"/>
              <a:t>الى </a:t>
            </a:r>
            <a:r>
              <a:rPr lang="ar-SA" sz="2300" dirty="0"/>
              <a:t>مكان أو </a:t>
            </a:r>
            <a:r>
              <a:rPr lang="ar-SA" sz="2300" dirty="0" smtClean="0"/>
              <a:t>مباني (حلت مشكلة اختيار المكان) </a:t>
            </a:r>
            <a:endParaRPr lang="en-US" sz="2300" dirty="0"/>
          </a:p>
          <a:p>
            <a:pPr marL="857250" lvl="1" indent="-457200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300" dirty="0"/>
              <a:t>الاعتماد على التقنية </a:t>
            </a:r>
            <a:r>
              <a:rPr lang="ar-SA" sz="2300" dirty="0" smtClean="0"/>
              <a:t>والمعرفة والحاسبات بدل العمالة </a:t>
            </a:r>
            <a:endParaRPr lang="en-US" sz="2300" dirty="0"/>
          </a:p>
          <a:p>
            <a:pPr marL="857250" lvl="1" indent="-457200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300" dirty="0" smtClean="0"/>
              <a:t>العمالة الجوالة والدوام 24 ساعة والزبائن جزأ من قوة العمل</a:t>
            </a:r>
            <a:endParaRPr lang="en-US" sz="2300" dirty="0"/>
          </a:p>
          <a:p>
            <a:pPr marL="857250" lvl="1" indent="-457200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300" dirty="0"/>
              <a:t>المرونة </a:t>
            </a:r>
            <a:r>
              <a:rPr lang="ar-SA" sz="2300" dirty="0" smtClean="0"/>
              <a:t>في العمل وقلة ضغط العمل والإدارة المشتركة أو المسطحة </a:t>
            </a:r>
            <a:endParaRPr lang="ar-SA" sz="2300" dirty="0"/>
          </a:p>
          <a:p>
            <a:pPr marL="857250" lvl="1" indent="-457200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300" dirty="0" smtClean="0"/>
              <a:t>المحافظة على البيئة وتنمية المناطق النائية لأن الإدارة أو العمل يمكن أن يكون عن بعد</a:t>
            </a:r>
          </a:p>
          <a:p>
            <a:pPr marL="857250" lvl="1" indent="-457200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300" dirty="0" smtClean="0"/>
              <a:t>تنمية رأس المال البشرى </a:t>
            </a:r>
            <a:r>
              <a:rPr lang="en-US" sz="2300" dirty="0" smtClean="0"/>
              <a:t>human capital</a:t>
            </a:r>
            <a:r>
              <a:rPr lang="ar-SA" sz="2300" dirty="0" smtClean="0"/>
              <a:t> عن طريق تبادل المعرفة والخبرات </a:t>
            </a:r>
          </a:p>
          <a:p>
            <a:pPr marL="857250" lvl="1" indent="-457200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300" dirty="0" smtClean="0"/>
              <a:t>مناسبة للهيئات العلمة والاستشارية والتنموية وقاطني المناطق النائية وذوى الاحتياجات الخاصة  </a:t>
            </a:r>
            <a:endParaRPr lang="en-US" sz="2300" dirty="0"/>
          </a:p>
          <a:p>
            <a:pPr rtl="1">
              <a:spcBef>
                <a:spcPts val="200"/>
              </a:spcBef>
            </a:pPr>
            <a:r>
              <a:rPr lang="en-US" sz="2300" dirty="0" smtClean="0"/>
              <a:t>  </a:t>
            </a:r>
            <a:r>
              <a:rPr lang="ar-SA" sz="2300" b="1" dirty="0" smtClean="0"/>
              <a:t>عيوبها: </a:t>
            </a:r>
            <a:r>
              <a:rPr lang="ar-SA" sz="2300" dirty="0" smtClean="0"/>
              <a:t>ارتفاع تكاليف  البنية الالكترونية، والاعتماد على التكنولوجيا والإنترنت، وتحتاج الى الثقة، وضعف آليات فض المنازعات وتقلل رأس المال الاجتماعي </a:t>
            </a:r>
            <a:r>
              <a:rPr lang="en-US" sz="2300" dirty="0" smtClean="0"/>
              <a:t>social capital</a:t>
            </a:r>
            <a:r>
              <a:rPr lang="ar-SA" sz="2300" dirty="0" smtClean="0"/>
              <a:t> بسبب العزلة الاجتماعية</a:t>
            </a:r>
            <a:endParaRPr lang="ar-SA" sz="2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66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88640"/>
            <a:ext cx="8915400" cy="1228998"/>
          </a:xfrm>
        </p:spPr>
        <p:txBody>
          <a:bodyPr/>
          <a:lstStyle/>
          <a:p>
            <a:pPr rtl="1"/>
            <a:r>
              <a:rPr lang="ar-SA" dirty="0" smtClean="0"/>
              <a:t> </a:t>
            </a:r>
            <a:r>
              <a:rPr lang="ar-SA" dirty="0"/>
              <a:t>نماذج إدارة سلسلة التوريد الإلكترونية </a:t>
            </a:r>
            <a:r>
              <a:rPr lang="ar-SA" dirty="0" smtClean="0"/>
              <a:t>(5)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8824" y="1417638"/>
            <a:ext cx="6537176" cy="4938712"/>
          </a:xfrm>
        </p:spPr>
        <p:txBody>
          <a:bodyPr/>
          <a:lstStyle/>
          <a:p>
            <a:endParaRPr lang="ar-SA" sz="2400" dirty="0" smtClean="0"/>
          </a:p>
          <a:p>
            <a:pPr rtl="1"/>
            <a:r>
              <a:rPr lang="ar-SA" sz="2400" b="1" dirty="0" smtClean="0"/>
              <a:t>11. شبكة </a:t>
            </a:r>
            <a:r>
              <a:rPr lang="ar-SA" sz="2400" b="1" dirty="0"/>
              <a:t>القيمة </a:t>
            </a:r>
            <a:r>
              <a:rPr lang="en-US" sz="2400" b="1" dirty="0"/>
              <a:t>Value </a:t>
            </a:r>
            <a:r>
              <a:rPr lang="en-US" sz="2400" b="1" dirty="0" smtClean="0"/>
              <a:t>network</a:t>
            </a:r>
            <a:r>
              <a:rPr lang="ar-SA" sz="2400" b="1" dirty="0" smtClean="0"/>
              <a:t> </a:t>
            </a:r>
            <a:r>
              <a:rPr lang="ar-SA" sz="2400" dirty="0" smtClean="0"/>
              <a:t>: هي منظور </a:t>
            </a:r>
            <a:r>
              <a:rPr lang="ar-SA" sz="2400" dirty="0"/>
              <a:t>تحليل الأعمال </a:t>
            </a:r>
            <a:r>
              <a:rPr lang="ar-SA" sz="2400" dirty="0" smtClean="0"/>
              <a:t>الذى </a:t>
            </a:r>
            <a:r>
              <a:rPr lang="ar-SA" sz="2400" dirty="0"/>
              <a:t>ي</a:t>
            </a:r>
            <a:r>
              <a:rPr lang="ar-SA" sz="2400" dirty="0" smtClean="0"/>
              <a:t>صف </a:t>
            </a:r>
            <a:r>
              <a:rPr lang="ar-SA" sz="2400" dirty="0"/>
              <a:t>الموارد الاجتماعية والفنية </a:t>
            </a:r>
            <a:r>
              <a:rPr lang="ar-SA" sz="2400" dirty="0" smtClean="0"/>
              <a:t>والاقتصادية داخل المنظمة وبينها وبين أصحاب الشأن. 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العقدة في شبكة </a:t>
            </a:r>
            <a:r>
              <a:rPr lang="ar-SA" sz="2400" dirty="0"/>
              <a:t>القيمة تمثل </a:t>
            </a:r>
            <a:r>
              <a:rPr lang="ar-SA" sz="2400" dirty="0" smtClean="0"/>
              <a:t>الأفراد أو الأقسام أو المنظمات 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والروابط بينهم تمثل تدفق  المعلومات أو الأوامر أو الموارد والمنتجات سواء كانت ملموسة أو غير ملموسة.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المعلومات والمعرفة والولاء للعلامة التجارية والسمعة تتدفق في كل الاتجاهات.  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الهدف من إدارة شبكة القيمة هو تعظيم قيمة الروابط بين عناصر الشبكة (مثل تقليل المخاطر أو زيادة الأرباح)</a:t>
            </a:r>
          </a:p>
          <a:p>
            <a:pPr rtl="1"/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3584" y="1417638"/>
            <a:ext cx="3746963" cy="453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899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أدوات إدارة سلسلة التوريد الإلكترونية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7638"/>
            <a:ext cx="8915400" cy="4708525"/>
          </a:xfrm>
        </p:spPr>
        <p:txBody>
          <a:bodyPr/>
          <a:lstStyle/>
          <a:p>
            <a:pPr marL="514350" indent="-514350" rtl="1">
              <a:buFont typeface="+mj-lt"/>
              <a:buAutoNum type="arabicPeriod"/>
            </a:pPr>
            <a:r>
              <a:rPr lang="ar-SA" sz="2400" dirty="0"/>
              <a:t>الانترنت والانترانت والاكسترانت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400" dirty="0"/>
              <a:t>نظام تبادل البيانات الإلكترونية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400" dirty="0" smtClean="0"/>
              <a:t>نظم </a:t>
            </a:r>
            <a:r>
              <a:rPr lang="ar-EG" sz="2400" dirty="0" smtClean="0"/>
              <a:t>التبادل </a:t>
            </a:r>
            <a:r>
              <a:rPr lang="ar-EG" sz="2400" dirty="0"/>
              <a:t>الإلكتروني للبيانات </a:t>
            </a:r>
            <a:endParaRPr lang="ar-SA" sz="2400" dirty="0"/>
          </a:p>
          <a:p>
            <a:pPr marL="514350" indent="-514350" rtl="1">
              <a:buFont typeface="+mj-lt"/>
              <a:buAutoNum type="arabicPeriod"/>
            </a:pPr>
            <a:r>
              <a:rPr lang="ar-EG" sz="2400" dirty="0"/>
              <a:t>توثيق التبادل الإلكتروني للأعمال </a:t>
            </a:r>
            <a:endParaRPr lang="en-US" sz="2400" dirty="0"/>
          </a:p>
          <a:p>
            <a:pPr marL="457200" indent="-457200" rtl="1">
              <a:buFont typeface="+mj-lt"/>
              <a:buAutoNum type="arabicPeriod"/>
            </a:pPr>
            <a:r>
              <a:rPr lang="ar-SA" sz="2400" dirty="0"/>
              <a:t>البوابات الالكترونية للشركة</a:t>
            </a:r>
          </a:p>
          <a:p>
            <a:pPr marL="457200" indent="-457200" rtl="1">
              <a:buFont typeface="+mj-lt"/>
              <a:buAutoNum type="arabicPeriod"/>
            </a:pPr>
            <a:r>
              <a:rPr lang="ar-SA" sz="2400" dirty="0"/>
              <a:t>نظم تيسير العمل وتبادل المعلومات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EG" sz="2400" dirty="0"/>
              <a:t>برنامج تخطيط</a:t>
            </a:r>
            <a:r>
              <a:rPr lang="en-US" sz="2400" dirty="0"/>
              <a:t> </a:t>
            </a:r>
            <a:r>
              <a:rPr lang="ar-SA" sz="2400" dirty="0"/>
              <a:t>التوريد</a:t>
            </a:r>
            <a:r>
              <a:rPr lang="en-US" sz="2400" dirty="0"/>
              <a:t> </a:t>
            </a:r>
            <a:r>
              <a:rPr lang="ar-EG" sz="2400" dirty="0"/>
              <a:t> </a:t>
            </a:r>
            <a:r>
              <a:rPr lang="en-US" sz="2400" dirty="0"/>
              <a:t> Supply chain planning </a:t>
            </a:r>
            <a:endParaRPr lang="ar-SA" sz="2400" dirty="0"/>
          </a:p>
          <a:p>
            <a:pPr marL="514350" indent="-514350" rtl="1">
              <a:buFont typeface="+mj-lt"/>
              <a:buAutoNum type="arabicPeriod"/>
            </a:pPr>
            <a:r>
              <a:rPr lang="ar-EG" sz="2400" dirty="0" smtClean="0"/>
              <a:t>برنامج </a:t>
            </a:r>
            <a:r>
              <a:rPr lang="ar-EG" sz="2400" dirty="0"/>
              <a:t>تخطيط موارد المنشأة </a:t>
            </a:r>
            <a:endParaRPr lang="ar-SA" sz="2400" dirty="0"/>
          </a:p>
          <a:p>
            <a:pPr marL="514350" indent="-514350" rtl="1">
              <a:buFont typeface="+mj-lt"/>
              <a:buAutoNum type="arabicPeriod"/>
            </a:pPr>
            <a:r>
              <a:rPr lang="ar-EG" sz="2400" dirty="0"/>
              <a:t>برنامج تخطيط الاحتياجات من المواد </a:t>
            </a:r>
            <a:r>
              <a:rPr lang="en-US" sz="2400" dirty="0"/>
              <a:t> Enterprise Resource Planning</a:t>
            </a:r>
            <a:endParaRPr lang="ar-SA" sz="2400" dirty="0"/>
          </a:p>
          <a:p>
            <a:pPr marL="514350" indent="-514350" rtl="1">
              <a:buFont typeface="+mj-lt"/>
              <a:buAutoNum type="arabicPeriod"/>
            </a:pPr>
            <a:r>
              <a:rPr lang="ar-EG" sz="2400" dirty="0"/>
              <a:t>برنامج تنفيذ سلسلة التوريد   </a:t>
            </a:r>
            <a:r>
              <a:rPr lang="en-US" sz="2400" dirty="0"/>
              <a:t>Supply chain </a:t>
            </a:r>
            <a:r>
              <a:rPr lang="en-US" sz="2400" dirty="0" smtClean="0"/>
              <a:t>Executive</a:t>
            </a:r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459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برامج وأدوات التعاون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708525"/>
          </a:xfrm>
        </p:spPr>
        <p:txBody>
          <a:bodyPr/>
          <a:lstStyle/>
          <a:p>
            <a:pPr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b="1" dirty="0" smtClean="0"/>
              <a:t>برامج المجموعات </a:t>
            </a:r>
            <a:r>
              <a:rPr lang="en-US" altLang="ar-SA" sz="2400" b="1" i="1" dirty="0"/>
              <a:t>Groupware </a:t>
            </a:r>
            <a:r>
              <a:rPr lang="ar-SA" sz="2400" b="1" dirty="0" smtClean="0"/>
              <a:t>: </a:t>
            </a:r>
            <a:r>
              <a:rPr lang="ar-SA" sz="2400" dirty="0" smtClean="0"/>
              <a:t>برمجيات </a:t>
            </a:r>
            <a:r>
              <a:rPr lang="ar-SA" sz="2400" dirty="0"/>
              <a:t>تدعم </a:t>
            </a:r>
            <a:r>
              <a:rPr lang="ar-SA" sz="2400" dirty="0" smtClean="0"/>
              <a:t>التعاون وتبادل الآراء </a:t>
            </a:r>
            <a:r>
              <a:rPr lang="ar-SA" sz="2400" dirty="0"/>
              <a:t>عبر </a:t>
            </a:r>
            <a:r>
              <a:rPr lang="ar-SA" sz="2400" dirty="0" smtClean="0"/>
              <a:t>الشبكات بين فرق العمل </a:t>
            </a:r>
            <a:r>
              <a:rPr lang="ar-SA" sz="2400" dirty="0"/>
              <a:t>الذين يشتركون في مهمة </a:t>
            </a:r>
            <a:r>
              <a:rPr lang="ar-SA" sz="2400" dirty="0" smtClean="0"/>
              <a:t>مشتركة</a:t>
            </a:r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b="1" dirty="0" smtClean="0"/>
              <a:t>برامج الاجتماعات </a:t>
            </a:r>
            <a:r>
              <a:rPr lang="ar-SA" sz="2400" b="1" dirty="0"/>
              <a:t>الافتراضية</a:t>
            </a:r>
            <a:r>
              <a:rPr lang="ar-SA" sz="2400" b="1" dirty="0" smtClean="0"/>
              <a:t>:</a:t>
            </a:r>
            <a:r>
              <a:rPr lang="ar-SA" sz="2400" dirty="0" smtClean="0"/>
              <a:t> تمكن الأفراد من الاجتماع عبر الانترنت رغم اختلاف موقعهم. </a:t>
            </a:r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b="1" dirty="0" smtClean="0"/>
              <a:t>نظام </a:t>
            </a:r>
            <a:r>
              <a:rPr lang="ar-SA" sz="2400" b="1" dirty="0"/>
              <a:t>دعم </a:t>
            </a:r>
            <a:r>
              <a:rPr lang="ar-SA" sz="2400" b="1" dirty="0" smtClean="0"/>
              <a:t>القرار: </a:t>
            </a:r>
            <a:r>
              <a:rPr lang="ar-SA" sz="2400" dirty="0" smtClean="0"/>
              <a:t>نظم تفاعلية تساعد متخذي القرار على </a:t>
            </a:r>
            <a:r>
              <a:rPr lang="ar-SA" sz="2400" dirty="0"/>
              <a:t>حل المشاكل </a:t>
            </a:r>
            <a:r>
              <a:rPr lang="ar-SA" sz="2400" dirty="0" smtClean="0"/>
              <a:t>المختلفة </a:t>
            </a:r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b="1" dirty="0"/>
              <a:t>محور </a:t>
            </a:r>
            <a:r>
              <a:rPr lang="ar-SA" sz="2400" b="1" dirty="0" smtClean="0"/>
              <a:t>التعاون </a:t>
            </a:r>
            <a:r>
              <a:rPr lang="en-US" altLang="ar-SA" sz="2400" b="1" dirty="0"/>
              <a:t>collaboration </a:t>
            </a:r>
            <a:r>
              <a:rPr lang="en-US" altLang="ar-SA" sz="2400" b="1" dirty="0" smtClean="0"/>
              <a:t>hub</a:t>
            </a:r>
            <a:r>
              <a:rPr lang="ar-SA" sz="2400" b="1" dirty="0" smtClean="0"/>
              <a:t>: </a:t>
            </a:r>
            <a:r>
              <a:rPr lang="ar-SA" sz="2400" dirty="0" smtClean="0"/>
              <a:t>نقطة مركزية لتمكين الشركاء من التعاون وتبادل البيانات </a:t>
            </a:r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b="1" dirty="0"/>
              <a:t>الحوسبة </a:t>
            </a:r>
            <a:r>
              <a:rPr lang="ar-SA" sz="2400" b="1" dirty="0" smtClean="0"/>
              <a:t>الشبكية </a:t>
            </a:r>
            <a:r>
              <a:rPr lang="en-US" altLang="ar-SA" sz="2400" b="1" dirty="0"/>
              <a:t>grid </a:t>
            </a:r>
            <a:r>
              <a:rPr lang="en-US" altLang="ar-SA" sz="2400" b="1" dirty="0" smtClean="0"/>
              <a:t>computing</a:t>
            </a:r>
            <a:r>
              <a:rPr lang="ar-SA" sz="2400" b="1" dirty="0" smtClean="0"/>
              <a:t>:  </a:t>
            </a:r>
            <a:r>
              <a:rPr lang="ar-SA" sz="2400" dirty="0"/>
              <a:t>شكل من أشكال الحوسبة </a:t>
            </a:r>
            <a:r>
              <a:rPr lang="ar-SA" sz="2400" dirty="0" smtClean="0"/>
              <a:t>الموزعة جغرافياً  تمكن أعضاء سلسلة التوريد من تنسيق </a:t>
            </a:r>
            <a:r>
              <a:rPr lang="ar-SA" sz="2400" dirty="0"/>
              <a:t>وتقاسم </a:t>
            </a:r>
            <a:r>
              <a:rPr lang="ar-SA" sz="2400" dirty="0" smtClean="0"/>
              <a:t>الأجهزة </a:t>
            </a:r>
            <a:r>
              <a:rPr lang="ar-SA" sz="2400" dirty="0"/>
              <a:t>والتطبيقات، والبيانات، </a:t>
            </a:r>
            <a:r>
              <a:rPr lang="ar-SA" sz="2400" dirty="0" smtClean="0"/>
              <a:t>ووسائط التخزين </a:t>
            </a:r>
            <a:endParaRPr lang="en-US" sz="2400" dirty="0" smtClean="0"/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b="1" dirty="0"/>
              <a:t>شبكات </a:t>
            </a:r>
            <a:r>
              <a:rPr lang="ar-SA" sz="2400" b="1" dirty="0" smtClean="0"/>
              <a:t>الجوال: </a:t>
            </a:r>
            <a:r>
              <a:rPr lang="ar-SA" sz="2400" dirty="0" smtClean="0"/>
              <a:t>تسهل تبادل </a:t>
            </a:r>
            <a:r>
              <a:rPr lang="ar-SA" sz="2400" dirty="0"/>
              <a:t>المعلومات </a:t>
            </a:r>
            <a:r>
              <a:rPr lang="ar-SA" sz="2400" dirty="0" smtClean="0"/>
              <a:t>من أي مكان وفى أي وقت الشركة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برامج إدارة </a:t>
            </a:r>
            <a:r>
              <a:rPr lang="ar-SA" sz="2400" b="1" dirty="0"/>
              <a:t>سير العمل: </a:t>
            </a:r>
            <a:r>
              <a:rPr lang="ar-SA" sz="2400" b="1" dirty="0" smtClean="0"/>
              <a:t>تستخدم</a:t>
            </a:r>
            <a:r>
              <a:rPr lang="ar-SA" sz="2400" dirty="0" smtClean="0"/>
              <a:t> </a:t>
            </a:r>
            <a:r>
              <a:rPr lang="ar-SA" sz="2400" dirty="0"/>
              <a:t>في تمرير الوثائق والمعلومات والمهام بين فرق </a:t>
            </a:r>
            <a:r>
              <a:rPr lang="ar-SA" sz="2400" dirty="0" smtClean="0"/>
              <a:t>العمل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/>
              <a:t>البريد الإلكتروني، غرف الدردشة، </a:t>
            </a:r>
            <a:r>
              <a:rPr lang="ar-SA" sz="2400" dirty="0" smtClean="0"/>
              <a:t>لوحات </a:t>
            </a:r>
            <a:r>
              <a:rPr lang="ar-SA" sz="2400" dirty="0"/>
              <a:t>القيادة</a:t>
            </a:r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9237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مقارنة سلسلة التوريد التقليدية بالإلكترونية</a:t>
            </a:r>
            <a:endParaRPr lang="ar-SA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9789590"/>
              </p:ext>
            </p:extLst>
          </p:nvPr>
        </p:nvGraphicFramePr>
        <p:xfrm>
          <a:off x="-121986" y="1405197"/>
          <a:ext cx="9993314" cy="38709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831404"/>
                <a:gridCol w="5161910"/>
              </a:tblGrid>
              <a:tr h="361303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سلسة التوريد</a:t>
                      </a:r>
                      <a:r>
                        <a:rPr lang="ar-SA" sz="2000" baseline="0" dirty="0" smtClean="0"/>
                        <a:t> التقليدية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سلسلة التوريد الالكترونية</a:t>
                      </a:r>
                      <a:endParaRPr lang="ar-SA" sz="2000" dirty="0"/>
                    </a:p>
                  </a:txBody>
                  <a:tcPr/>
                </a:tc>
              </a:tr>
              <a:tr h="361303">
                <a:tc>
                  <a:txBody>
                    <a:bodyPr/>
                    <a:lstStyle/>
                    <a:p>
                      <a:pPr algn="r" rtl="1"/>
                      <a:r>
                        <a:rPr lang="ar-SA" sz="2000" b="0" dirty="0" smtClean="0"/>
                        <a:t>غالباً السلع محسوسة</a:t>
                      </a:r>
                      <a:endParaRPr lang="ar-S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000" b="0" dirty="0" smtClean="0"/>
                        <a:t>منتجات إلكترونية</a:t>
                      </a:r>
                      <a:r>
                        <a:rPr lang="ar-SA" sz="2000" b="0" baseline="0" dirty="0" smtClean="0"/>
                        <a:t> وخدمات</a:t>
                      </a:r>
                      <a:endParaRPr lang="ar-SA" sz="2000" b="0" dirty="0"/>
                    </a:p>
                  </a:txBody>
                  <a:tcPr/>
                </a:tc>
              </a:tr>
              <a:tr h="361303">
                <a:tc>
                  <a:txBody>
                    <a:bodyPr/>
                    <a:lstStyle/>
                    <a:p>
                      <a:pPr algn="r" rtl="1"/>
                      <a:r>
                        <a:rPr lang="ar-SA" sz="2000" b="0" dirty="0" smtClean="0"/>
                        <a:t>ارتفاع التكاليف</a:t>
                      </a:r>
                      <a:endParaRPr lang="ar-S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000" b="0" dirty="0" smtClean="0"/>
                        <a:t>انخفاض التكاليف</a:t>
                      </a:r>
                      <a:endParaRPr lang="ar-SA" sz="2000" b="0" dirty="0"/>
                    </a:p>
                  </a:txBody>
                  <a:tcPr/>
                </a:tc>
              </a:tr>
              <a:tr h="361303">
                <a:tc>
                  <a:txBody>
                    <a:bodyPr/>
                    <a:lstStyle/>
                    <a:p>
                      <a:pPr algn="r" rtl="1"/>
                      <a:r>
                        <a:rPr lang="ar-SA" sz="2000" b="0" dirty="0" smtClean="0"/>
                        <a:t>المنتج يدفع السلعة الى السوق </a:t>
                      </a:r>
                      <a:r>
                        <a:rPr lang="en-US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demand-push </a:t>
                      </a:r>
                      <a:endParaRPr lang="ar-SA" sz="2000" b="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0" dirty="0" smtClean="0"/>
                        <a:t>المستهلك يجذب السلعة </a:t>
                      </a:r>
                      <a:r>
                        <a:rPr lang="en-US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demand-pull </a:t>
                      </a:r>
                      <a:endParaRPr lang="ar-SA" sz="2000" b="0" dirty="0"/>
                    </a:p>
                  </a:txBody>
                  <a:tcPr/>
                </a:tc>
              </a:tr>
              <a:tr h="361303">
                <a:tc>
                  <a:txBody>
                    <a:bodyPr/>
                    <a:lstStyle/>
                    <a:p>
                      <a:pPr algn="r" rtl="1"/>
                      <a:r>
                        <a:rPr lang="ar-SA" sz="2000" b="0" dirty="0" smtClean="0"/>
                        <a:t>سلسلة المعلومات والأموال</a:t>
                      </a:r>
                      <a:r>
                        <a:rPr lang="ar-SA" sz="2000" b="0" baseline="0" dirty="0" smtClean="0"/>
                        <a:t> والسلع تسير </a:t>
                      </a:r>
                      <a:r>
                        <a:rPr lang="ar-SA" sz="2000" b="0" dirty="0" smtClean="0"/>
                        <a:t>في أتجاه واحد </a:t>
                      </a:r>
                      <a:endParaRPr lang="ar-S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000" b="0" dirty="0" smtClean="0"/>
                        <a:t>كل</a:t>
                      </a:r>
                      <a:r>
                        <a:rPr lang="ar-SA" sz="2000" b="0" baseline="0" dirty="0" smtClean="0"/>
                        <a:t> التدفقات</a:t>
                      </a:r>
                      <a:r>
                        <a:rPr lang="ar-SA" sz="2000" b="0" dirty="0" smtClean="0"/>
                        <a:t> تسير في اتجاهيين </a:t>
                      </a:r>
                      <a:endParaRPr lang="ar-SA" sz="2000" b="0" dirty="0"/>
                    </a:p>
                  </a:txBody>
                  <a:tcPr/>
                </a:tc>
              </a:tr>
              <a:tr h="361303">
                <a:tc>
                  <a:txBody>
                    <a:bodyPr/>
                    <a:lstStyle/>
                    <a:p>
                      <a:pPr algn="r" rtl="1"/>
                      <a:r>
                        <a:rPr lang="ar-SA" sz="2000" b="0" dirty="0" smtClean="0"/>
                        <a:t>لا</a:t>
                      </a:r>
                      <a:r>
                        <a:rPr lang="ar-SA" sz="2000" b="0" baseline="0" dirty="0" smtClean="0"/>
                        <a:t> تستفيد من شبكات القيمة</a:t>
                      </a:r>
                      <a:endParaRPr lang="ar-S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000" b="0" dirty="0" smtClean="0"/>
                        <a:t>تستفيد من شبكات القيمة</a:t>
                      </a:r>
                      <a:endParaRPr lang="ar-SA" sz="2000" b="0" dirty="0"/>
                    </a:p>
                  </a:txBody>
                  <a:tcPr/>
                </a:tc>
              </a:tr>
              <a:tr h="361303">
                <a:tc>
                  <a:txBody>
                    <a:bodyPr/>
                    <a:lstStyle/>
                    <a:p>
                      <a:pPr algn="r" rtl="1"/>
                      <a:r>
                        <a:rPr lang="ar-SA" sz="2000" b="0" dirty="0" smtClean="0"/>
                        <a:t>لا تستفيد من التجارة التعاونية</a:t>
                      </a:r>
                      <a:endParaRPr lang="ar-S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000" b="0" dirty="0" smtClean="0"/>
                        <a:t>تستفيد من التجارة التعاونية</a:t>
                      </a:r>
                      <a:endParaRPr lang="ar-SA" sz="2000" b="0" dirty="0"/>
                    </a:p>
                  </a:txBody>
                  <a:tcPr/>
                </a:tc>
              </a:tr>
              <a:tr h="350520">
                <a:tc>
                  <a:txBody>
                    <a:bodyPr/>
                    <a:lstStyle/>
                    <a:p>
                      <a:pPr algn="r" rtl="1"/>
                      <a:r>
                        <a:rPr lang="ar-SA" sz="2000" b="0" dirty="0" smtClean="0"/>
                        <a:t>سلسلة طويلة ومعقدة بسبب كثرة الوسطاء</a:t>
                      </a:r>
                      <a:endParaRPr lang="ar-S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0" dirty="0" smtClean="0"/>
                        <a:t>سلسلة طويلة وبسيطة بسبب</a:t>
                      </a:r>
                      <a:r>
                        <a:rPr lang="ar-SA" sz="2000" b="0" baseline="0" dirty="0" smtClean="0"/>
                        <a:t> </a:t>
                      </a:r>
                      <a:r>
                        <a:rPr lang="ar-SA" sz="2000" b="0" dirty="0" smtClean="0"/>
                        <a:t>قلة الوسطاء وطبيعة المنتجات</a:t>
                      </a:r>
                    </a:p>
                    <a:p>
                      <a:pPr algn="r" rtl="1"/>
                      <a:endParaRPr lang="ar-SA" sz="2000" b="0" dirty="0"/>
                    </a:p>
                  </a:txBody>
                  <a:tcPr/>
                </a:tc>
              </a:tr>
              <a:tr h="350520">
                <a:tc>
                  <a:txBody>
                    <a:bodyPr/>
                    <a:lstStyle/>
                    <a:p>
                      <a:pPr algn="r" rtl="1"/>
                      <a:r>
                        <a:rPr lang="ar-SA" sz="2000" b="0" dirty="0" smtClean="0"/>
                        <a:t>غير صديقة للبيئة </a:t>
                      </a:r>
                      <a:endParaRPr lang="ar-S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000" b="0" dirty="0" smtClean="0"/>
                        <a:t>صديقة للبيئة لأنها</a:t>
                      </a:r>
                      <a:r>
                        <a:rPr lang="ar-SA" sz="2000" b="0" baseline="0" dirty="0" smtClean="0"/>
                        <a:t> توفر المكان والعمالة والورق والمواصلات</a:t>
                      </a:r>
                      <a:endParaRPr lang="ar-SA" sz="20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5416144"/>
            <a:ext cx="9705528" cy="8002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ar-SA" sz="2300" dirty="0">
                <a:solidFill>
                  <a:srgbClr val="013E36"/>
                </a:solidFill>
                <a:latin typeface="+mn-lt"/>
                <a:cs typeface="Arial" charset="0"/>
              </a:rPr>
              <a:t>معوقات إدارة سلسلة التوريد: أمن المعلومات والخصوصية، التردد في تبادل المعلومات، نقص </a:t>
            </a:r>
            <a:r>
              <a:rPr lang="ar-SA" sz="2300" dirty="0" smtClean="0">
                <a:solidFill>
                  <a:srgbClr val="013E36"/>
                </a:solidFill>
                <a:latin typeface="+mn-lt"/>
                <a:cs typeface="Arial" charset="0"/>
              </a:rPr>
              <a:t>المهارات، مشاكل متعلقة بالثقة بين الشركاء والصلاحيات </a:t>
            </a:r>
            <a:endParaRPr lang="ar-SA" sz="2300" dirty="0">
              <a:solidFill>
                <a:srgbClr val="013E36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36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تصميم استراتيجيات التوريد الالكترونية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849544" cy="4938711"/>
          </a:xfrm>
        </p:spPr>
        <p:txBody>
          <a:bodyPr/>
          <a:lstStyle/>
          <a:p>
            <a:pPr marL="457200" indent="-457200"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200" b="1" dirty="0" smtClean="0"/>
              <a:t>اختيار </a:t>
            </a:r>
            <a:r>
              <a:rPr lang="ar-SA" sz="2200" b="1" dirty="0"/>
              <a:t>استراتيجية سلسلة </a:t>
            </a:r>
            <a:r>
              <a:rPr lang="ar-SA" sz="2200" b="1" dirty="0" smtClean="0"/>
              <a:t>التوريد:</a:t>
            </a:r>
          </a:p>
          <a:p>
            <a:pPr marL="457200" indent="-457200"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200" b="1" dirty="0" smtClean="0"/>
              <a:t>المنتجات المستقرة: </a:t>
            </a:r>
            <a:r>
              <a:rPr lang="ar-SA" sz="2200" dirty="0" smtClean="0"/>
              <a:t>الطلب </a:t>
            </a:r>
            <a:r>
              <a:rPr lang="ar-SA" sz="2200" dirty="0"/>
              <a:t>مستقر ويمكن التنبؤ به </a:t>
            </a:r>
            <a:r>
              <a:rPr lang="ar-SA" sz="2200" dirty="0" smtClean="0"/>
              <a:t>وتحتاج الى سلسلة بسيطة </a:t>
            </a:r>
            <a:r>
              <a:rPr lang="ar-SA" sz="2200" dirty="0"/>
              <a:t>وفعالة، و</a:t>
            </a:r>
            <a:r>
              <a:rPr lang="ar-SA" sz="2200" dirty="0" smtClean="0"/>
              <a:t>منخفضة التكلفة</a:t>
            </a:r>
          </a:p>
          <a:p>
            <a:pPr marL="457200" indent="-457200"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200" b="1" dirty="0" smtClean="0"/>
              <a:t>المنتجات الجديدة: </a:t>
            </a:r>
            <a:r>
              <a:rPr lang="ar-SA" sz="2200" dirty="0" smtClean="0"/>
              <a:t>تحقق هامش ربح عالي، والطلب </a:t>
            </a:r>
            <a:r>
              <a:rPr lang="ar-SA" sz="2200" dirty="0"/>
              <a:t>المتقلب، وقصر </a:t>
            </a:r>
            <a:r>
              <a:rPr lang="ar-SA" sz="2200" dirty="0" smtClean="0"/>
              <a:t>دورة </a:t>
            </a:r>
            <a:r>
              <a:rPr lang="ar-SA" sz="2200" dirty="0"/>
              <a:t>حياة المنتجات. </a:t>
            </a:r>
            <a:r>
              <a:rPr lang="ar-SA" sz="2200" dirty="0" smtClean="0"/>
              <a:t>منتجاتها </a:t>
            </a:r>
            <a:r>
              <a:rPr lang="ar-SA" sz="2200" dirty="0"/>
              <a:t>تتطلب سلسلة </a:t>
            </a:r>
            <a:r>
              <a:rPr lang="ar-SA" sz="2200" dirty="0" smtClean="0"/>
              <a:t>توريد تركز على </a:t>
            </a:r>
            <a:r>
              <a:rPr lang="ar-SA" sz="2200" dirty="0"/>
              <a:t>السرعة، </a:t>
            </a:r>
            <a:r>
              <a:rPr lang="ar-SA" sz="2200" dirty="0" smtClean="0"/>
              <a:t>والاستجابة للمتغيرات الخارجية، </a:t>
            </a:r>
            <a:r>
              <a:rPr lang="ar-SA" sz="2200" dirty="0"/>
              <a:t>والمرونة بدلا من تكاليف </a:t>
            </a:r>
            <a:r>
              <a:rPr lang="ar-SA" sz="2200" dirty="0" smtClean="0"/>
              <a:t>منخفضة</a:t>
            </a:r>
          </a:p>
          <a:p>
            <a:pPr marL="457200" indent="-457200"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200" b="1" dirty="0" smtClean="0"/>
              <a:t>إتباع طريقة </a:t>
            </a:r>
            <a:r>
              <a:rPr lang="en-US" sz="2200" b="1" dirty="0" smtClean="0"/>
              <a:t>SOSTAC</a:t>
            </a:r>
            <a:r>
              <a:rPr lang="ar-SA" sz="2200" b="1" dirty="0" smtClean="0"/>
              <a:t> المتبعة في التسويق:</a:t>
            </a:r>
          </a:p>
          <a:p>
            <a:pPr marL="457200" indent="-457200" rtl="1">
              <a:spcBef>
                <a:spcPts val="200"/>
              </a:spcBef>
              <a:buFont typeface="+mj-lt"/>
              <a:buAutoNum type="arabicPeriod"/>
            </a:pPr>
            <a:r>
              <a:rPr lang="ar-SA" sz="2200" b="1" dirty="0" smtClean="0"/>
              <a:t>تحليل الوضع الحال: </a:t>
            </a:r>
            <a:r>
              <a:rPr lang="ar-SA" sz="2200" dirty="0" smtClean="0"/>
              <a:t>دراسة الفرص والمخاطر وأماكن الضعف والقوة</a:t>
            </a:r>
          </a:p>
          <a:p>
            <a:pPr marL="457200" indent="-457200" rtl="1">
              <a:spcBef>
                <a:spcPts val="200"/>
              </a:spcBef>
              <a:buFont typeface="+mj-lt"/>
              <a:buAutoNum type="arabicPeriod"/>
            </a:pPr>
            <a:r>
              <a:rPr lang="ar-SA" sz="2200" b="1" dirty="0" smtClean="0"/>
              <a:t>وضع الأهداف: </a:t>
            </a:r>
            <a:r>
              <a:rPr lang="ar-SA" sz="2000" dirty="0"/>
              <a:t>زيادة الجودة، تقليل التكاليف، سرعة الوصول </a:t>
            </a:r>
            <a:r>
              <a:rPr lang="ar-SA" sz="2000" dirty="0" smtClean="0"/>
              <a:t>للزبائن، زيادة المبيعات</a:t>
            </a:r>
            <a:endParaRPr lang="ar-SA" sz="2000" dirty="0"/>
          </a:p>
          <a:p>
            <a:pPr marL="457200" indent="-457200" rtl="1">
              <a:spcBef>
                <a:spcPts val="200"/>
              </a:spcBef>
              <a:buFont typeface="+mj-lt"/>
              <a:buAutoNum type="arabicPeriod"/>
            </a:pPr>
            <a:r>
              <a:rPr lang="ar-SA" sz="2000" b="1" dirty="0" smtClean="0"/>
              <a:t>صياغة الاستراتيجية: </a:t>
            </a:r>
            <a:r>
              <a:rPr lang="ar-SA" sz="2000" dirty="0" smtClean="0"/>
              <a:t>لو كان الهدف السرعة فهل نستخدم الشحن المباشر أو التجارة إلكترونية الخالصة؟</a:t>
            </a:r>
            <a:endParaRPr lang="en-US" sz="2000" dirty="0"/>
          </a:p>
          <a:p>
            <a:pPr marL="514350" indent="-514350" rtl="1">
              <a:buFont typeface="+mj-lt"/>
              <a:buAutoNum type="arabicPeriod"/>
            </a:pPr>
            <a:r>
              <a:rPr lang="ar-SA" sz="2000" b="1" dirty="0" smtClean="0"/>
              <a:t>الأساليب: </a:t>
            </a:r>
            <a:r>
              <a:rPr lang="ar-SA" sz="2000" dirty="0" smtClean="0"/>
              <a:t>زيادة الجودة غالبا ما تكون عن طريق اختيار مدخلات إنتاج جيدة وتدريب العمال، ومراقبة الإنتاج واختبار المنتج</a:t>
            </a:r>
            <a:endParaRPr lang="en-US" sz="2000" dirty="0"/>
          </a:p>
          <a:p>
            <a:pPr marL="514350" indent="-514350" rtl="1">
              <a:buFont typeface="+mj-lt"/>
              <a:buAutoNum type="arabicPeriod"/>
            </a:pPr>
            <a:r>
              <a:rPr lang="ar-SA" sz="2000" b="1" dirty="0"/>
              <a:t>خطة </a:t>
            </a:r>
            <a:r>
              <a:rPr lang="ar-SA" sz="2000" b="1" dirty="0" smtClean="0"/>
              <a:t>العمل: </a:t>
            </a:r>
            <a:r>
              <a:rPr lang="ar-SA" sz="2000" dirty="0" smtClean="0"/>
              <a:t>تحديد </a:t>
            </a:r>
            <a:r>
              <a:rPr lang="ar-SA" sz="2000" dirty="0"/>
              <a:t>فريق العمل </a:t>
            </a:r>
            <a:r>
              <a:rPr lang="ar-SA" sz="2000" dirty="0" smtClean="0"/>
              <a:t>والأقسام والشركاء وتوزيع </a:t>
            </a:r>
            <a:r>
              <a:rPr lang="ar-SA" sz="2000" dirty="0"/>
              <a:t>المسؤوليات وتحديد الميزانية </a:t>
            </a:r>
            <a:r>
              <a:rPr lang="ar-SA" sz="2000" dirty="0" smtClean="0"/>
              <a:t>والوقت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000" b="1" dirty="0" smtClean="0"/>
              <a:t>المراقبة والتحكم: </a:t>
            </a:r>
            <a:r>
              <a:rPr lang="ar-SA" sz="2000" dirty="0" smtClean="0"/>
              <a:t>متابعة عملية تحقيق الأهداف </a:t>
            </a:r>
            <a:endParaRPr lang="ar-SA" sz="2200" dirty="0" smtClean="0"/>
          </a:p>
          <a:p>
            <a:pPr marL="457200" indent="-457200" rtl="1">
              <a:spcBef>
                <a:spcPts val="200"/>
              </a:spcBef>
              <a:buFont typeface="+mj-lt"/>
              <a:buAutoNum type="arabicPeriod"/>
            </a:pPr>
            <a:endParaRPr lang="ar-SA" sz="2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94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b="1" dirty="0"/>
              <a:t>أهمية إدارة سلسلة </a:t>
            </a:r>
            <a:r>
              <a:rPr lang="ar-SA" sz="4000" b="1" dirty="0" smtClean="0"/>
              <a:t>التوريد</a:t>
            </a:r>
            <a:endParaRPr lang="ar-SA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793088" cy="4938712"/>
          </a:xfrm>
        </p:spPr>
        <p:txBody>
          <a:bodyPr/>
          <a:lstStyle/>
          <a:p>
            <a:pPr marL="514350" indent="-514350" rtl="1">
              <a:buFont typeface="+mj-lt"/>
              <a:buAutoNum type="arabicPeriod"/>
            </a:pPr>
            <a:r>
              <a:rPr lang="ar-SA" sz="2400" dirty="0" smtClean="0"/>
              <a:t>للتحقيق الكفاءة </a:t>
            </a:r>
            <a:r>
              <a:rPr lang="ar-SA" sz="2400" dirty="0" err="1" smtClean="0"/>
              <a:t>فى</a:t>
            </a:r>
            <a:r>
              <a:rPr lang="ar-SA" sz="2400" dirty="0" smtClean="0"/>
              <a:t> </a:t>
            </a:r>
            <a:r>
              <a:rPr lang="ar-SA" sz="2400" dirty="0"/>
              <a:t>المشتريات والتوزيع والخدمات </a:t>
            </a:r>
            <a:r>
              <a:rPr lang="ar-SA" sz="2400" dirty="0" smtClean="0"/>
              <a:t>اللوجستية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400" dirty="0" smtClean="0"/>
              <a:t>لجعل </a:t>
            </a:r>
            <a:r>
              <a:rPr lang="ar-SA" sz="2400" dirty="0"/>
              <a:t>الاستعانة بمصادر خارجية أكثر </a:t>
            </a:r>
            <a:r>
              <a:rPr lang="ar-SA" sz="2400" dirty="0" smtClean="0"/>
              <a:t>كفاءة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400" dirty="0" smtClean="0"/>
              <a:t>لتقليل تكاليف </a:t>
            </a:r>
            <a:r>
              <a:rPr lang="ar-SA" sz="2400" dirty="0"/>
              <a:t>النقل </a:t>
            </a:r>
            <a:r>
              <a:rPr lang="ar-SA" sz="2400" dirty="0" smtClean="0"/>
              <a:t>والتخزين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400" dirty="0" smtClean="0"/>
              <a:t>لتلبية </a:t>
            </a:r>
            <a:r>
              <a:rPr lang="ar-SA" sz="2400" dirty="0"/>
              <a:t>الضغوط التنافسية </a:t>
            </a:r>
            <a:r>
              <a:rPr lang="ar-SA" sz="2400" dirty="0" smtClean="0"/>
              <a:t>الناتجة بسبب قصر عمر المنتجات، ظهور منتجات جديدة، والحاجة الى شخصنة الطلبات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400" dirty="0"/>
              <a:t>لمواجهة تحديات العولمة </a:t>
            </a:r>
            <a:r>
              <a:rPr lang="ar-SA" sz="2400" dirty="0" smtClean="0"/>
              <a:t>وكثرة الشركاء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400" dirty="0" smtClean="0"/>
              <a:t>لمواجهة تحديات </a:t>
            </a:r>
            <a:r>
              <a:rPr lang="ar-SA" sz="2400" dirty="0"/>
              <a:t>التجارة </a:t>
            </a:r>
            <a:r>
              <a:rPr lang="ar-SA" sz="2400" dirty="0" smtClean="0"/>
              <a:t>الإلكترونية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400" dirty="0" smtClean="0"/>
              <a:t>للتغلب على </a:t>
            </a:r>
            <a:r>
              <a:rPr lang="ar-SA" sz="2400" dirty="0"/>
              <a:t>تعقيدات سلاسل </a:t>
            </a:r>
            <a:r>
              <a:rPr lang="ar-SA" sz="2400" dirty="0" smtClean="0"/>
              <a:t>التوريد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400" dirty="0" smtClean="0"/>
              <a:t>لإدارة </a:t>
            </a:r>
            <a:r>
              <a:rPr lang="ar-SA" sz="2400" dirty="0"/>
              <a:t>المخزون </a:t>
            </a:r>
            <a:r>
              <a:rPr lang="ar-SA" sz="2400" dirty="0" smtClean="0"/>
              <a:t>عبر </a:t>
            </a:r>
            <a:r>
              <a:rPr lang="ar-SA" sz="2400" dirty="0"/>
              <a:t>سلسلة </a:t>
            </a:r>
            <a:r>
              <a:rPr lang="ar-SA" sz="2400" dirty="0" smtClean="0"/>
              <a:t>التوريد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400" dirty="0" smtClean="0"/>
              <a:t>لمواجهة تحديات العولمة ومتطلبات التنمية المستدامة </a:t>
            </a:r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2232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16632"/>
            <a:ext cx="8915400" cy="1301006"/>
          </a:xfrm>
        </p:spPr>
        <p:txBody>
          <a:bodyPr/>
          <a:lstStyle/>
          <a:p>
            <a:r>
              <a:rPr lang="ar-SA" dirty="0"/>
              <a:t>فوائد إدارة سلسلة القيمة </a:t>
            </a:r>
            <a:r>
              <a:rPr lang="ar-SA" dirty="0" smtClean="0"/>
              <a:t>إلكترونياً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705528" cy="4708525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تقليل التكاليف</a:t>
            </a:r>
            <a:endParaRPr lang="en-US" sz="24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التوظيف الأمثل للموارد</a:t>
            </a:r>
            <a:endParaRPr lang="en-US" sz="24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زيادة المبيعات</a:t>
            </a:r>
            <a:endParaRPr lang="en-US" sz="24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زيادة القوة التنافسية</a:t>
            </a:r>
            <a:endParaRPr lang="en-US" sz="24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زيادة الأرباح</a:t>
            </a:r>
            <a:endParaRPr lang="en-US" sz="24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وزيادة معدل الحفاظ على الزبائن والموردين</a:t>
            </a:r>
            <a:endParaRPr lang="en-US" sz="24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زيادة الابتكار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تحسين العمليات وتحقيق التكامل بينها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تزيد الثقة بين الشركاء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تزيد كفاءة الإنتاج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تزيد المعرفة لكل الشركاء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9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299" y="274637"/>
            <a:ext cx="9090275" cy="1189255"/>
          </a:xfrm>
        </p:spPr>
        <p:txBody>
          <a:bodyPr/>
          <a:lstStyle/>
          <a:p>
            <a:r>
              <a:rPr lang="ar-SA" sz="3800" dirty="0"/>
              <a:t>عوامل </a:t>
            </a:r>
            <a:r>
              <a:rPr lang="ar-SA" sz="3800" dirty="0" smtClean="0"/>
              <a:t>نجاح </a:t>
            </a:r>
            <a:r>
              <a:rPr lang="ar-SA" sz="3800" dirty="0"/>
              <a:t>إدارة سلسلة القيمة إلكترونياً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475212" cy="4709120"/>
          </a:xfrm>
        </p:spPr>
        <p:txBody>
          <a:bodyPr/>
          <a:lstStyle/>
          <a:p>
            <a:r>
              <a:rPr lang="ar-SA" sz="2200" b="1" dirty="0"/>
              <a:t>عناصر </a:t>
            </a:r>
            <a:r>
              <a:rPr lang="ar-SA" sz="2200" b="1" dirty="0" smtClean="0"/>
              <a:t>قياس </a:t>
            </a:r>
            <a:r>
              <a:rPr lang="ar-SA" sz="2200" b="1" dirty="0"/>
              <a:t>فعالية إدارة سلسلة </a:t>
            </a:r>
            <a:r>
              <a:rPr lang="ar-SA" sz="2200" b="1" dirty="0" smtClean="0"/>
              <a:t>التوريد (</a:t>
            </a:r>
            <a:r>
              <a:rPr lang="en-US" altLang="ar-SA" sz="2200" b="1" dirty="0"/>
              <a:t>SCOR model</a:t>
            </a:r>
            <a:r>
              <a:rPr lang="ar-SA" sz="2200" b="1" dirty="0"/>
              <a:t> </a:t>
            </a:r>
            <a:r>
              <a:rPr lang="ar-SA" sz="2200" b="1" dirty="0" smtClean="0"/>
              <a:t>)</a:t>
            </a:r>
            <a:endParaRPr lang="ar-SA" sz="2200" b="1" dirty="0"/>
          </a:p>
          <a:p>
            <a:pPr marL="457200" indent="-457200">
              <a:buFont typeface="+mj-lt"/>
              <a:buAutoNum type="arabicPeriod"/>
            </a:pPr>
            <a:r>
              <a:rPr lang="ar-SA" sz="2200" dirty="0"/>
              <a:t>معدل التسليم في الوقت المحدد</a:t>
            </a:r>
          </a:p>
          <a:p>
            <a:pPr marL="457200" indent="-457200">
              <a:buFont typeface="+mj-lt"/>
              <a:buAutoNum type="arabicPeriod"/>
            </a:pPr>
            <a:r>
              <a:rPr lang="ar-SA" sz="2200" dirty="0"/>
              <a:t>الوقت اللازم لتلبية الطلبات</a:t>
            </a:r>
          </a:p>
          <a:p>
            <a:pPr marL="457200" indent="-457200">
              <a:buFont typeface="+mj-lt"/>
              <a:buAutoNum type="arabicPeriod"/>
            </a:pPr>
            <a:r>
              <a:rPr lang="ar-SA" sz="2200" dirty="0"/>
              <a:t>معدل تلبية الطلبات من المخزون الحالي</a:t>
            </a:r>
          </a:p>
          <a:p>
            <a:pPr marL="457200" indent="-457200">
              <a:buFont typeface="+mj-lt"/>
              <a:buAutoNum type="arabicPeriod"/>
            </a:pPr>
            <a:r>
              <a:rPr lang="ar-SA" sz="2200" dirty="0"/>
              <a:t>تكلفة إدارة سلسلة التوريد</a:t>
            </a:r>
          </a:p>
          <a:p>
            <a:pPr marL="457200" indent="-457200">
              <a:buFont typeface="+mj-lt"/>
              <a:buAutoNum type="arabicPeriod"/>
            </a:pPr>
            <a:r>
              <a:rPr lang="ar-SA" sz="2200" dirty="0"/>
              <a:t>تكلفة الضمان والتأمين كنسبة مئوية من الإيرادات</a:t>
            </a:r>
          </a:p>
          <a:p>
            <a:pPr marL="457200" indent="-457200">
              <a:buFont typeface="+mj-lt"/>
              <a:buAutoNum type="arabicPeriod"/>
            </a:pPr>
            <a:r>
              <a:rPr lang="ar-SA" sz="2200" dirty="0"/>
              <a:t>عدد أيام التخزين</a:t>
            </a:r>
          </a:p>
          <a:p>
            <a:pPr marL="457200" indent="-457200">
              <a:buFont typeface="+mj-lt"/>
              <a:buAutoNum type="arabicPeriod"/>
            </a:pPr>
            <a:r>
              <a:rPr lang="ar-SA" sz="2200" dirty="0"/>
              <a:t>معدل دوران الأصول</a:t>
            </a:r>
          </a:p>
          <a:p>
            <a:endParaRPr lang="ar-SA" sz="2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736976" cy="470912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ar-SA" sz="2200" b="1" dirty="0" smtClean="0"/>
              <a:t>عوامل نجاح إدارة سلسلة التوريد: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r-SA" sz="2200" dirty="0" smtClean="0"/>
              <a:t>وجود الثقة بين الشركاء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r-SA" sz="2200" dirty="0" smtClean="0"/>
              <a:t>الشفافية في كل مراحل سلسلة التوريد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r-SA" sz="2200" dirty="0" smtClean="0"/>
              <a:t>السرعة وتقليل التكاليف وجودة الإنتاج وخدمة العملاء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r-SA" sz="2200" dirty="0" smtClean="0"/>
              <a:t>تكامل كل مراحل سلسلة القيمة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r-SA" sz="2200" dirty="0" smtClean="0"/>
              <a:t>تبنى التجارة الإلكترونية التعاونية</a:t>
            </a:r>
          </a:p>
          <a:p>
            <a:pPr marL="457200" lvl="2" indent="-457200" rtl="1" fontAlgn="auto">
              <a:spcAft>
                <a:spcPts val="0"/>
              </a:spcAft>
            </a:pPr>
            <a:r>
              <a:rPr lang="ar-SA" sz="2200" dirty="0" smtClean="0"/>
              <a:t>تبادل المعلومات  بخصوص تسعير </a:t>
            </a:r>
            <a:r>
              <a:rPr lang="ar-SA" sz="2200" dirty="0"/>
              <a:t>المنتج، وإدارة المخزون، وتتبع حركة الشحن، وإدارة تدفقات الأموال، ومتابعة أخبار </a:t>
            </a:r>
            <a:r>
              <a:rPr lang="ar-SA" sz="2200" dirty="0" smtClean="0"/>
              <a:t>التكنولوجيا</a:t>
            </a:r>
          </a:p>
          <a:p>
            <a:pPr marL="457200" lvl="2" indent="-457200" rtl="1" fontAlgn="auto">
              <a:spcAft>
                <a:spcPts val="0"/>
              </a:spcAft>
            </a:pPr>
            <a:r>
              <a:rPr lang="ar-SA" sz="2200" dirty="0" smtClean="0"/>
              <a:t>تعظيم كل رابط في روابط سلسلة القيمة </a:t>
            </a:r>
          </a:p>
          <a:p>
            <a:pPr marL="457200" lvl="2" indent="-457200" rtl="1" fontAlgn="auto">
              <a:spcAft>
                <a:spcPts val="0"/>
              </a:spcAft>
            </a:pPr>
            <a:r>
              <a:rPr lang="ar-SA" sz="2200" dirty="0" smtClean="0"/>
              <a:t>المسؤولية الاجتماعية والمحافظة على البيئة </a:t>
            </a:r>
            <a:endParaRPr lang="ar-SA" sz="2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92066" cy="379901"/>
          </a:xfr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z="2200" smtClean="0"/>
              <a:pPr>
                <a:defRPr/>
              </a:pPr>
              <a:t>22</a:t>
            </a:fld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9655654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الاتجاهات </a:t>
            </a:r>
            <a:r>
              <a:rPr lang="ar-SA" dirty="0" smtClean="0"/>
              <a:t>الحديثة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489504" cy="4938712"/>
          </a:xfrm>
        </p:spPr>
        <p:txBody>
          <a:bodyPr/>
          <a:lstStyle/>
          <a:p>
            <a:pPr marL="457200" indent="-457200"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200" dirty="0" smtClean="0"/>
              <a:t> </a:t>
            </a:r>
            <a:r>
              <a:rPr lang="ar-SA" sz="2200" dirty="0" smtClean="0"/>
              <a:t> </a:t>
            </a:r>
            <a:r>
              <a:rPr lang="ar-SA" sz="2200" b="1" dirty="0" smtClean="0"/>
              <a:t>سلاسل التوريد الخضراء: </a:t>
            </a:r>
            <a:r>
              <a:rPr lang="ar-SA" sz="2200" dirty="0" smtClean="0"/>
              <a:t>يقصد بها </a:t>
            </a:r>
            <a:r>
              <a:rPr lang="ar-SA" sz="2200" dirty="0"/>
              <a:t>إ</a:t>
            </a:r>
            <a:r>
              <a:rPr lang="ar-SA" sz="2200" dirty="0" smtClean="0"/>
              <a:t>نتاج وتعبئة وتغليف</a:t>
            </a:r>
            <a:r>
              <a:rPr lang="ar-SA" sz="2200" dirty="0"/>
              <a:t>، </a:t>
            </a:r>
            <a:r>
              <a:rPr lang="ar-SA" sz="2200" dirty="0" smtClean="0"/>
              <a:t>ونقل وتخزين مستلزمات الإنتاج والسلع بطريقة غير ضارة للبيئة</a:t>
            </a:r>
          </a:p>
          <a:p>
            <a:pPr marL="857250" lvl="1" indent="-457200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200" dirty="0" smtClean="0"/>
              <a:t>إعادة تدوير المنتجات للمحافظة على الموارد الطبيعية.</a:t>
            </a:r>
          </a:p>
          <a:p>
            <a:pPr marL="457200" indent="-457200"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200" dirty="0" smtClean="0"/>
              <a:t>المسؤولية الاجتماعية</a:t>
            </a:r>
          </a:p>
          <a:p>
            <a:pPr marL="457200" indent="-457200"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200" dirty="0" smtClean="0"/>
              <a:t>وحساب الخرجانيات </a:t>
            </a:r>
            <a:r>
              <a:rPr lang="en-US" sz="2200" dirty="0" smtClean="0"/>
              <a:t>externalities</a:t>
            </a:r>
            <a:r>
              <a:rPr lang="ar-SA" sz="2200" dirty="0" smtClean="0"/>
              <a:t> ( الاثار الضارة والمفيدة الغير مباشرة)</a:t>
            </a:r>
          </a:p>
          <a:p>
            <a:pPr marL="457200" indent="-457200"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200" dirty="0" smtClean="0"/>
              <a:t>توظيف الذكاء الصناعي </a:t>
            </a:r>
          </a:p>
          <a:p>
            <a:pPr marL="457200" indent="-457200"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200" b="1" dirty="0"/>
              <a:t>وظيفة ومهام مدير سلسلة التوريد</a:t>
            </a:r>
            <a:r>
              <a:rPr lang="ar-SA" sz="2200" dirty="0"/>
              <a:t/>
            </a:r>
            <a:br>
              <a:rPr lang="ar-SA" sz="2200" dirty="0"/>
            </a:br>
            <a:r>
              <a:rPr lang="ar-SA" sz="2200" dirty="0"/>
              <a:t>1) مراجعة وتحديث ممارسات سلسلة التوريد وفقا للسياسات الجديدة أو تغيير البيئية والمعايير واللوائح والقوانين.</a:t>
            </a:r>
            <a:br>
              <a:rPr lang="ar-SA" sz="2200" dirty="0"/>
            </a:br>
            <a:r>
              <a:rPr lang="ar-SA" sz="2200" dirty="0"/>
              <a:t>2) تحديد طرق اقتصادية للنقل والشحن والتوزيع والتخزين </a:t>
            </a:r>
            <a:br>
              <a:rPr lang="ar-SA" sz="2200" dirty="0"/>
            </a:br>
            <a:r>
              <a:rPr lang="ar-SA" sz="2200" dirty="0"/>
              <a:t>3) رسم مخطط لسلسلة التوريد للمساعدة في تسهيل المناقشات مع الشركاء ومدراء الأقسام الأخرى.</a:t>
            </a:r>
            <a:br>
              <a:rPr lang="ar-SA" sz="2200" dirty="0"/>
            </a:br>
            <a:r>
              <a:rPr lang="ar-SA" sz="2200" dirty="0"/>
              <a:t>4) تحديد التكاليف وتوقع الطلب والعرض لكل من المواد والسلع المصنعة.</a:t>
            </a:r>
            <a:br>
              <a:rPr lang="ar-SA" sz="2200" dirty="0"/>
            </a:br>
            <a:r>
              <a:rPr lang="ar-SA" sz="2200" dirty="0"/>
              <a:t>5) إدارة المخزون ومتابعة مواعيد وصول الشحنات</a:t>
            </a:r>
            <a:br>
              <a:rPr lang="ar-SA" sz="2200" dirty="0"/>
            </a:br>
            <a:r>
              <a:rPr lang="ar-SA" sz="2200" dirty="0"/>
              <a:t>6) تقييم القدرة الانتاجية للموردين عن طريق زيارات ميدانية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7057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17220</TotalTime>
  <Words>2570</Words>
  <Application>Microsoft Office PowerPoint</Application>
  <PresentationFormat>A4 Paper (210x297 mm)</PresentationFormat>
  <Paragraphs>286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ae_AlMateen</vt:lpstr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أهداف المحاضرة</vt:lpstr>
      <vt:lpstr>مقدمة </vt:lpstr>
      <vt:lpstr>مقارنة بين سلاسل التوريد الرئيسية </vt:lpstr>
      <vt:lpstr>مراحل سلسلة القيمة </vt:lpstr>
      <vt:lpstr> مشاكل سلسلة التوريد</vt:lpstr>
      <vt:lpstr>أثر السوط  </vt:lpstr>
      <vt:lpstr>تخفيض تكلفة الانتاج</vt:lpstr>
      <vt:lpstr>Inventory Managementإدارة المخزون  </vt:lpstr>
      <vt:lpstr>دراسة حالة: جنرال موتورز</vt:lpstr>
      <vt:lpstr>نماذج إدارة سلسلة التوريد الإلكترونية (1)</vt:lpstr>
      <vt:lpstr>نماذج إدارة سلسلة التوريد الإلكترونية (2)</vt:lpstr>
      <vt:lpstr> نماذج إدارة سلسلة التوريد الإلكترونية (3)</vt:lpstr>
      <vt:lpstr> نماذج إدارة سلسلة التوريد الإلكترونية (4)</vt:lpstr>
      <vt:lpstr> نماذج إدارة سلسلة التوريد الإلكترونية (5)</vt:lpstr>
      <vt:lpstr>أدوات إدارة سلسلة التوريد الإلكترونية</vt:lpstr>
      <vt:lpstr>برامج وأدوات التعاون</vt:lpstr>
      <vt:lpstr>مقارنة سلسلة التوريد التقليدية بالإلكترونية</vt:lpstr>
      <vt:lpstr>تصميم استراتيجيات التوريد الالكترونية </vt:lpstr>
      <vt:lpstr>أهمية إدارة سلسلة التوريد</vt:lpstr>
      <vt:lpstr>فوائد إدارة سلسلة القيمة إلكترونياً</vt:lpstr>
      <vt:lpstr>عوامل نجاح إدارة سلسلة القيمة إلكترونياً</vt:lpstr>
      <vt:lpstr>الاتجاهات الحديثة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Lab User</cp:lastModifiedBy>
  <cp:revision>533</cp:revision>
  <cp:lastPrinted>2015-03-16T05:35:22Z</cp:lastPrinted>
  <dcterms:created xsi:type="dcterms:W3CDTF">2014-02-23T07:16:21Z</dcterms:created>
  <dcterms:modified xsi:type="dcterms:W3CDTF">2016-03-18T18:55:26Z</dcterms:modified>
</cp:coreProperties>
</file>