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0" r:id="rId3"/>
    <p:sldId id="359" r:id="rId4"/>
    <p:sldId id="352" r:id="rId5"/>
    <p:sldId id="353" r:id="rId6"/>
    <p:sldId id="360" r:id="rId7"/>
    <p:sldId id="362" r:id="rId8"/>
    <p:sldId id="361" r:id="rId9"/>
    <p:sldId id="363" r:id="rId10"/>
    <p:sldId id="356" r:id="rId11"/>
    <p:sldId id="365" r:id="rId12"/>
    <p:sldId id="367" r:id="rId13"/>
    <p:sldId id="311" r:id="rId14"/>
    <p:sldId id="351" r:id="rId15"/>
    <p:sldId id="357" r:id="rId16"/>
    <p:sldId id="358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74" d="100"/>
          <a:sy n="74" d="100"/>
        </p:scale>
        <p:origin x="1398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t>16/06/37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03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51E4D-274C-4D2E-95C5-769366CF3DAC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62462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0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7216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238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icerunner.c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الأولى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الأربعة محاضرات الأولى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5552" y="1371600"/>
            <a:ext cx="9448800" cy="4793704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هي </a:t>
            </a:r>
            <a:r>
              <a:rPr lang="ar-SA" sz="2800" dirty="0" err="1" smtClean="0"/>
              <a:t>إستخدام</a:t>
            </a:r>
            <a:r>
              <a:rPr lang="ar-SA" sz="2800" dirty="0" smtClean="0"/>
              <a:t> </a:t>
            </a:r>
            <a:r>
              <a:rPr lang="ar-SA" sz="2800" dirty="0"/>
              <a:t>تقنية المعلومات في عمليات الأعمال </a:t>
            </a:r>
            <a:r>
              <a:rPr lang="ar-SA" sz="2800" dirty="0" smtClean="0"/>
              <a:t>بهدف تحقيق مزايا تنافسية عن تقليل </a:t>
            </a:r>
            <a:r>
              <a:rPr lang="ar-SA" sz="2800" dirty="0"/>
              <a:t>التكلفة وزيادة الكفاءة والإنتاجية وتعميق العلاقة مع العملاء والشركاء</a:t>
            </a:r>
            <a:r>
              <a:rPr lang="ar-SA" sz="28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هذا المفهوم أوسع من التجارة الالكترونية ، يشمل كافة النشاطات والمعاملات الالكترونية داخل المنظمة وخارجها وتشمل: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 عمليات البيع </a:t>
            </a:r>
            <a:r>
              <a:rPr lang="ar-SA" sz="2800" dirty="0" smtClean="0"/>
              <a:t>والشراء أو التجارة </a:t>
            </a:r>
            <a:r>
              <a:rPr lang="ar-SA" sz="2800" dirty="0"/>
              <a:t>الالكترونية  </a:t>
            </a:r>
            <a:r>
              <a:rPr lang="en-US" sz="2800" dirty="0"/>
              <a:t>e-commerce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إدارة </a:t>
            </a:r>
            <a:r>
              <a:rPr lang="ar-SA" sz="2800" dirty="0" err="1" smtClean="0"/>
              <a:t>العلاقا</a:t>
            </a:r>
            <a:r>
              <a:rPr lang="en-US" sz="2800" dirty="0" smtClean="0"/>
              <a:t> </a:t>
            </a:r>
            <a:r>
              <a:rPr lang="ar-SA" sz="2800" dirty="0" smtClean="0"/>
              <a:t>ت مع الزبائن</a:t>
            </a:r>
            <a:r>
              <a:rPr lang="en-US" sz="2800" dirty="0"/>
              <a:t> customer relations management (CRM)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التعاون مع الشركاء</a:t>
            </a:r>
            <a:r>
              <a:rPr lang="en-US" sz="2800" dirty="0"/>
              <a:t>business partnerships  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العمليات الالكترونية في المؤسسة </a:t>
            </a:r>
            <a:r>
              <a:rPr lang="en-US" sz="2800" dirty="0"/>
              <a:t>electronic transactions within an </a:t>
            </a:r>
            <a:r>
              <a:rPr lang="en-US" sz="2800" dirty="0" smtClean="0"/>
              <a:t>organization</a:t>
            </a:r>
            <a:endParaRPr lang="ar-SA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الاعمال الالكترونية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e-business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3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ar-SA" sz="3250" dirty="0" smtClean="0"/>
              <a:t>أشكال </a:t>
            </a:r>
            <a:r>
              <a:rPr lang="ar-SA" sz="3250" dirty="0"/>
              <a:t>الاعمال </a:t>
            </a:r>
            <a:r>
              <a:rPr lang="ar-SA" sz="3250" dirty="0" smtClean="0"/>
              <a:t>الالكترونية</a:t>
            </a:r>
            <a:endParaRPr lang="en-US" sz="325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SA" dirty="0" smtClean="0"/>
              <a:t>				</a:t>
            </a:r>
          </a:p>
          <a:p>
            <a:pPr eaLnBrk="1" hangingPunct="1">
              <a:buFont typeface="Arial" charset="0"/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 </a:t>
            </a:r>
            <a:r>
              <a:rPr lang="ar-SA" dirty="0" smtClean="0">
                <a:solidFill>
                  <a:srgbClr val="FF0000"/>
                </a:solidFill>
              </a:rPr>
              <a:t>الاعمال الالكترونية 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2729311" y="3018830"/>
            <a:ext cx="403721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 flipV="1">
            <a:off x="4880991" y="2666704"/>
            <a:ext cx="13965" cy="3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6766520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 flipH="1">
            <a:off x="5772052" y="3897214"/>
            <a:ext cx="193089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10"/>
          <p:cNvSpPr>
            <a:spLocks noChangeShapeType="1"/>
          </p:cNvSpPr>
          <p:nvPr/>
        </p:nvSpPr>
        <p:spPr bwMode="auto">
          <a:xfrm>
            <a:off x="7702947" y="3897215"/>
            <a:ext cx="0" cy="2334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12"/>
          <p:cNvSpPr>
            <a:spLocks noChangeShapeType="1"/>
          </p:cNvSpPr>
          <p:nvPr/>
        </p:nvSpPr>
        <p:spPr bwMode="auto">
          <a:xfrm>
            <a:off x="5772051" y="3897214"/>
            <a:ext cx="0" cy="1754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13"/>
          <p:cNvSpPr>
            <a:spLocks noChangeShapeType="1"/>
          </p:cNvSpPr>
          <p:nvPr/>
        </p:nvSpPr>
        <p:spPr bwMode="auto">
          <a:xfrm>
            <a:off x="5772051" y="4706416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 flipH="1">
            <a:off x="5070377" y="4891683"/>
            <a:ext cx="16381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5070376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5772051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>
            <a:off x="6708478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6005514" y="3370957"/>
            <a:ext cx="1611782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الالكترونية</a:t>
            </a:r>
            <a:endParaRPr lang="en-US" dirty="0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6897217" y="4306095"/>
            <a:ext cx="1872208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غير التجارية</a:t>
            </a:r>
            <a:endParaRPr lang="en-US" dirty="0"/>
          </a:p>
        </p:txBody>
      </p:sp>
      <p:sp>
        <p:nvSpPr>
          <p:cNvPr id="4113" name="Text Box 21"/>
          <p:cNvSpPr txBox="1">
            <a:spLocks noChangeArrowheads="1"/>
          </p:cNvSpPr>
          <p:nvPr/>
        </p:nvSpPr>
        <p:spPr bwMode="auto">
          <a:xfrm>
            <a:off x="4953000" y="4267643"/>
            <a:ext cx="1520724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التجارة الالكترونية</a:t>
            </a:r>
            <a:endParaRPr lang="en-US" dirty="0"/>
          </a:p>
        </p:txBody>
      </p:sp>
      <p:sp>
        <p:nvSpPr>
          <p:cNvPr id="4114" name="Text Box 22"/>
          <p:cNvSpPr txBox="1">
            <a:spLocks noChangeArrowheads="1"/>
          </p:cNvSpPr>
          <p:nvPr/>
        </p:nvSpPr>
        <p:spPr bwMode="auto">
          <a:xfrm>
            <a:off x="4133951" y="5301855"/>
            <a:ext cx="27632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B2B      </a:t>
            </a:r>
            <a:r>
              <a:rPr lang="en-US" dirty="0"/>
              <a:t>B2C   </a:t>
            </a:r>
            <a:r>
              <a:rPr lang="en-US" dirty="0" smtClean="0"/>
              <a:t>     C2C</a:t>
            </a:r>
            <a:endParaRPr lang="en-US" dirty="0"/>
          </a:p>
        </p:txBody>
      </p:sp>
      <p:sp>
        <p:nvSpPr>
          <p:cNvPr id="4115" name="Line 24"/>
          <p:cNvSpPr>
            <a:spLocks noChangeShapeType="1"/>
          </p:cNvSpPr>
          <p:nvPr/>
        </p:nvSpPr>
        <p:spPr bwMode="auto">
          <a:xfrm>
            <a:off x="6766520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25"/>
          <p:cNvSpPr>
            <a:spLocks noChangeShapeType="1"/>
          </p:cNvSpPr>
          <p:nvPr/>
        </p:nvSpPr>
        <p:spPr bwMode="auto">
          <a:xfrm>
            <a:off x="2729309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26"/>
          <p:cNvSpPr>
            <a:spLocks noChangeShapeType="1"/>
          </p:cNvSpPr>
          <p:nvPr/>
        </p:nvSpPr>
        <p:spPr bwMode="auto">
          <a:xfrm flipH="1">
            <a:off x="1559422" y="3897214"/>
            <a:ext cx="2574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7"/>
          <p:cNvSpPr>
            <a:spLocks noChangeShapeType="1"/>
          </p:cNvSpPr>
          <p:nvPr/>
        </p:nvSpPr>
        <p:spPr bwMode="auto">
          <a:xfrm>
            <a:off x="1559422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28"/>
          <p:cNvSpPr>
            <a:spLocks noChangeShapeType="1"/>
          </p:cNvSpPr>
          <p:nvPr/>
        </p:nvSpPr>
        <p:spPr bwMode="auto">
          <a:xfrm>
            <a:off x="2320429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29"/>
          <p:cNvSpPr>
            <a:spLocks noChangeShapeType="1"/>
          </p:cNvSpPr>
          <p:nvPr/>
        </p:nvSpPr>
        <p:spPr bwMode="auto">
          <a:xfrm>
            <a:off x="313948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Text Box 31"/>
          <p:cNvSpPr txBox="1">
            <a:spLocks noChangeArrowheads="1"/>
          </p:cNvSpPr>
          <p:nvPr/>
        </p:nvSpPr>
        <p:spPr bwMode="auto">
          <a:xfrm>
            <a:off x="1749075" y="3345320"/>
            <a:ext cx="1687264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الحكومة الالكترونية</a:t>
            </a:r>
            <a:endParaRPr lang="en-US" dirty="0"/>
          </a:p>
        </p:txBody>
      </p:sp>
      <p:sp>
        <p:nvSpPr>
          <p:cNvPr id="4122" name="Line 32"/>
          <p:cNvSpPr>
            <a:spLocks noChangeShapeType="1"/>
          </p:cNvSpPr>
          <p:nvPr/>
        </p:nvSpPr>
        <p:spPr bwMode="auto">
          <a:xfrm>
            <a:off x="2729309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Text Box 33"/>
          <p:cNvSpPr txBox="1">
            <a:spLocks noChangeArrowheads="1"/>
          </p:cNvSpPr>
          <p:nvPr/>
        </p:nvSpPr>
        <p:spPr bwMode="auto">
          <a:xfrm>
            <a:off x="763356" y="4313397"/>
            <a:ext cx="3582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B2G </a:t>
            </a:r>
            <a:r>
              <a:rPr lang="en-US" dirty="0" smtClean="0"/>
              <a:t>      </a:t>
            </a:r>
            <a:r>
              <a:rPr lang="en-US" dirty="0"/>
              <a:t>G2G   </a:t>
            </a:r>
            <a:r>
              <a:rPr lang="en-US" dirty="0" smtClean="0"/>
              <a:t>  C2G      G2B</a:t>
            </a:r>
            <a:endParaRPr lang="en-US" dirty="0"/>
          </a:p>
        </p:txBody>
      </p:sp>
      <p:sp>
        <p:nvSpPr>
          <p:cNvPr id="4124" name="Line 35"/>
          <p:cNvSpPr>
            <a:spLocks noChangeShapeType="1"/>
          </p:cNvSpPr>
          <p:nvPr/>
        </p:nvSpPr>
        <p:spPr bwMode="auto">
          <a:xfrm>
            <a:off x="413395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أشكال الاعمال </a:t>
            </a:r>
            <a:r>
              <a:rPr lang="ar-SA" dirty="0" smtClean="0"/>
              <a:t>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6855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أعمال إلى مستهلك</a:t>
            </a:r>
            <a:r>
              <a:rPr lang="en-US" altLang="ar-SA" sz="2800" dirty="0"/>
              <a:t>Business to consumer (B2C)   </a:t>
            </a:r>
            <a:r>
              <a:rPr lang="ar-JO" altLang="ar-SA" sz="2800" dirty="0"/>
              <a:t>- تجارة التجزئة/ المفرد </a:t>
            </a:r>
            <a:r>
              <a:rPr lang="ar-JO" altLang="ar-SA" sz="2800" dirty="0" smtClean="0"/>
              <a:t>الكترونيا</a:t>
            </a:r>
            <a:endParaRPr lang="ar-JO" alt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اعمال الى أعمال </a:t>
            </a:r>
            <a:r>
              <a:rPr lang="en-US" altLang="ar-SA" sz="2800" dirty="0"/>
              <a:t>Business to business(B2B)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altLang="ar-SA" sz="2400" dirty="0"/>
              <a:t>مثل العمليات التي تتم بين المصانع ومراكز التسوق</a:t>
            </a:r>
            <a:endParaRPr lang="en-US" alt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dirty="0" smtClean="0"/>
              <a:t>تجارة </a:t>
            </a:r>
            <a:r>
              <a:rPr lang="ar-JO" altLang="ar-SA" dirty="0"/>
              <a:t>الكترونية من مستهلك إلى مستهلك </a:t>
            </a:r>
            <a:r>
              <a:rPr lang="en-US" altLang="ar-SA" dirty="0" smtClean="0"/>
              <a:t> </a:t>
            </a:r>
            <a:r>
              <a:rPr lang="en-US" altLang="ar-SA" sz="2800" dirty="0" smtClean="0"/>
              <a:t>Consumer </a:t>
            </a:r>
            <a:r>
              <a:rPr lang="en-US" altLang="ar-SA" sz="2800" dirty="0"/>
              <a:t>to Consumer(C2C</a:t>
            </a:r>
            <a:r>
              <a:rPr lang="en-US" altLang="ar-SA" sz="2800" dirty="0" smtClean="0"/>
              <a:t>)</a:t>
            </a:r>
            <a:endParaRPr lang="ar-SA" altLang="ar-SA" sz="2800" dirty="0" smtClean="0"/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altLang="ar-SA" dirty="0"/>
              <a:t>مثل المزادات الإلكترونية </a:t>
            </a:r>
            <a:r>
              <a:rPr lang="en-US" altLang="ar-SA" dirty="0"/>
              <a:t>online Auctions </a:t>
            </a:r>
            <a:r>
              <a:rPr lang="ar-SA" altLang="ar-SA" dirty="0"/>
              <a:t> و موقع الحراج </a:t>
            </a:r>
            <a:r>
              <a:rPr lang="en-US" dirty="0" smtClean="0"/>
              <a:t>haraj.com.sa</a:t>
            </a:r>
            <a:r>
              <a:rPr lang="ar-SA" dirty="0" smtClean="0"/>
              <a:t> والمنتديات الاجتماعية و غيرها</a:t>
            </a:r>
            <a:endParaRPr lang="en-US" alt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altLang="ar-SA" sz="2800" dirty="0" smtClean="0"/>
              <a:t>(C2G , G2C)</a:t>
            </a:r>
            <a:r>
              <a:rPr lang="ar-SA" altLang="ar-SA" sz="2800" dirty="0" smtClean="0"/>
              <a:t> من الحكومة الى المستهلك (</a:t>
            </a:r>
            <a:r>
              <a:rPr lang="en-US" altLang="ar-SA" sz="2800" dirty="0" smtClean="0"/>
              <a:t> (</a:t>
            </a:r>
            <a:r>
              <a:rPr lang="en-US" altLang="ar-SA" sz="2800" dirty="0"/>
              <a:t>E-government</a:t>
            </a:r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مثل عملية دفع الضرائب الكترونيا وكافة الخدمات الحكومية مثل تراخيص السيارات ورخص القيادة والتأشيرات والجمارك وغيرها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9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الفوائد المحتملة للأعمال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5" name="Group 8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416286"/>
              </p:ext>
            </p:extLst>
          </p:nvPr>
        </p:nvGraphicFramePr>
        <p:xfrm>
          <a:off x="-1" y="1412776"/>
          <a:ext cx="9410700" cy="4982310"/>
        </p:xfrm>
        <a:graphic>
          <a:graphicData uri="http://schemas.openxmlformats.org/drawingml/2006/table">
            <a:tbl>
              <a:tblPr rtl="1"/>
              <a:tblGrid>
                <a:gridCol w="4705350"/>
                <a:gridCol w="4705350"/>
              </a:tblGrid>
              <a:tr h="64807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فوائد لأرباب الأعمال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المنافع التي يحصل عليها العملاء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</a:tr>
              <a:tr h="3558724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الإنتاجية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وفورات في التكلفة بكافة أنواعها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حضور عالمي ووصول للأسواق العالمية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وضع تنافسي أفضل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تفصيل السلع والخدمات حسب العميل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تقصير أو إلغاء سلاسل التوريد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فرص الابتكار والتعلم وتبادل المعرفة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تقليل المخاطر والخسائر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تسهيل جمع المعلومات عن الزبائن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الحصول على خيارات وأذواق عالمية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توفير الوقت والجهد والموارد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جودة الخدمات ولاسيما الحكومية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الاستجابة السريعة للحاجات والأفضليات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تخفيضات هائلة على الأسعار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خدمات شخصية منفصلة حسب حاجة العميل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مهارات العملاء وخلق وظائف جديدة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تعطى العملاء القدرة على تبادل المعلومات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99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السوق الإلكتروني   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600200"/>
            <a:ext cx="9282236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dirty="0" smtClean="0"/>
              <a:t>يسهل </a:t>
            </a:r>
            <a:r>
              <a:rPr lang="ar-SA" dirty="0"/>
              <a:t>التقاء الباعة بالمشترين وربطهم ببعضهم البعض. (من أهم الوظائف</a:t>
            </a:r>
            <a:r>
              <a:rPr lang="ar-SA" dirty="0" smtClean="0"/>
              <a:t>). </a:t>
            </a:r>
            <a:endParaRPr lang="en-US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dirty="0"/>
              <a:t>تسهيل العمليات التي تتم في السوق. مثل: تدفق المعلومات، انتقال المنتجات والخدمات من البائع إلى المشتري</a:t>
            </a:r>
            <a:r>
              <a:rPr lang="ar-SA" dirty="0" smtClean="0"/>
              <a:t>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b="1" dirty="0" smtClean="0"/>
              <a:t>عناصر السوق: </a:t>
            </a:r>
            <a:r>
              <a:rPr lang="ar-SA" dirty="0" smtClean="0"/>
              <a:t>الباعة، المشترون، السلعة، واجهة السوق، خلفية السوق، البنية التحتية، الوسطاء، والشركاء، وخدمات الدعم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308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الفرق بين الأسواق التقليدية والأسواق الرقمية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518246"/>
              </p:ext>
            </p:extLst>
          </p:nvPr>
        </p:nvGraphicFramePr>
        <p:xfrm>
          <a:off x="495300" y="1600200"/>
          <a:ext cx="8915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الأسواق</a:t>
                      </a:r>
                      <a:r>
                        <a:rPr lang="ar-SA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الرقمية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الأسواق التقليدية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البيع الإلكتروني </a:t>
                      </a:r>
                      <a:r>
                        <a:rPr lang="en-US" dirty="0" smtClean="0"/>
                        <a:t>Online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البيع التقليدي (السوق) عن طريق التعامل المباشر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المنتجات رقمية </a:t>
                      </a:r>
                      <a:r>
                        <a:rPr lang="en-US" dirty="0" smtClean="0"/>
                        <a:t>Digital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المنتجات حسية / لمسية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كتالوج</a:t>
                      </a:r>
                      <a:r>
                        <a:rPr lang="ar-SA" baseline="0" dirty="0" smtClean="0"/>
                        <a:t> إلكتروني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كتالوج</a:t>
                      </a:r>
                      <a:r>
                        <a:rPr lang="ar-SA" baseline="0" dirty="0" smtClean="0"/>
                        <a:t> ورقي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استخدام الإنترنت والموبايل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استخدام طرق</a:t>
                      </a:r>
                      <a:r>
                        <a:rPr lang="ar-SA" baseline="0" dirty="0" smtClean="0"/>
                        <a:t> التواصل</a:t>
                      </a:r>
                      <a:r>
                        <a:rPr lang="ar-SA" dirty="0" smtClean="0"/>
                        <a:t> العادية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الفواتير إلكترونية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الفواتير ورقية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الإنتاج مخصص حسب رغبة الزبون ( صديقة</a:t>
                      </a:r>
                      <a:r>
                        <a:rPr lang="ar-SA" baseline="0" dirty="0" smtClean="0"/>
                        <a:t> للبيئة)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الإنتاج شامل وواسع جدا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22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72" y="274638"/>
            <a:ext cx="9210228" cy="1143000"/>
          </a:xfrm>
        </p:spPr>
        <p:txBody>
          <a:bodyPr/>
          <a:lstStyle/>
          <a:p>
            <a:pPr algn="l" rtl="1"/>
            <a:r>
              <a:rPr lang="ar-SA" dirty="0" smtClean="0"/>
              <a:t>الوسطاء الالكترونيون </a:t>
            </a:r>
            <a:r>
              <a:rPr lang="en-US" dirty="0"/>
              <a:t>online Intermediaries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9387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sz="2600" dirty="0" smtClean="0"/>
              <a:t> </a:t>
            </a:r>
            <a:r>
              <a:rPr lang="ar-SA" sz="2600" dirty="0" smtClean="0"/>
              <a:t>بوابة الكترونية </a:t>
            </a:r>
            <a:r>
              <a:rPr lang="en-US" sz="2600" b="1" dirty="0"/>
              <a:t>web portal</a:t>
            </a:r>
            <a:r>
              <a:rPr lang="en-US" sz="2600" dirty="0"/>
              <a:t> </a:t>
            </a:r>
            <a:r>
              <a:rPr lang="ar-SA" sz="2600" dirty="0" smtClean="0"/>
              <a:t>: وهى موقع يعرض معلومات من مصادر متعددة مثل بوابات الحكومة </a:t>
            </a:r>
            <a:r>
              <a:rPr lang="ar-SA" sz="2600" dirty="0" err="1" smtClean="0"/>
              <a:t>لاالكترونية</a:t>
            </a:r>
            <a:r>
              <a:rPr lang="ar-SA" sz="2600" dirty="0" smtClean="0"/>
              <a:t>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err="1" smtClean="0"/>
              <a:t>بلوغرز</a:t>
            </a:r>
            <a:r>
              <a:rPr lang="ar-SA" sz="2600" dirty="0" smtClean="0"/>
              <a:t> </a:t>
            </a:r>
            <a:r>
              <a:rPr lang="en-US" sz="2600" dirty="0" smtClean="0"/>
              <a:t>: Blogs </a:t>
            </a:r>
            <a:r>
              <a:rPr lang="ar-SA" sz="2600" dirty="0" smtClean="0"/>
              <a:t> ويتم تحديث المحتوى باستمرار وغالبا ما يشمل </a:t>
            </a:r>
            <a:r>
              <a:rPr lang="ar-SA" sz="2600" dirty="0"/>
              <a:t>ف</a:t>
            </a:r>
            <a:r>
              <a:rPr lang="ar-SA" sz="2600" dirty="0" smtClean="0"/>
              <a:t>يديوهات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محركات البحث: تعتبر أهم وسيط الكرتوني لأهميتها في الوصول الى مواقع الشركات المختلفة. 90% من الزبائن يستخدمونها للبحث عن المنتجات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المزادات الالكترونية: مثل </a:t>
            </a:r>
            <a:r>
              <a:rPr lang="en-US" sz="2600" dirty="0" err="1" smtClean="0"/>
              <a:t>ebay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مواقع مقارنة الأسعار: مثل موقع </a:t>
            </a:r>
            <a:r>
              <a:rPr lang="en-US" sz="2600" dirty="0" smtClean="0"/>
              <a:t>kayak </a:t>
            </a:r>
            <a:r>
              <a:rPr lang="ar-SA" sz="2600" dirty="0" smtClean="0"/>
              <a:t> الذى يقارن أسعار </a:t>
            </a:r>
            <a:r>
              <a:rPr lang="ar-SA" sz="2600" dirty="0"/>
              <a:t>التذاكر وموقع </a:t>
            </a:r>
            <a:r>
              <a:rPr lang="en-US" sz="2600" dirty="0">
                <a:hlinkClick r:id="rId2"/>
              </a:rPr>
              <a:t>www.pricerunner.co</a:t>
            </a:r>
            <a:r>
              <a:rPr lang="ar-SA" sz="2600" dirty="0"/>
              <a:t> الذى يقارن أسعار </a:t>
            </a:r>
            <a:r>
              <a:rPr lang="ar-SA" sz="2600" dirty="0" err="1" smtClean="0"/>
              <a:t>اللابتوب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وهناك وسطاء كثيرون مثل مواقع التواصل </a:t>
            </a:r>
            <a:r>
              <a:rPr lang="ar-SA" sz="2600" dirty="0" err="1" smtClean="0"/>
              <a:t>الاجتماعى</a:t>
            </a:r>
            <a:r>
              <a:rPr lang="ar-SA" sz="2600" dirty="0" smtClean="0"/>
              <a:t> واليوتيوب 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0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rtl="1"/>
            <a:r>
              <a:rPr lang="ar-SA" b="1" dirty="0" smtClean="0"/>
              <a:t>نموذج الأعمال</a:t>
            </a:r>
            <a:endParaRPr lang="ar-SA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4528" y="1417638"/>
            <a:ext cx="8850188" cy="4819674"/>
          </a:xfrm>
        </p:spPr>
        <p:txBody>
          <a:bodyPr/>
          <a:lstStyle/>
          <a:p>
            <a:pPr rtl="1"/>
            <a:r>
              <a:rPr lang="ar-SA" sz="2400" dirty="0"/>
              <a:t> </a:t>
            </a:r>
            <a:r>
              <a:rPr lang="ar-SA" sz="2400" dirty="0" smtClean="0"/>
              <a:t>هو بيان </a:t>
            </a:r>
            <a:r>
              <a:rPr lang="ar-SA" sz="2400" dirty="0"/>
              <a:t>يوضح طريقة جلب الشركة </a:t>
            </a:r>
            <a:r>
              <a:rPr lang="ar-SA" sz="2400" dirty="0" smtClean="0"/>
              <a:t>للأموال أو خلق قيمة </a:t>
            </a:r>
          </a:p>
          <a:p>
            <a:pPr rtl="1"/>
            <a:r>
              <a:rPr lang="ar-SA" sz="2400" dirty="0" smtClean="0"/>
              <a:t>يشمل </a:t>
            </a:r>
            <a:r>
              <a:rPr lang="ar-SA" sz="2400" dirty="0"/>
              <a:t>تصميم نموذج الأعمال تصميم ووصف البنود التالية الخاصة بالشركة:</a:t>
            </a:r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القيمة المقترحة </a:t>
            </a:r>
            <a:r>
              <a:rPr lang="en-US" sz="2400" dirty="0" smtClean="0"/>
              <a:t>value proposition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شريحة العملاء المستهدفين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/>
              <a:t>قنوات </a:t>
            </a:r>
            <a:r>
              <a:rPr lang="ar-SA" sz="2400" dirty="0" smtClean="0"/>
              <a:t>التوزيع ( مباشرة‘ غير مباشرة، أو مملوكة للشركاء)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العلاقات مع العملاء ( شخصية، شخصية خاصة، مجموعات، المشاركة في أداء العمل، خدمة ذاتية)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الأنشطة الرئيسية (التوريد، الإنتاج، التوزيع)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الموارد الرئيسية (عينية، وبشرية، ومالية، وفكرية)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شبكة الشركاء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بيان هيكل التكاليف ( التكاليف الثابتة والمتغيرة)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مصادر الإيرادات</a:t>
            </a:r>
            <a:endParaRPr lang="ar-SA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42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64" y="274638"/>
            <a:ext cx="9282236" cy="1095375"/>
          </a:xfrm>
        </p:spPr>
        <p:txBody>
          <a:bodyPr/>
          <a:lstStyle/>
          <a:p>
            <a:r>
              <a:rPr lang="ar-SA" dirty="0" smtClean="0"/>
              <a:t>أهم نماذج الأعمال الالكترونية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electronic business models on the Web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410700" cy="4641379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الوسطاء </a:t>
            </a:r>
            <a:r>
              <a:rPr lang="en-US" dirty="0" smtClean="0"/>
              <a:t>brokers </a:t>
            </a:r>
            <a:r>
              <a:rPr lang="ar-SA" dirty="0" smtClean="0"/>
              <a:t>: يسهلون التقاء البائع بالمشترى مثل موقع </a:t>
            </a:r>
            <a:r>
              <a:rPr lang="en-US" dirty="0" err="1" smtClean="0"/>
              <a:t>orbitz</a:t>
            </a:r>
            <a:r>
              <a:rPr lang="ar-SA" dirty="0" smtClean="0"/>
              <a:t> لبيع التذاكر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المزادات الالكترونية: مثل </a:t>
            </a:r>
            <a:r>
              <a:rPr lang="en-US" dirty="0" smtClean="0"/>
              <a:t>eBay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الاشتراكات </a:t>
            </a:r>
            <a:r>
              <a:rPr lang="en-US" dirty="0" smtClean="0"/>
              <a:t>subscription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مجتمع</a:t>
            </a:r>
            <a:r>
              <a:rPr lang="en-US" dirty="0" smtClean="0"/>
              <a:t>community </a:t>
            </a:r>
            <a:r>
              <a:rPr lang="ar-SA" dirty="0" smtClean="0"/>
              <a:t>: مثل جماعات مطوري البرامج مفتوحة المصدر، منتدى جامعة الملك فيص</a:t>
            </a:r>
            <a:r>
              <a:rPr lang="ar-EG" dirty="0"/>
              <a:t>ل</a:t>
            </a:r>
            <a:r>
              <a:rPr lang="ar-SA" dirty="0" smtClean="0"/>
              <a:t>، منتدى فتكات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الدعاية والاعلان: مثل جوجل وياهو و </a:t>
            </a:r>
            <a:r>
              <a:rPr lang="en-US" dirty="0" smtClean="0"/>
              <a:t>craigslist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محركات البحث هي أهم وسيلة للحصول على بيانات عن المنتجات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432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171400"/>
            <a:ext cx="8915400" cy="1589038"/>
          </a:xfrm>
        </p:spPr>
        <p:txBody>
          <a:bodyPr/>
          <a:lstStyle/>
          <a:p>
            <a:r>
              <a:rPr lang="ar-SA" dirty="0" smtClean="0"/>
              <a:t>نموذج للبنية التحتية للأعمال الإلكترونية 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674549"/>
              </p:ext>
            </p:extLst>
          </p:nvPr>
        </p:nvGraphicFramePr>
        <p:xfrm>
          <a:off x="-87560" y="1031288"/>
          <a:ext cx="9881427" cy="394839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14446"/>
                <a:gridCol w="6866981"/>
              </a:tblGrid>
              <a:tr h="390525"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/>
                        <a:t>الطبقة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/>
                        <a:t>البرامج والأجهزة والشبكات</a:t>
                      </a:r>
                      <a:endParaRPr lang="ar-SA" sz="2200" dirty="0"/>
                    </a:p>
                  </a:txBody>
                  <a:tcPr/>
                </a:tc>
              </a:tr>
              <a:tr h="697366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1. الخدمات والتطبيقات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0" dirty="0" smtClean="0"/>
                        <a:t>تطبيقات</a:t>
                      </a:r>
                      <a:r>
                        <a:rPr lang="ar-SA" sz="2200" b="0" baseline="0" dirty="0" smtClean="0"/>
                        <a:t> العلاقة مع العملاء وسلسلة التوريد والتنقيب عن البيانات وإدارة المحتوى</a:t>
                      </a:r>
                      <a:endParaRPr lang="ar-SA" sz="2200" b="0" dirty="0" smtClean="0"/>
                    </a:p>
                  </a:txBody>
                  <a:tcPr/>
                </a:tc>
              </a:tr>
              <a:tr h="485087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2. برمجيات النظام  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نظم التشغيل والمعايير، وبرامج الشبكات وبرامج قواعد البيانات</a:t>
                      </a:r>
                      <a:endParaRPr lang="ar-SA" sz="2200" b="0" dirty="0"/>
                    </a:p>
                  </a:txBody>
                  <a:tcPr/>
                </a:tc>
              </a:tr>
              <a:tr h="697366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3. طبقة الأجهزة المادية والشبكة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حاسبات وأجهزة اتصالات وأجهزة وكابلات الشبكة ونوع الشبكة وخصائصها </a:t>
                      </a:r>
                      <a:endParaRPr lang="ar-SA" sz="2200" b="0" dirty="0"/>
                    </a:p>
                  </a:txBody>
                  <a:tcPr/>
                </a:tc>
              </a:tr>
              <a:tr h="460461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4. طبقة تخزين البيانات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وسائط التخزين المختلفة</a:t>
                      </a:r>
                      <a:r>
                        <a:rPr lang="ar-SA" sz="2200" b="0" baseline="0" dirty="0" smtClean="0"/>
                        <a:t> </a:t>
                      </a:r>
                      <a:r>
                        <a:rPr lang="ar-SA" sz="2200" b="0" dirty="0" smtClean="0"/>
                        <a:t>والنسخة الاحتياطي والحوسبة السحابية </a:t>
                      </a:r>
                      <a:endParaRPr lang="ar-SA" sz="2200" b="0" dirty="0"/>
                    </a:p>
                  </a:txBody>
                  <a:tcPr/>
                </a:tc>
              </a:tr>
              <a:tr h="540459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5. طبقة البيانات والمحتوى 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محتوى الموقع الإلكتروني وتبادل البيانات والمواقع الداخلية والخارجية </a:t>
                      </a:r>
                      <a:endParaRPr lang="ar-SA" sz="2200" b="0" dirty="0"/>
                    </a:p>
                  </a:txBody>
                  <a:tcPr/>
                </a:tc>
              </a:tr>
              <a:tr h="511672">
                <a:tc gridSpan="2"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596170"/>
            <a:ext cx="9883698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/>
              <a:t>طريقة عمل هذا النموذج: </a:t>
            </a:r>
            <a:r>
              <a:rPr lang="ar-SA" sz="2200" dirty="0" smtClean="0"/>
              <a:t>عندما يريد طالب تسجيل المواد فإنه يريد الوصول الى نظام </a:t>
            </a:r>
            <a:r>
              <a:rPr lang="ar-SA" sz="2200" dirty="0" err="1" smtClean="0"/>
              <a:t>البانر</a:t>
            </a:r>
            <a:r>
              <a:rPr lang="ar-SA" sz="2200" dirty="0" smtClean="0"/>
              <a:t> ( طبقة 1)؛ ولكى يصل الى نظام </a:t>
            </a:r>
            <a:r>
              <a:rPr lang="ar-SA" sz="2200" dirty="0" err="1" smtClean="0"/>
              <a:t>البانر</a:t>
            </a:r>
            <a:r>
              <a:rPr lang="ar-SA" sz="2200" dirty="0" smtClean="0"/>
              <a:t> فإنه يحتاج الى برامج مثل ويندوز </a:t>
            </a:r>
            <a:r>
              <a:rPr lang="ar-SA" sz="2200" dirty="0"/>
              <a:t>( </a:t>
            </a:r>
            <a:r>
              <a:rPr lang="ar-SA" sz="2200" dirty="0" smtClean="0"/>
              <a:t>نظام تشغيل) وإكسبلورر (متصفح للإنترنت) (طبقة 2)؛ ثم يحتاج الى شبكة معينة إنترانت أو إكسترانت بما فيها موجه بيانات وجدار </a:t>
            </a:r>
            <a:r>
              <a:rPr lang="ar-SA" sz="2200" dirty="0" err="1" smtClean="0"/>
              <a:t>نارى</a:t>
            </a:r>
            <a:r>
              <a:rPr lang="ar-SA" sz="2200" dirty="0" smtClean="0"/>
              <a:t> </a:t>
            </a:r>
            <a:r>
              <a:rPr lang="ar-SA" sz="2200" dirty="0"/>
              <a:t>( طبقة 3</a:t>
            </a:r>
            <a:r>
              <a:rPr lang="ar-SA" sz="2200" dirty="0" smtClean="0"/>
              <a:t>)؛  للوصول الى البيانات المخزنة في قواعد البيانات القبول والتسجيل ( طبقة التخزين 4)، وبعدها يمكن إدخال بياناته وتسجيل المواد التي يحتاجها ( طبقة البيانات والمحتوى 5) 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4214382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87560" y="1371600"/>
            <a:ext cx="9536360" cy="4525963"/>
          </a:xfrm>
        </p:spPr>
        <p:txBody>
          <a:bodyPr/>
          <a:lstStyle/>
          <a:p>
            <a:pPr rtl="1"/>
            <a:r>
              <a:rPr lang="en-US" sz="2400" b="1" dirty="0"/>
              <a:t> </a:t>
            </a:r>
            <a:r>
              <a:rPr lang="ar-SA" sz="2400" b="1" dirty="0" smtClean="0"/>
              <a:t>(1)</a:t>
            </a:r>
            <a:r>
              <a:rPr lang="ar-SA" sz="2400" b="1" dirty="0"/>
              <a:t>		</a:t>
            </a:r>
            <a:r>
              <a:rPr lang="ar-SA" sz="2400" b="1" dirty="0" smtClean="0"/>
              <a:t>......................يمكنها </a:t>
            </a:r>
            <a:r>
              <a:rPr lang="ar-SA" sz="2400" b="1" smtClean="0"/>
              <a:t>مد </a:t>
            </a:r>
            <a:r>
              <a:rPr lang="ar-SA" sz="2400" b="1" smtClean="0"/>
              <a:t>المناطق </a:t>
            </a:r>
            <a:r>
              <a:rPr lang="ar-SA" sz="2400" b="1" dirty="0" smtClean="0"/>
              <a:t>النائية والمتطرفة بالأنترنت </a:t>
            </a:r>
            <a:endParaRPr lang="en-US" sz="2400" dirty="0"/>
          </a:p>
          <a:p>
            <a:pPr rtl="1"/>
            <a:r>
              <a:rPr lang="ar-SA" sz="2400" dirty="0"/>
              <a:t>		(أ)	</a:t>
            </a:r>
            <a:r>
              <a:rPr lang="ar-SA" sz="2400" dirty="0" smtClean="0"/>
              <a:t>الأقمار الصناعية</a:t>
            </a:r>
          </a:p>
          <a:p>
            <a:pPr rtl="1"/>
            <a:r>
              <a:rPr lang="ar-SA" sz="2400" dirty="0"/>
              <a:t>		</a:t>
            </a:r>
            <a:r>
              <a:rPr lang="ar-SA" sz="2400" dirty="0" smtClean="0"/>
              <a:t>(</a:t>
            </a:r>
            <a:r>
              <a:rPr lang="ar-SA" sz="2400" dirty="0"/>
              <a:t>ب)	</a:t>
            </a:r>
            <a:r>
              <a:rPr lang="ar-SA" sz="2400" dirty="0" smtClean="0"/>
              <a:t> كابلات الألياف الضوئية </a:t>
            </a:r>
            <a:endParaRPr lang="en-US" sz="2400" dirty="0"/>
          </a:p>
          <a:p>
            <a:pPr rtl="1"/>
            <a:r>
              <a:rPr lang="ar-SA" sz="2400" dirty="0"/>
              <a:t>		(ج)	 </a:t>
            </a:r>
            <a:r>
              <a:rPr lang="ar-SA" sz="2400" dirty="0" err="1" smtClean="0"/>
              <a:t>أفاست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rtl="1"/>
            <a:r>
              <a:rPr lang="ar-SA" sz="2400" dirty="0"/>
              <a:t>		(د)	</a:t>
            </a:r>
            <a:r>
              <a:rPr lang="ar-SA" sz="2400" dirty="0" smtClean="0"/>
              <a:t>التطبيقات </a:t>
            </a:r>
            <a:endParaRPr lang="en-US" sz="2400" dirty="0"/>
          </a:p>
          <a:p>
            <a:pPr rtl="1"/>
            <a:r>
              <a:rPr lang="ar-SA" sz="2400" b="1" dirty="0"/>
              <a:t> </a:t>
            </a:r>
            <a:r>
              <a:rPr lang="ar-SA" sz="2400" b="1" dirty="0" smtClean="0"/>
              <a:t>(2)  </a:t>
            </a:r>
            <a:r>
              <a:rPr lang="ar-SA" sz="2400" b="1" dirty="0"/>
              <a:t>............. هي من عمليات الأعمال الإلكترونية التي تركز </a:t>
            </a:r>
            <a:r>
              <a:rPr lang="ar-SA" sz="2400" b="1" dirty="0" smtClean="0"/>
              <a:t>على العميل </a:t>
            </a:r>
            <a:endParaRPr lang="en-US" sz="2400" dirty="0"/>
          </a:p>
          <a:p>
            <a:pPr rtl="1"/>
            <a:r>
              <a:rPr lang="ar-SA" sz="2400" b="1" dirty="0"/>
              <a:t>	</a:t>
            </a:r>
            <a:r>
              <a:rPr lang="ar-SA" sz="2400" dirty="0"/>
              <a:t>	(أ)	التواصل مع الموردين</a:t>
            </a:r>
            <a:endParaRPr lang="en-US" sz="2400" dirty="0"/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تجديد المخزون</a:t>
            </a:r>
            <a:endParaRPr lang="en-US" sz="2400" dirty="0"/>
          </a:p>
          <a:p>
            <a:pPr rtl="1"/>
            <a:r>
              <a:rPr lang="ar-SA" sz="2400" dirty="0"/>
              <a:t>		(ج)	الاتصال بين مجموعات العمل</a:t>
            </a:r>
            <a:endParaRPr lang="en-US" sz="2400" dirty="0"/>
          </a:p>
          <a:p>
            <a:pPr rtl="1"/>
            <a:r>
              <a:rPr lang="ar-SA" sz="2400" dirty="0"/>
              <a:t>		(د)	الجهود الترويجية والتسويقية</a:t>
            </a:r>
            <a:endParaRPr lang="en-US" sz="2400" dirty="0"/>
          </a:p>
          <a:p>
            <a:pPr marL="0" indent="0" rtl="1"/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17638"/>
            <a:ext cx="9777536" cy="4708525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(3)	من الموارد الفكرية التي </a:t>
            </a:r>
            <a:r>
              <a:rPr lang="ar-SA" sz="2400" b="1" dirty="0" err="1" smtClean="0"/>
              <a:t>يتطلبها</a:t>
            </a:r>
            <a:r>
              <a:rPr lang="ar-SA" sz="2400" b="1" dirty="0" smtClean="0"/>
              <a:t> إنتاج القيمة المقترحة.............................. </a:t>
            </a:r>
          </a:p>
          <a:p>
            <a:pPr marL="0" indent="0" rtl="1"/>
            <a:r>
              <a:rPr lang="ar-SA" sz="2400" dirty="0" smtClean="0"/>
              <a:t>		(أ)	العمال</a:t>
            </a:r>
          </a:p>
          <a:p>
            <a:pPr marL="0" indent="0" rtl="1"/>
            <a:r>
              <a:rPr lang="ar-SA" sz="2400" dirty="0" smtClean="0"/>
              <a:t>		(ب)	</a:t>
            </a:r>
            <a:r>
              <a:rPr lang="ar-SA" sz="2400" dirty="0" err="1" smtClean="0"/>
              <a:t>رؤس</a:t>
            </a:r>
            <a:r>
              <a:rPr lang="ar-SA" sz="2400" dirty="0" smtClean="0"/>
              <a:t> الأموال</a:t>
            </a:r>
          </a:p>
          <a:p>
            <a:pPr marL="0" indent="0" rtl="1"/>
            <a:r>
              <a:rPr lang="ar-SA" sz="2400" dirty="0" smtClean="0"/>
              <a:t>		(ج)	مصممي المنتج </a:t>
            </a:r>
          </a:p>
          <a:p>
            <a:pPr marL="0" indent="0" rtl="1"/>
            <a:r>
              <a:rPr lang="ar-SA" sz="2400" dirty="0" smtClean="0"/>
              <a:t>                      (د)	المباني والأجهزة</a:t>
            </a:r>
            <a:endParaRPr lang="en-US" sz="2400" dirty="0" smtClean="0"/>
          </a:p>
          <a:p>
            <a:pPr marL="0" indent="0" rtl="1"/>
            <a:r>
              <a:rPr lang="en-US" sz="2400" dirty="0" smtClean="0"/>
              <a:t>)</a:t>
            </a:r>
            <a:r>
              <a:rPr lang="ar-SA" sz="2400" b="1" dirty="0" smtClean="0"/>
              <a:t>4)</a:t>
            </a:r>
            <a:r>
              <a:rPr lang="en-US" sz="2400" b="1" dirty="0" smtClean="0"/>
              <a:t> </a:t>
            </a:r>
            <a:r>
              <a:rPr lang="ar-SA" sz="2400" b="1" dirty="0"/>
              <a:t>من أهم خصائص السوق الإلكتروني أن...........................</a:t>
            </a:r>
          </a:p>
          <a:p>
            <a:pPr marL="0" indent="0" rtl="1"/>
            <a:r>
              <a:rPr lang="ar-SA" sz="2400" dirty="0"/>
              <a:t>		(أ)	الإنتاج نمطي </a:t>
            </a:r>
          </a:p>
          <a:p>
            <a:pPr marL="0" indent="0" rtl="1"/>
            <a:r>
              <a:rPr lang="ar-SA" sz="2400" dirty="0"/>
              <a:t>		(ب)	</a:t>
            </a:r>
            <a:r>
              <a:rPr lang="ar-SA" sz="2400" dirty="0" smtClean="0"/>
              <a:t>ارتفاع التكاليف</a:t>
            </a:r>
            <a:endParaRPr lang="ar-SA" sz="2400" dirty="0"/>
          </a:p>
          <a:p>
            <a:pPr marL="0" indent="0" rtl="1"/>
            <a:r>
              <a:rPr lang="ar-SA" sz="2400" dirty="0"/>
              <a:t>		(ج)	المنتجات </a:t>
            </a:r>
            <a:r>
              <a:rPr lang="ar-SA" sz="2400" dirty="0" smtClean="0"/>
              <a:t>حسية</a:t>
            </a:r>
            <a:endParaRPr lang="ar-SA" sz="2400" dirty="0"/>
          </a:p>
          <a:p>
            <a:pPr marL="0" indent="0" rtl="1"/>
            <a:r>
              <a:rPr lang="ar-SA" sz="2400" dirty="0"/>
              <a:t>		</a:t>
            </a:r>
            <a:r>
              <a:rPr lang="ar-SA" sz="2400" dirty="0" smtClean="0"/>
              <a:t> (</a:t>
            </a:r>
            <a:r>
              <a:rPr lang="ar-SA" sz="2400" dirty="0"/>
              <a:t>د)	</a:t>
            </a:r>
            <a:r>
              <a:rPr lang="ar-SA" sz="2400" dirty="0" smtClean="0"/>
              <a:t>أن الإنتاج مخصص حسب رغبات الزبون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66025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354244" cy="4708525"/>
          </a:xfrm>
        </p:spPr>
        <p:txBody>
          <a:bodyPr/>
          <a:lstStyle/>
          <a:p>
            <a:pPr rtl="1"/>
            <a:r>
              <a:rPr lang="ar-SA" b="1" dirty="0"/>
              <a:t> </a:t>
            </a:r>
            <a:r>
              <a:rPr lang="ar-SA" sz="2400" b="1" dirty="0"/>
              <a:t>(5)  من أهم مزايا الحوسبة السحابية أنها...............................</a:t>
            </a:r>
          </a:p>
          <a:p>
            <a:pPr rtl="1"/>
            <a:r>
              <a:rPr lang="ar-SA" sz="2400" dirty="0"/>
              <a:t>		(أ)	تحقق العدالة بين المستهلكين  </a:t>
            </a:r>
            <a:endParaRPr lang="ar-SA" sz="2400" dirty="0" smtClean="0"/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أنها تحافظ على خصوصية الأفراد</a:t>
            </a:r>
            <a:endParaRPr lang="ar-SA" sz="2400" dirty="0"/>
          </a:p>
          <a:p>
            <a:pPr rtl="1"/>
            <a:r>
              <a:rPr lang="ar-SA" sz="2400" dirty="0"/>
              <a:t>		(ج)	تحتاج الى إنترنت سريع 		</a:t>
            </a:r>
          </a:p>
          <a:p>
            <a:pPr rtl="1"/>
            <a:r>
              <a:rPr lang="ar-SA" sz="2400" dirty="0"/>
              <a:t>           </a:t>
            </a:r>
            <a:r>
              <a:rPr lang="ar-SA" sz="2400" dirty="0" smtClean="0"/>
              <a:t>(</a:t>
            </a:r>
            <a:r>
              <a:rPr lang="ar-SA" sz="2400" dirty="0"/>
              <a:t>د)  </a:t>
            </a:r>
            <a:r>
              <a:rPr lang="ar-SA" sz="2400" dirty="0" smtClean="0"/>
              <a:t>أنها تزيد قدرة المستخدمين على الابتكار </a:t>
            </a:r>
            <a:endParaRPr lang="ar-SA" sz="2400" dirty="0"/>
          </a:p>
          <a:p>
            <a:pPr rtl="1"/>
            <a:r>
              <a:rPr lang="ar-SA" sz="2400" b="1" dirty="0"/>
              <a:t>(6)  من أهم خصائص البرمجيات مفتوحة المصدر.......................</a:t>
            </a:r>
          </a:p>
          <a:p>
            <a:pPr rtl="1"/>
            <a:r>
              <a:rPr lang="ar-SA" sz="2400" dirty="0"/>
              <a:t>		(أ)	تزيد دور المجتمع في الابتكار    </a:t>
            </a:r>
          </a:p>
          <a:p>
            <a:pPr rtl="1"/>
            <a:r>
              <a:rPr lang="ar-SA" sz="2400" dirty="0"/>
              <a:t>		(ب)	توفر التكاليف </a:t>
            </a:r>
          </a:p>
          <a:p>
            <a:pPr rtl="1"/>
            <a:r>
              <a:rPr lang="ar-SA" sz="2400" dirty="0"/>
              <a:t>		(ج)	أنها </a:t>
            </a:r>
            <a:r>
              <a:rPr lang="en-US" sz="2400" dirty="0"/>
              <a:t>C2C  </a:t>
            </a:r>
          </a:p>
          <a:p>
            <a:pPr rtl="1"/>
            <a:r>
              <a:rPr lang="en-US" sz="2400" dirty="0"/>
              <a:t>		</a:t>
            </a:r>
            <a:r>
              <a:rPr lang="ar-SA" sz="2400" dirty="0" smtClean="0"/>
              <a:t>(د)</a:t>
            </a:r>
            <a:r>
              <a:rPr lang="ar-SA" sz="2400" dirty="0"/>
              <a:t>	</a:t>
            </a:r>
            <a:r>
              <a:rPr lang="ar-SA" sz="2400" dirty="0" smtClean="0"/>
              <a:t>كل الإجابات السابقة صحيحة </a:t>
            </a:r>
            <a:endParaRPr lang="ar-SA" sz="2400" dirty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58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556792"/>
            <a:ext cx="9116764" cy="4525963"/>
          </a:xfrm>
        </p:spPr>
        <p:txBody>
          <a:bodyPr/>
          <a:lstStyle/>
          <a:p>
            <a:pPr rtl="1"/>
            <a:r>
              <a:rPr lang="ar-SA" b="1" dirty="0"/>
              <a:t>(7) شبكة السيارات اللاسلكية </a:t>
            </a:r>
            <a:r>
              <a:rPr lang="en-US" b="1" dirty="0"/>
              <a:t>mobile ad hoc </a:t>
            </a:r>
            <a:r>
              <a:rPr lang="en-US" b="1" dirty="0" smtClean="0"/>
              <a:t>vehicles</a:t>
            </a:r>
            <a:r>
              <a:rPr lang="ar-SA" b="1" dirty="0" smtClean="0"/>
              <a:t>.........</a:t>
            </a:r>
            <a:endParaRPr lang="en-US" dirty="0"/>
          </a:p>
          <a:p>
            <a:pPr rtl="1"/>
            <a:r>
              <a:rPr lang="ar-SA" dirty="0"/>
              <a:t>		(أ)	</a:t>
            </a:r>
            <a:r>
              <a:rPr lang="ar-SA" dirty="0" smtClean="0"/>
              <a:t>سوف تزيد مخاطر التجسس</a:t>
            </a:r>
            <a:endParaRPr lang="en-US" dirty="0"/>
          </a:p>
          <a:p>
            <a:pPr rtl="1"/>
            <a:r>
              <a:rPr lang="ar-SA" dirty="0"/>
              <a:t>		(ب)	</a:t>
            </a:r>
            <a:r>
              <a:rPr lang="ar-SA" dirty="0" smtClean="0"/>
              <a:t>سوف توفر وسيلة </a:t>
            </a:r>
            <a:r>
              <a:rPr lang="ar-SA" dirty="0" err="1" smtClean="0"/>
              <a:t>إتصالات</a:t>
            </a:r>
            <a:r>
              <a:rPr lang="ar-SA" dirty="0" smtClean="0"/>
              <a:t> صديقة للبيئة</a:t>
            </a:r>
            <a:endParaRPr lang="en-US" dirty="0"/>
          </a:p>
          <a:p>
            <a:pPr rtl="1"/>
            <a:r>
              <a:rPr lang="ar-SA" dirty="0"/>
              <a:t>		(ج)	</a:t>
            </a:r>
            <a:r>
              <a:rPr lang="ar-SA" dirty="0" smtClean="0"/>
              <a:t>سوف تزيد من قدرة المستخدمين على الابتكار </a:t>
            </a:r>
            <a:endParaRPr lang="en-US" dirty="0"/>
          </a:p>
          <a:p>
            <a:pPr rtl="1"/>
            <a:r>
              <a:rPr lang="ar-SA" dirty="0"/>
              <a:t>		(د)	</a:t>
            </a:r>
            <a:r>
              <a:rPr lang="ar-SA" dirty="0" smtClean="0"/>
              <a:t>سوف تقدم اتصالات أكثر سرعة وأماناً مقارنة بالإنترنت التقليدي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54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1828</TotalTime>
  <Words>907</Words>
  <Application>Microsoft Office PowerPoint</Application>
  <PresentationFormat>A4 Paper (210x297 mm)</PresentationFormat>
  <Paragraphs>179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Tahoma</vt:lpstr>
      <vt:lpstr>Times New Roman</vt:lpstr>
      <vt:lpstr>Wingdings</vt:lpstr>
      <vt:lpstr>Office Theme</vt:lpstr>
      <vt:lpstr>PowerPoint Presentation</vt:lpstr>
      <vt:lpstr>المحاضرة المباشرة الأولى</vt:lpstr>
      <vt:lpstr>الاعمال الالكترونية  e-business</vt:lpstr>
      <vt:lpstr>أشكال الاعمال الالكترونية</vt:lpstr>
      <vt:lpstr>أشكال الاعمال الالكترونية</vt:lpstr>
      <vt:lpstr>الفوائد المحتملة للأعمال الالكترونية</vt:lpstr>
      <vt:lpstr>السوق الإلكتروني     </vt:lpstr>
      <vt:lpstr>الفرق بين الأسواق التقليدية والأسواق الرقمية</vt:lpstr>
      <vt:lpstr>الوسطاء الالكترونيون online Intermediaries </vt:lpstr>
      <vt:lpstr>نموذج الأعمال</vt:lpstr>
      <vt:lpstr>أهم نماذج الأعمال الالكترونية  electronic business models on the Web </vt:lpstr>
      <vt:lpstr>نموذج للبنية التحتية للأعمال الإلكترونية </vt:lpstr>
      <vt:lpstr>أسئلة للمراجعة </vt:lpstr>
      <vt:lpstr>أسئلة للمراجعة (2)</vt:lpstr>
      <vt:lpstr>أسئلة للمراجعة (3)</vt:lpstr>
      <vt:lpstr>أسئلة للمراجعة (4)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abdelnasser abdelaal</cp:lastModifiedBy>
  <cp:revision>172</cp:revision>
  <cp:lastPrinted>2015-03-13T21:27:20Z</cp:lastPrinted>
  <dcterms:created xsi:type="dcterms:W3CDTF">2014-02-23T07:16:21Z</dcterms:created>
  <dcterms:modified xsi:type="dcterms:W3CDTF">2016-03-25T19:08:29Z</dcterms:modified>
</cp:coreProperties>
</file>