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0" r:id="rId3"/>
    <p:sldId id="359" r:id="rId4"/>
    <p:sldId id="352" r:id="rId5"/>
    <p:sldId id="353" r:id="rId6"/>
    <p:sldId id="360" r:id="rId7"/>
    <p:sldId id="362" r:id="rId8"/>
    <p:sldId id="361" r:id="rId9"/>
    <p:sldId id="363" r:id="rId10"/>
    <p:sldId id="356" r:id="rId11"/>
    <p:sldId id="365" r:id="rId12"/>
    <p:sldId id="367" r:id="rId13"/>
    <p:sldId id="311" r:id="rId14"/>
    <p:sldId id="351" r:id="rId15"/>
    <p:sldId id="357" r:id="rId16"/>
    <p:sldId id="358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>
        <p:scale>
          <a:sx n="66" d="100"/>
          <a:sy n="66" d="100"/>
        </p:scale>
        <p:origin x="1656" y="2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pPr/>
              <a:t>07/03/38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06T16:03:18.11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832090C0-C205-424C-BC6F-CF9BDB10B709}" emma:medium="tactile" emma:mode="ink">
          <msink:context xmlns:msink="http://schemas.microsoft.com/ink/2010/main" type="inkDrawing" rotatedBoundingBox="15598,2961 19239,3822 19158,4166 15517,3305" semanticType="callout" shapeName="Other">
            <msink:sourceLink direction="from" ref="{42974207-A15D-4A48-B89B-5944B8599266}"/>
            <msink:sourceLink direction="to" ref="{42974207-A15D-4A48-B89B-5944B8599266}"/>
          </msink:context>
        </emma:interpretation>
      </emma:emma>
    </inkml:annotationXML>
    <inkml:trace contextRef="#ctx0" brushRef="#br0">3671 841,'-7'0,"-9"0,-8 0,-15 0,-20 0,-15 0,-7 0,-5 0,-7 0,-3 0,2 0,4 0,2 0,-3 0,-1 0,9 0,4-7,10-3,-5 1,-4 2,-8-5,-4-7,0 0,1-4,3-5,8 2,5 6,0-1,-1-10,-8 0,-4 5,-2 7,-5 7,-1-1,1 0,4-3,2-6,10 1,-3-10,5 0,9-1,2 5,11 0,8 4,13 0,-4 3,6-1,0-4,-1 1,-2 6,4-1,0 2,6-2,-1 1,4 12,6 13,4 12,5 10,9 7,5 4,7 2,1-13,-9-18,-13-18,-5-15,-2-10,2-6,3-5,8 6,12 9,10 9,9 8,4 6,4 4,2 1,-6-5,-3-2,1 0,-7 2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06T16:03:09.33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42974207-A15D-4A48-B89B-5944B8599266}" emma:medium="tactile" emma:mode="ink">
          <msink:context xmlns:msink="http://schemas.microsoft.com/ink/2010/main" type="inkDrawing" rotatedBoundingBox="18897,3882 21328,3624 21466,4922 19035,5180" hotPoints="21662,4181 20306,4935 18829,4462 20184,3709" semanticType="enclosure" shapeName="Ellipse">
            <msink:destinationLink direction="from" ref="{832090C0-C205-424C-BC6F-CF9BDB10B709}"/>
            <msink:destinationLink direction="to" ref="{832090C0-C205-424C-BC6F-CF9BDB10B709}"/>
          </msink:context>
        </emma:interpretation>
      </emma:emma>
    </inkml:annotationXML>
    <inkml:trace contextRef="#ctx0" brushRef="#br0">0 0,'7'0,"9"0,9 0,7 0,12 0,4 0,2 0,-1 0,-2 0,5 0,0 0,-1 0,-3 0,4 0,0 0,5 0,6 0,0 0,3 0,-4 0,-11 0</inkml:trace>
    <inkml:trace contextRef="#ctx0" brushRef="#br0" timeOffset="4507">0 0,'-6'0,"-17"-7,-18-2,-8 0,-4-5,2-7,1-6,10-7,5-3,8-2,9-9,8-10,5-8,3-1,3 5,0 6,1 6,0 4,-1 3,0 3,6 7,2 3,7 0,7 4,-1 1,4-4,3-2,-2-4,0 5,3 0,3 5,3 1,2 3,1 7,1 4,1 5,0-4,0 0,0-6,-1 0,1 2,-1 4,7-4,3 0,6 3,0 3,-2 3,-3 1,-4 2,-3-6,-2-2,-2 1,7 1,9 3,1-6,-1 0,-4 1,-4 2,-4 2,-1 3,-2 0,-1 2,0 0,-1 1,1 6,0 2,0 0,0-2,0-2,-6 5,-3 1,-6 5,-1 0,2-2,-2 2,0 0,4 3,4-2,-4 4,0-2,-4 2,0 5,-3 5,-6 3,-6 4,4 2,-2 1,5 0,0 0,-4 0,-3 0,-3 0,-3-1,-2 1,0-1,-2 0,0 1,-6-8,-3-2,-6-6,0-1,-5 3,2 3,-3-3,2 1,-2-5,-5-6,-4-6,-3-5,-4-3,-1-2,5 5,2 2,0 6,-2 0,-2-1,-2 4,-1-2,-1-2,0-5,-1-2,0-3,0-2,1-1,6 6,3 2,-1 0,-1-2,-2-1,-2-2,-9-2,4 0</inkml:trace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203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F51E4D-274C-4D2E-95C5-769366CF3DAC}" type="slidenum">
              <a:rPr lang="ar-SA" smtClean="0"/>
              <a:pPr/>
              <a:t>4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462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60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63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10</a:t>
            </a:fld>
            <a:endParaRPr lang="en-US" dirty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8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14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78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/>
              <a:t>العنوان الرئيسي</a:t>
            </a:r>
            <a:endParaRPr lang="en-US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/>
              <a:t>المحتوى المستوى الأول</a:t>
            </a:r>
            <a:endParaRPr lang="en-US" dirty="0"/>
          </a:p>
          <a:p>
            <a:pPr lvl="1"/>
            <a:r>
              <a:rPr lang="ar-EG" dirty="0"/>
              <a:t>المحتوى المستوى الثاني</a:t>
            </a:r>
            <a:endParaRPr lang="en-US" dirty="0"/>
          </a:p>
          <a:p>
            <a:pPr lvl="2"/>
            <a:r>
              <a:rPr lang="ar-EG" dirty="0"/>
              <a:t>المحتوى المستوى الثالث</a:t>
            </a:r>
            <a:endParaRPr lang="en-US" dirty="0"/>
          </a:p>
          <a:p>
            <a:pPr lvl="3"/>
            <a:r>
              <a:rPr lang="ar-EG" dirty="0"/>
              <a:t>المحتوى المستوى الرابع</a:t>
            </a:r>
            <a:endParaRPr lang="en-US" dirty="0"/>
          </a:p>
          <a:p>
            <a:pPr lvl="4"/>
            <a:r>
              <a:rPr lang="ar-EG" dirty="0"/>
              <a:t>المحتوى المستوى الخامس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icerunner.co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ustomXml" Target="../ink/ink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المباشرة الأولى</a:t>
            </a:r>
            <a:endParaRPr lang="en-US" spc="-150" dirty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الأربعة محاضرات الأولى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15552" y="1371600"/>
            <a:ext cx="9448800" cy="4793704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هي </a:t>
            </a:r>
            <a:r>
              <a:rPr lang="ar-SA" sz="2800" dirty="0" err="1"/>
              <a:t>إستخدام</a:t>
            </a:r>
            <a:r>
              <a:rPr lang="ar-SA" sz="2800" dirty="0"/>
              <a:t> تقنية المعلومات في عمليات الأعمال بهدف تحقيق مزايا تنافسية عن تقليل التكلفة وزيادة الكفاءة والإنتاجية وتعميق العلاقة مع العملاء والشركاء.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هذا المفهوم أوسع من التجارة الالكترونية ، يشمل كافة النشاطات والمعاملات الالكترونية داخل المنظمة وخارجها وتشمل: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 عمليات البيع والشراء أو التجارة الالكترونية  </a:t>
            </a:r>
            <a:r>
              <a:rPr lang="en-US" sz="2800" dirty="0"/>
              <a:t>e-commerce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إدارة </a:t>
            </a:r>
            <a:r>
              <a:rPr lang="ar-SA" sz="2800" dirty="0" err="1"/>
              <a:t>العلاقا</a:t>
            </a:r>
            <a:r>
              <a:rPr lang="en-US" sz="2800" dirty="0"/>
              <a:t> </a:t>
            </a:r>
            <a:r>
              <a:rPr lang="ar-SA" sz="2800" dirty="0"/>
              <a:t>ت مع الزبائن</a:t>
            </a:r>
            <a:r>
              <a:rPr lang="en-US" sz="2800" dirty="0"/>
              <a:t> customer relations management (CRM) 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التعاون مع الشركاء</a:t>
            </a:r>
            <a:r>
              <a:rPr lang="en-US" sz="2800" dirty="0"/>
              <a:t>business partnerships   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العمليات الالكترونية في المؤسسة </a:t>
            </a:r>
            <a:r>
              <a:rPr lang="en-US" sz="2800" dirty="0"/>
              <a:t>electronic transactions within an organization</a:t>
            </a:r>
            <a:endParaRPr lang="ar-SA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الاعمال الالكترونية 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e-business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34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ar-SA" sz="3250" dirty="0"/>
              <a:t>أشكال الاعمال الالكترونية</a:t>
            </a:r>
            <a:endParaRPr lang="en-US" sz="3250" dirty="0"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ar-SA" dirty="0"/>
              <a:t>				</a:t>
            </a:r>
          </a:p>
          <a:p>
            <a:pPr eaLnBrk="1" hangingPunct="1">
              <a:buFont typeface="Arial" charset="0"/>
              <a:buNone/>
            </a:pPr>
            <a:r>
              <a:rPr lang="ar-SA" dirty="0"/>
              <a:t>                              </a:t>
            </a:r>
            <a:r>
              <a:rPr lang="ar-SA" dirty="0">
                <a:solidFill>
                  <a:srgbClr val="FF0000"/>
                </a:solidFill>
              </a:rPr>
              <a:t>الاعمال الالكترونية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2729311" y="3018830"/>
            <a:ext cx="403721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 flipV="1">
            <a:off x="4880991" y="2666704"/>
            <a:ext cx="13965" cy="352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Line 8"/>
          <p:cNvSpPr>
            <a:spLocks noChangeShapeType="1"/>
          </p:cNvSpPr>
          <p:nvPr/>
        </p:nvSpPr>
        <p:spPr bwMode="auto">
          <a:xfrm>
            <a:off x="6766520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3" name="Line 9"/>
          <p:cNvSpPr>
            <a:spLocks noChangeShapeType="1"/>
          </p:cNvSpPr>
          <p:nvPr/>
        </p:nvSpPr>
        <p:spPr bwMode="auto">
          <a:xfrm flipH="1">
            <a:off x="5772052" y="3897214"/>
            <a:ext cx="193089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4" name="Line 10"/>
          <p:cNvSpPr>
            <a:spLocks noChangeShapeType="1"/>
          </p:cNvSpPr>
          <p:nvPr/>
        </p:nvSpPr>
        <p:spPr bwMode="auto">
          <a:xfrm>
            <a:off x="7702947" y="3897215"/>
            <a:ext cx="0" cy="2334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12"/>
          <p:cNvSpPr>
            <a:spLocks noChangeShapeType="1"/>
          </p:cNvSpPr>
          <p:nvPr/>
        </p:nvSpPr>
        <p:spPr bwMode="auto">
          <a:xfrm>
            <a:off x="5772051" y="3897214"/>
            <a:ext cx="0" cy="1754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13"/>
          <p:cNvSpPr>
            <a:spLocks noChangeShapeType="1"/>
          </p:cNvSpPr>
          <p:nvPr/>
        </p:nvSpPr>
        <p:spPr bwMode="auto">
          <a:xfrm>
            <a:off x="5772051" y="4706416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 flipH="1">
            <a:off x="5070377" y="4891683"/>
            <a:ext cx="16381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8" name="Line 16"/>
          <p:cNvSpPr>
            <a:spLocks noChangeShapeType="1"/>
          </p:cNvSpPr>
          <p:nvPr/>
        </p:nvSpPr>
        <p:spPr bwMode="auto">
          <a:xfrm>
            <a:off x="5070376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17"/>
          <p:cNvSpPr>
            <a:spLocks noChangeShapeType="1"/>
          </p:cNvSpPr>
          <p:nvPr/>
        </p:nvSpPr>
        <p:spPr bwMode="auto">
          <a:xfrm>
            <a:off x="5772051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0" name="Line 18"/>
          <p:cNvSpPr>
            <a:spLocks noChangeShapeType="1"/>
          </p:cNvSpPr>
          <p:nvPr/>
        </p:nvSpPr>
        <p:spPr bwMode="auto">
          <a:xfrm>
            <a:off x="6708478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1" name="Text Box 19"/>
          <p:cNvSpPr txBox="1">
            <a:spLocks noChangeArrowheads="1"/>
          </p:cNvSpPr>
          <p:nvPr/>
        </p:nvSpPr>
        <p:spPr bwMode="auto">
          <a:xfrm>
            <a:off x="6005514" y="3370957"/>
            <a:ext cx="1611782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الالكترونية</a:t>
            </a:r>
            <a:endParaRPr lang="en-US" dirty="0"/>
          </a:p>
        </p:txBody>
      </p:sp>
      <p:sp>
        <p:nvSpPr>
          <p:cNvPr id="4112" name="Text Box 20"/>
          <p:cNvSpPr txBox="1">
            <a:spLocks noChangeArrowheads="1"/>
          </p:cNvSpPr>
          <p:nvPr/>
        </p:nvSpPr>
        <p:spPr bwMode="auto">
          <a:xfrm>
            <a:off x="6897217" y="4306095"/>
            <a:ext cx="1872208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غير التجارية</a:t>
            </a:r>
            <a:endParaRPr lang="en-US" dirty="0"/>
          </a:p>
        </p:txBody>
      </p:sp>
      <p:sp>
        <p:nvSpPr>
          <p:cNvPr id="4113" name="Text Box 21"/>
          <p:cNvSpPr txBox="1">
            <a:spLocks noChangeArrowheads="1"/>
          </p:cNvSpPr>
          <p:nvPr/>
        </p:nvSpPr>
        <p:spPr bwMode="auto">
          <a:xfrm>
            <a:off x="4953000" y="4267643"/>
            <a:ext cx="1520724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التجارة الالكترونية</a:t>
            </a:r>
            <a:endParaRPr lang="en-US" dirty="0"/>
          </a:p>
        </p:txBody>
      </p:sp>
      <p:sp>
        <p:nvSpPr>
          <p:cNvPr id="4114" name="Text Box 22"/>
          <p:cNvSpPr txBox="1">
            <a:spLocks noChangeArrowheads="1"/>
          </p:cNvSpPr>
          <p:nvPr/>
        </p:nvSpPr>
        <p:spPr bwMode="auto">
          <a:xfrm>
            <a:off x="4133951" y="5301855"/>
            <a:ext cx="27632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B2B      B2C        C2C</a:t>
            </a:r>
          </a:p>
        </p:txBody>
      </p:sp>
      <p:sp>
        <p:nvSpPr>
          <p:cNvPr id="4115" name="Line 24"/>
          <p:cNvSpPr>
            <a:spLocks noChangeShapeType="1"/>
          </p:cNvSpPr>
          <p:nvPr/>
        </p:nvSpPr>
        <p:spPr bwMode="auto">
          <a:xfrm>
            <a:off x="6766520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6" name="Line 25"/>
          <p:cNvSpPr>
            <a:spLocks noChangeShapeType="1"/>
          </p:cNvSpPr>
          <p:nvPr/>
        </p:nvSpPr>
        <p:spPr bwMode="auto">
          <a:xfrm>
            <a:off x="2729309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7" name="Line 26"/>
          <p:cNvSpPr>
            <a:spLocks noChangeShapeType="1"/>
          </p:cNvSpPr>
          <p:nvPr/>
        </p:nvSpPr>
        <p:spPr bwMode="auto">
          <a:xfrm flipH="1">
            <a:off x="1559422" y="3897214"/>
            <a:ext cx="25745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8" name="Line 27"/>
          <p:cNvSpPr>
            <a:spLocks noChangeShapeType="1"/>
          </p:cNvSpPr>
          <p:nvPr/>
        </p:nvSpPr>
        <p:spPr bwMode="auto">
          <a:xfrm>
            <a:off x="1559422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9" name="Line 28"/>
          <p:cNvSpPr>
            <a:spLocks noChangeShapeType="1"/>
          </p:cNvSpPr>
          <p:nvPr/>
        </p:nvSpPr>
        <p:spPr bwMode="auto">
          <a:xfrm>
            <a:off x="2320429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0" name="Line 29"/>
          <p:cNvSpPr>
            <a:spLocks noChangeShapeType="1"/>
          </p:cNvSpPr>
          <p:nvPr/>
        </p:nvSpPr>
        <p:spPr bwMode="auto">
          <a:xfrm>
            <a:off x="313948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1" name="Text Box 31"/>
          <p:cNvSpPr txBox="1">
            <a:spLocks noChangeArrowheads="1"/>
          </p:cNvSpPr>
          <p:nvPr/>
        </p:nvSpPr>
        <p:spPr bwMode="auto">
          <a:xfrm>
            <a:off x="1749075" y="3345320"/>
            <a:ext cx="1687264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الحكومة الالكترونية</a:t>
            </a:r>
            <a:endParaRPr lang="en-US" dirty="0"/>
          </a:p>
        </p:txBody>
      </p:sp>
      <p:sp>
        <p:nvSpPr>
          <p:cNvPr id="4122" name="Line 32"/>
          <p:cNvSpPr>
            <a:spLocks noChangeShapeType="1"/>
          </p:cNvSpPr>
          <p:nvPr/>
        </p:nvSpPr>
        <p:spPr bwMode="auto">
          <a:xfrm>
            <a:off x="2729309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3" name="Text Box 33"/>
          <p:cNvSpPr txBox="1">
            <a:spLocks noChangeArrowheads="1"/>
          </p:cNvSpPr>
          <p:nvPr/>
        </p:nvSpPr>
        <p:spPr bwMode="auto">
          <a:xfrm>
            <a:off x="763356" y="4313397"/>
            <a:ext cx="35829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B2G       G2G     C2G      G2B</a:t>
            </a:r>
          </a:p>
        </p:txBody>
      </p:sp>
      <p:sp>
        <p:nvSpPr>
          <p:cNvPr id="4124" name="Line 35"/>
          <p:cNvSpPr>
            <a:spLocks noChangeShapeType="1"/>
          </p:cNvSpPr>
          <p:nvPr/>
        </p:nvSpPr>
        <p:spPr bwMode="auto">
          <a:xfrm>
            <a:off x="413395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45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أشكال الاعمال الالكترونية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496855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أعمال إلى مستهلك</a:t>
            </a:r>
            <a:r>
              <a:rPr lang="en-US" altLang="ar-SA" sz="2800" dirty="0"/>
              <a:t>Business to consumer (B2C)   </a:t>
            </a:r>
            <a:r>
              <a:rPr lang="ar-JO" altLang="ar-SA" sz="2800" dirty="0"/>
              <a:t>- تجارة التجزئة/ المفرد الكترونيا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اعمال الى أعمال </a:t>
            </a:r>
            <a:r>
              <a:rPr lang="en-US" altLang="ar-SA" sz="2800" dirty="0"/>
              <a:t>Business to business(B2B) 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altLang="ar-SA" sz="2400" dirty="0"/>
              <a:t>مثل العمليات التي تتم بين المصانع ومراكز التسوق</a:t>
            </a:r>
            <a:endParaRPr lang="en-US" alt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dirty="0"/>
              <a:t>تجارة الكترونية من مستهلك إلى مستهلك </a:t>
            </a:r>
            <a:r>
              <a:rPr lang="en-US" altLang="ar-SA" dirty="0"/>
              <a:t> </a:t>
            </a:r>
            <a:r>
              <a:rPr lang="en-US" altLang="ar-SA" sz="2800" dirty="0"/>
              <a:t>Consumer to Consumer(C2C)</a:t>
            </a:r>
            <a:endParaRPr lang="ar-SA" altLang="ar-SA" sz="2800" dirty="0"/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altLang="ar-SA" dirty="0"/>
              <a:t>مثل المزادات الإلكترونية </a:t>
            </a:r>
            <a:r>
              <a:rPr lang="en-US" altLang="ar-SA" dirty="0"/>
              <a:t>online Auctions </a:t>
            </a:r>
            <a:r>
              <a:rPr lang="ar-SA" altLang="ar-SA" dirty="0"/>
              <a:t> و موقع الحراج </a:t>
            </a:r>
            <a:r>
              <a:rPr lang="en-US" dirty="0"/>
              <a:t>haraj.com.sa</a:t>
            </a:r>
            <a:r>
              <a:rPr lang="ar-SA" dirty="0"/>
              <a:t> والمنتديات الاجتماعية و غيرها</a:t>
            </a:r>
            <a:endParaRPr lang="en-US" altLang="ar-SA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altLang="ar-SA" sz="2800" dirty="0"/>
              <a:t>(C2G , G2C)</a:t>
            </a:r>
            <a:r>
              <a:rPr lang="ar-SA" altLang="ar-SA" sz="2800" dirty="0"/>
              <a:t> من الحكومة الى المستهلك (</a:t>
            </a:r>
            <a:r>
              <a:rPr lang="en-US" altLang="ar-SA" sz="2800" dirty="0"/>
              <a:t> (E-government</a:t>
            </a:r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dirty="0"/>
              <a:t>مثل عملية دفع الضرائب الكترونيا وكافة الخدمات الحكومية مثل تراخيص السيارات ورخص القيادة والتأشيرات والجمارك وغيرها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39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الفوائد المحتملة للأعمال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5" name="Group 8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9416286"/>
              </p:ext>
            </p:extLst>
          </p:nvPr>
        </p:nvGraphicFramePr>
        <p:xfrm>
          <a:off x="-1" y="1412776"/>
          <a:ext cx="9410700" cy="4982310"/>
        </p:xfrm>
        <a:graphic>
          <a:graphicData uri="http://schemas.openxmlformats.org/drawingml/2006/table">
            <a:tbl>
              <a:tblPr rtl="1"/>
              <a:tblGrid>
                <a:gridCol w="4705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5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فوائد لأرباب الأعمال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المنافع التي يحصل عليها العملاء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8724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الإنتاجية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وفورات في التكلفة بكافة أنواعها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حضور عالمي ووصول للأسواق العالمية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وضع تنافسي أفضل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تفصيل السلع والخدمات حسب العميل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تقصير أو إلغاء سلاسل التوريد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فرص الابتكار والتعلم وتبادل المعرفة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تقليل المخاطر والخسائر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تسهيل جمع المعلومات عن الزبائن 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الحصول على خيارات وأذواق عالمية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توفير الوقت والجهد والموارد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جودة الخدمات ولاسيما الحكومية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الاستجابة السريعة للحاجات والأفضليات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تخفيضات هائلة على الأسعار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خدمات شخصية منفصلة حسب حاجة العميل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مهارات العملاء وخلق وظائف جديدة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تعطى العملاء القدرة على تبادل المعلومات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999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السوق الإلكتروني 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600200"/>
            <a:ext cx="9282236" cy="4525963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dirty="0"/>
              <a:t>يسهل التقاء الباعة بالمشترين وربطهم ببعضهم البعض. (من أهم الوظائف). </a:t>
            </a:r>
            <a:endParaRPr lang="en-US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dirty="0"/>
              <a:t>تسهيل العمليات التي تتم في السوق. مثل: تدفق المعلومات، انتقال المنتجات والخدمات من البائع إلى المشتري.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b="1" dirty="0"/>
              <a:t>عناصر السوق: </a:t>
            </a:r>
            <a:r>
              <a:rPr lang="ar-SA" dirty="0"/>
              <a:t>الباعة، المشترون، السلعة، واجهة السوق، خلفية السوق، البنية التحتية، الوسطاء، والشركاء، وخدمات الدعم 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308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الفرق بين الأسواق التقليدية والأسواق الرقمية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518246"/>
              </p:ext>
            </p:extLst>
          </p:nvPr>
        </p:nvGraphicFramePr>
        <p:xfrm>
          <a:off x="495300" y="1600200"/>
          <a:ext cx="8915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7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الأسواق</a:t>
                      </a:r>
                      <a:r>
                        <a:rPr lang="ar-SA" sz="18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S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الرقمية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الأسواق التقليدية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/>
                        <a:t>البيع الإلكتروني </a:t>
                      </a:r>
                      <a:r>
                        <a:rPr lang="en-US" dirty="0"/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/>
                        <a:t>البيع التقليدي (السوق) عن طريق التعامل المباشر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/>
                        <a:t>المنتجات رقمية </a:t>
                      </a:r>
                      <a:r>
                        <a:rPr lang="en-US" dirty="0"/>
                        <a:t>Digital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/>
                        <a:t>المنتجات حسية / لمسية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/>
                        <a:t>كتالوج</a:t>
                      </a:r>
                      <a:r>
                        <a:rPr lang="ar-SA" baseline="0" dirty="0"/>
                        <a:t> إلكتروني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/>
                        <a:t>كتالوج</a:t>
                      </a:r>
                      <a:r>
                        <a:rPr lang="ar-SA" baseline="0" dirty="0"/>
                        <a:t> ورقي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/>
                        <a:t>استخدام الإنترنت والموبايل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/>
                        <a:t>استخدام طرق</a:t>
                      </a:r>
                      <a:r>
                        <a:rPr lang="ar-SA" baseline="0" dirty="0"/>
                        <a:t> التواصل</a:t>
                      </a:r>
                      <a:r>
                        <a:rPr lang="ar-SA" dirty="0"/>
                        <a:t> العادية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/>
                        <a:t>الفواتير إلكترونية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/>
                        <a:t>الفواتير ورقية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/>
                        <a:t>الإنتاج مخصص حسب رغبة الزبون ( صديقة</a:t>
                      </a:r>
                      <a:r>
                        <a:rPr lang="ar-SA" baseline="0" dirty="0"/>
                        <a:t> للبيئة)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/>
                        <a:t>الإنتاج شامل وواسع جدا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22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472" y="274638"/>
            <a:ext cx="9210228" cy="1143000"/>
          </a:xfrm>
        </p:spPr>
        <p:txBody>
          <a:bodyPr/>
          <a:lstStyle/>
          <a:p>
            <a:pPr algn="l" rtl="1"/>
            <a:r>
              <a:rPr lang="ar-SA" dirty="0"/>
              <a:t>الوسطاء الالكترونيون </a:t>
            </a:r>
            <a:r>
              <a:rPr lang="en-US" dirty="0"/>
              <a:t>online Intermediaries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9387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sz="2600" dirty="0"/>
              <a:t> </a:t>
            </a:r>
            <a:r>
              <a:rPr lang="ar-SA" sz="2600" dirty="0"/>
              <a:t>بوابة الكترونية </a:t>
            </a:r>
            <a:r>
              <a:rPr lang="en-US" sz="2600" b="1" dirty="0"/>
              <a:t>web portal</a:t>
            </a:r>
            <a:r>
              <a:rPr lang="en-US" sz="2600" dirty="0"/>
              <a:t> </a:t>
            </a:r>
            <a:r>
              <a:rPr lang="ar-SA" sz="2600" dirty="0"/>
              <a:t>: وهى موقع يعرض معلومات من مصادر متعددة مثل بوابات الحكومة </a:t>
            </a:r>
            <a:r>
              <a:rPr lang="ar-SA" sz="2600" dirty="0" err="1"/>
              <a:t>لاالكترونية</a:t>
            </a:r>
            <a:r>
              <a:rPr lang="ar-SA" sz="2600" dirty="0"/>
              <a:t>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err="1"/>
              <a:t>بلوغرز</a:t>
            </a:r>
            <a:r>
              <a:rPr lang="ar-SA" sz="2600" dirty="0"/>
              <a:t> </a:t>
            </a:r>
            <a:r>
              <a:rPr lang="en-US" sz="2600" dirty="0"/>
              <a:t>: Blogs </a:t>
            </a:r>
            <a:r>
              <a:rPr lang="ar-SA" sz="2600" dirty="0"/>
              <a:t> ويتم تحديث المحتوى باستمرار وغالبا ما يشمل فيديوهات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/>
              <a:t>محركات البحث: تعتبر أهم وسيط الكرتوني لأهميتها في الوصول الى مواقع الشركات المختلفة. 90% من الزبائن يستخدمونها للبحث عن المنتجات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/>
              <a:t>المزادات الالكترونية: مثل </a:t>
            </a:r>
            <a:r>
              <a:rPr lang="en-US" sz="2600" dirty="0" err="1"/>
              <a:t>ebay</a:t>
            </a:r>
            <a:endParaRPr lang="ar-SA" sz="26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/>
              <a:t>مواقع مقارنة الأسعار: مثل موقع </a:t>
            </a:r>
            <a:r>
              <a:rPr lang="en-US" sz="2600" dirty="0"/>
              <a:t>kayak </a:t>
            </a:r>
            <a:r>
              <a:rPr lang="ar-SA" sz="2600" dirty="0"/>
              <a:t> الذى يقارن أسعار التذاكر وموقع </a:t>
            </a:r>
            <a:r>
              <a:rPr lang="en-US" sz="2600" dirty="0">
                <a:hlinkClick r:id="rId2"/>
              </a:rPr>
              <a:t>www.pricerunner.co</a:t>
            </a:r>
            <a:r>
              <a:rPr lang="ar-SA" sz="2600" dirty="0"/>
              <a:t> الذى يقارن أسعار </a:t>
            </a:r>
            <a:r>
              <a:rPr lang="ar-SA" sz="2600" dirty="0" err="1"/>
              <a:t>اللابتوب</a:t>
            </a:r>
            <a:endParaRPr lang="ar-SA" sz="26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/>
              <a:t>وهناك وسطاء كثيرون مثل مواقع التواصل </a:t>
            </a:r>
            <a:r>
              <a:rPr lang="ar-SA" sz="2600" dirty="0" err="1"/>
              <a:t>الاجتماعى</a:t>
            </a:r>
            <a:r>
              <a:rPr lang="ar-SA" sz="2600" dirty="0"/>
              <a:t> واليوتيوب </a:t>
            </a:r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004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rtl="1"/>
            <a:r>
              <a:rPr lang="ar-SA" b="1" dirty="0"/>
              <a:t>نموذج الأعمال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04528" y="1417638"/>
            <a:ext cx="8850188" cy="4819674"/>
          </a:xfrm>
        </p:spPr>
        <p:txBody>
          <a:bodyPr/>
          <a:lstStyle/>
          <a:p>
            <a:pPr rtl="1"/>
            <a:r>
              <a:rPr lang="ar-SA" sz="2400" dirty="0"/>
              <a:t> هو بيان يوضح طريقة جلب الشركة للأموال أو خلق قيمة </a:t>
            </a:r>
          </a:p>
          <a:p>
            <a:pPr rtl="1"/>
            <a:r>
              <a:rPr lang="ar-SA" sz="2400" dirty="0"/>
              <a:t>يشمل تصميم نموذج الأعمال تصميم ووصف البنود التالية الخاصة بالشركة:</a:t>
            </a:r>
          </a:p>
          <a:p>
            <a:pPr rtl="1">
              <a:buFont typeface="+mj-lt"/>
              <a:buAutoNum type="arabicParenR"/>
            </a:pPr>
            <a:r>
              <a:rPr lang="ar-SA" sz="2400" dirty="0"/>
              <a:t>القيمة المقترحة </a:t>
            </a:r>
            <a:r>
              <a:rPr lang="en-US" sz="2400" dirty="0"/>
              <a:t>value proposition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/>
              <a:t>شريحة العملاء المستهدفين</a:t>
            </a:r>
          </a:p>
          <a:p>
            <a:pPr rtl="1">
              <a:buFont typeface="+mj-lt"/>
              <a:buAutoNum type="arabicParenR"/>
            </a:pPr>
            <a:r>
              <a:rPr lang="ar-SA" sz="2400" dirty="0"/>
              <a:t>قنوات التوزيع ( مباشرة‘ غير مباشرة، أو مملوكة للشركاء)</a:t>
            </a:r>
          </a:p>
          <a:p>
            <a:pPr rtl="1">
              <a:buFont typeface="+mj-lt"/>
              <a:buAutoNum type="arabicParenR"/>
            </a:pPr>
            <a:r>
              <a:rPr lang="ar-SA" sz="2400" dirty="0"/>
              <a:t>العلاقات مع العملاء ( شخصية، شخصية خاصة، مجموعات، المشاركة في أداء العمل، خدمة ذاتية)</a:t>
            </a:r>
          </a:p>
          <a:p>
            <a:pPr rtl="1">
              <a:buFont typeface="+mj-lt"/>
              <a:buAutoNum type="arabicParenR"/>
            </a:pPr>
            <a:r>
              <a:rPr lang="ar-SA" sz="2400" dirty="0"/>
              <a:t>الأنشطة الرئيسية (التوريد، الإنتاج، التوزيع)</a:t>
            </a:r>
          </a:p>
          <a:p>
            <a:pPr rtl="1">
              <a:buFont typeface="+mj-lt"/>
              <a:buAutoNum type="arabicParenR"/>
            </a:pPr>
            <a:r>
              <a:rPr lang="ar-SA" sz="2400" dirty="0"/>
              <a:t>الموارد الرئيسية (عينية، وبشرية، ومالية، وفكرية)</a:t>
            </a:r>
          </a:p>
          <a:p>
            <a:pPr rtl="1">
              <a:buFont typeface="+mj-lt"/>
              <a:buAutoNum type="arabicParenR"/>
            </a:pPr>
            <a:r>
              <a:rPr lang="ar-SA" sz="2400" dirty="0"/>
              <a:t>تحديد شبكة الشركاء</a:t>
            </a:r>
          </a:p>
          <a:p>
            <a:pPr rtl="1">
              <a:buFont typeface="+mj-lt"/>
              <a:buAutoNum type="arabicParenR"/>
            </a:pPr>
            <a:r>
              <a:rPr lang="ar-SA" sz="2400" dirty="0"/>
              <a:t>بيان هيكل التكاليف ( التكاليف الثابتة والمتغيرة)</a:t>
            </a:r>
          </a:p>
          <a:p>
            <a:pPr rtl="1">
              <a:buFont typeface="+mj-lt"/>
              <a:buAutoNum type="arabicParenR"/>
            </a:pPr>
            <a:r>
              <a:rPr lang="ar-SA" sz="2400" dirty="0"/>
              <a:t>تحديد مصادر الإيرادات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142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64" y="274638"/>
            <a:ext cx="9282236" cy="1095375"/>
          </a:xfrm>
        </p:spPr>
        <p:txBody>
          <a:bodyPr/>
          <a:lstStyle/>
          <a:p>
            <a:r>
              <a:rPr lang="ar-SA" dirty="0"/>
              <a:t>أهم نماذج الأعمال الالكترونية </a:t>
            </a:r>
            <a:br>
              <a:rPr lang="en-US" dirty="0"/>
            </a:br>
            <a:r>
              <a:rPr lang="en-US" dirty="0"/>
              <a:t>electronic business models on the Web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410700" cy="4641379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الوسطاء </a:t>
            </a:r>
            <a:r>
              <a:rPr lang="en-US" dirty="0"/>
              <a:t>brokers </a:t>
            </a:r>
            <a:r>
              <a:rPr lang="ar-SA" dirty="0"/>
              <a:t>: يسهلون التقاء البائع بالمشترى مثل موقع </a:t>
            </a:r>
            <a:r>
              <a:rPr lang="en-US" dirty="0" err="1"/>
              <a:t>orbitz</a:t>
            </a:r>
            <a:r>
              <a:rPr lang="ar-SA" dirty="0"/>
              <a:t> لبيع التذاكر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المزادات الالكترونية: مثل </a:t>
            </a:r>
            <a:r>
              <a:rPr lang="en-US" dirty="0"/>
              <a:t>eBay</a:t>
            </a:r>
            <a:endParaRPr lang="ar-SA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الاشتراكات </a:t>
            </a:r>
            <a:r>
              <a:rPr lang="en-US" dirty="0"/>
              <a:t>subscription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مجتمع</a:t>
            </a:r>
            <a:r>
              <a:rPr lang="en-US" dirty="0"/>
              <a:t>community </a:t>
            </a:r>
            <a:r>
              <a:rPr lang="ar-SA" dirty="0"/>
              <a:t>: مثل جماعات مطوري البرامج مفتوحة المصدر، منتدى جامعة الملك فيص</a:t>
            </a:r>
            <a:r>
              <a:rPr lang="ar-EG" dirty="0"/>
              <a:t>ل</a:t>
            </a:r>
            <a:r>
              <a:rPr lang="ar-SA" dirty="0"/>
              <a:t>، منتدى فتكات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الدعاية والاعلان: مثل جوجل وياهو و </a:t>
            </a:r>
            <a:r>
              <a:rPr lang="en-US" dirty="0"/>
              <a:t>craigslist</a:t>
            </a:r>
            <a:endParaRPr lang="ar-SA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محركات البحث هي أهم وسيلة للحصول على بيانات عن المنتجات</a:t>
            </a:r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432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-171400"/>
            <a:ext cx="8915400" cy="1589038"/>
          </a:xfrm>
        </p:spPr>
        <p:txBody>
          <a:bodyPr/>
          <a:lstStyle/>
          <a:p>
            <a:r>
              <a:rPr lang="ar-SA" dirty="0"/>
              <a:t>نموذج للبنية التحتية للأعمال الإلكترونية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5674549"/>
              </p:ext>
            </p:extLst>
          </p:nvPr>
        </p:nvGraphicFramePr>
        <p:xfrm>
          <a:off x="-87560" y="1031288"/>
          <a:ext cx="9881427" cy="394839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14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6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algn="r" rtl="1"/>
                      <a:r>
                        <a:rPr lang="ar-SA" sz="2200" dirty="0"/>
                        <a:t>الطبقة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dirty="0"/>
                        <a:t>البرامج والأجهزة والشبكات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366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/>
                        <a:t>1. الخدمات والتطبيقات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0" dirty="0"/>
                        <a:t>تطبيقات</a:t>
                      </a:r>
                      <a:r>
                        <a:rPr lang="ar-SA" sz="2200" b="0" baseline="0" dirty="0"/>
                        <a:t> العلاقة مع العملاء وسلسلة التوريد والتنقيب عن البيانات وإدارة المحتوى</a:t>
                      </a:r>
                      <a:endParaRPr lang="ar-SA" sz="2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087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/>
                        <a:t>2. برمجيات النظام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/>
                        <a:t>نظم التشغيل والمعايير، وبرامج الشبكات وبرامج قواعد البيانات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7366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/>
                        <a:t>3. طبقة الأجهزة المادية والشبكة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/>
                        <a:t>حاسبات وأجهزة اتصالات وأجهزة وكابلات الشبكة ونوع الشبكة وخصائصها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461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/>
                        <a:t>4. طبقة تخزين البيانات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/>
                        <a:t>وسائط التخزين المختلفة</a:t>
                      </a:r>
                      <a:r>
                        <a:rPr lang="ar-SA" sz="2200" b="0" baseline="0" dirty="0"/>
                        <a:t> </a:t>
                      </a:r>
                      <a:r>
                        <a:rPr lang="ar-SA" sz="2200" b="0" dirty="0"/>
                        <a:t>والنسخة الاحتياطي والحوسبة السحابية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459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/>
                        <a:t>5. طبقة البيانات والمحتوى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/>
                        <a:t>محتوى الموقع الإلكتروني وتبادل البيانات والمواقع الداخلية والخارجية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672">
                <a:tc gridSpan="2"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596170"/>
            <a:ext cx="9883698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/>
              <a:t>طريقة عمل هذا النموذج: </a:t>
            </a:r>
            <a:r>
              <a:rPr lang="ar-SA" sz="2200" dirty="0"/>
              <a:t>عندما يريد طالب تسجيل المواد فإنه يريد الوصول الى نظام </a:t>
            </a:r>
            <a:r>
              <a:rPr lang="ar-SA" sz="2200" dirty="0" err="1"/>
              <a:t>البانر</a:t>
            </a:r>
            <a:r>
              <a:rPr lang="ar-SA" sz="2200" dirty="0"/>
              <a:t> ( طبقة 1)؛ ولكى يصل الى نظام </a:t>
            </a:r>
            <a:r>
              <a:rPr lang="ar-SA" sz="2200" dirty="0" err="1"/>
              <a:t>البانر</a:t>
            </a:r>
            <a:r>
              <a:rPr lang="ar-SA" sz="2200" dirty="0"/>
              <a:t> فإنه يحتاج الى برامج مثل ويندوز ( نظام تشغيل) وإكسبلورر (متصفح للإنترنت) (طبقة 2)؛ ثم يحتاج الى شبكة معينة إنترانت أو إكسترانت بما فيها موجه بيانات وجدار </a:t>
            </a:r>
            <a:r>
              <a:rPr lang="ar-SA" sz="2200" dirty="0" err="1"/>
              <a:t>نارى</a:t>
            </a:r>
            <a:r>
              <a:rPr lang="ar-SA" sz="2200" dirty="0"/>
              <a:t> ( طبقة 3)؛  للوصول الى البيانات المخزنة في قواعد البيانات القبول والتسجيل ( طبقة التخزين 4)، وبعدها يمكن إدخال بياناته وتسجيل المواد التي يحتاجها ( طبقة البيانات والمحتوى 5) </a:t>
            </a:r>
          </a:p>
        </p:txBody>
      </p:sp>
    </p:spTree>
    <p:extLst>
      <p:ext uri="{BB962C8B-B14F-4D97-AF65-F5344CB8AC3E}">
        <p14:creationId xmlns:p14="http://schemas.microsoft.com/office/powerpoint/2010/main" val="4214382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87560" y="1371600"/>
            <a:ext cx="9536360" cy="4525963"/>
          </a:xfrm>
        </p:spPr>
        <p:txBody>
          <a:bodyPr/>
          <a:lstStyle/>
          <a:p>
            <a:pPr rtl="1"/>
            <a:r>
              <a:rPr lang="en-US" sz="2400" b="1" dirty="0"/>
              <a:t> </a:t>
            </a:r>
            <a:r>
              <a:rPr lang="ar-SA" sz="2400" b="1" dirty="0"/>
              <a:t>(1)		......................يمكنها مد المناطق النائية والمتطرفة بالأنترنت </a:t>
            </a:r>
            <a:endParaRPr lang="en-US" sz="2400" dirty="0"/>
          </a:p>
          <a:p>
            <a:pPr rtl="1"/>
            <a:r>
              <a:rPr lang="ar-SA" sz="2400" dirty="0"/>
              <a:t>		</a:t>
            </a:r>
            <a:r>
              <a:rPr lang="ar-SA" sz="2400" u="sng" dirty="0">
                <a:solidFill>
                  <a:srgbClr val="FF0000"/>
                </a:solidFill>
              </a:rPr>
              <a:t>(أ)	الأقمار الصناعية</a:t>
            </a:r>
          </a:p>
          <a:p>
            <a:pPr rtl="1"/>
            <a:r>
              <a:rPr lang="ar-SA" sz="2400" dirty="0"/>
              <a:t>		(ب)	 كابلات الألياف الضوئية </a:t>
            </a:r>
            <a:endParaRPr lang="en-US" sz="2400" dirty="0"/>
          </a:p>
          <a:p>
            <a:pPr rtl="1"/>
            <a:r>
              <a:rPr lang="ar-SA" sz="2400" dirty="0"/>
              <a:t>		(ج)	 </a:t>
            </a:r>
            <a:r>
              <a:rPr lang="ar-SA" sz="2400" dirty="0" err="1"/>
              <a:t>أفاست</a:t>
            </a:r>
            <a:r>
              <a:rPr lang="ar-SA" sz="2400" dirty="0"/>
              <a:t> </a:t>
            </a:r>
            <a:endParaRPr lang="en-US" sz="2400" dirty="0"/>
          </a:p>
          <a:p>
            <a:pPr rtl="1"/>
            <a:r>
              <a:rPr lang="ar-SA" sz="2400" dirty="0"/>
              <a:t>		(د)	التطبيقات </a:t>
            </a:r>
            <a:endParaRPr lang="en-US" sz="2400" dirty="0"/>
          </a:p>
          <a:p>
            <a:pPr rtl="1"/>
            <a:r>
              <a:rPr lang="ar-SA" sz="2400" b="1" dirty="0"/>
              <a:t> (2)  ............. هي من عمليات الأعمال الإلكترونية التي تركز على العميل </a:t>
            </a:r>
            <a:endParaRPr lang="en-US" sz="2400" dirty="0"/>
          </a:p>
          <a:p>
            <a:pPr rtl="1"/>
            <a:r>
              <a:rPr lang="ar-SA" sz="2400" b="1" dirty="0"/>
              <a:t>	</a:t>
            </a:r>
            <a:r>
              <a:rPr lang="ar-SA" sz="2400" dirty="0"/>
              <a:t>	</a:t>
            </a:r>
            <a:r>
              <a:rPr lang="ar-SA" sz="2400" u="sng" dirty="0">
                <a:solidFill>
                  <a:srgbClr val="FF0000"/>
                </a:solidFill>
              </a:rPr>
              <a:t>(أ)	التواصل مع الموردين</a:t>
            </a:r>
            <a:endParaRPr lang="en-US" sz="2400" u="sng" dirty="0">
              <a:solidFill>
                <a:srgbClr val="FF0000"/>
              </a:solidFill>
            </a:endParaRPr>
          </a:p>
          <a:p>
            <a:pPr rtl="1"/>
            <a:r>
              <a:rPr lang="ar-SA" sz="2400" dirty="0"/>
              <a:t>		(ب)	تجديد المخزون</a:t>
            </a:r>
            <a:endParaRPr lang="en-US" sz="2400" dirty="0"/>
          </a:p>
          <a:p>
            <a:pPr rtl="1"/>
            <a:r>
              <a:rPr lang="ar-SA" sz="2400" dirty="0"/>
              <a:t>		(ج)	الاتصال بين مجموعات العمل</a:t>
            </a:r>
            <a:endParaRPr lang="en-US" sz="2400" dirty="0"/>
          </a:p>
          <a:p>
            <a:pPr rtl="1"/>
            <a:r>
              <a:rPr lang="ar-SA" sz="2400" dirty="0"/>
              <a:t>		(د)	</a:t>
            </a:r>
            <a:r>
              <a:rPr lang="ar-SA" sz="2400" dirty="0">
                <a:solidFill>
                  <a:srgbClr val="0070C0"/>
                </a:solidFill>
              </a:rPr>
              <a:t>الجهود الترويجية والتسويقية</a:t>
            </a:r>
            <a:endParaRPr lang="en-US" sz="2400" dirty="0">
              <a:solidFill>
                <a:srgbClr val="0070C0"/>
              </a:solidFill>
            </a:endParaRPr>
          </a:p>
          <a:p>
            <a:pPr marL="0" indent="0" rtl="1"/>
            <a:endParaRPr lang="en-US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4592960" y="4230881"/>
            <a:ext cx="6227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ستطيل 7"/>
          <p:cNvSpPr/>
          <p:nvPr/>
        </p:nvSpPr>
        <p:spPr>
          <a:xfrm>
            <a:off x="185480" y="4061604"/>
            <a:ext cx="449514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1600" b="1" dirty="0">
                <a:ln/>
                <a:solidFill>
                  <a:schemeClr val="accent3"/>
                </a:solidFill>
              </a:rPr>
              <a:t>السؤال هي من عمليات الاعمال الالكترونية التي تركز على الانتاج</a:t>
            </a:r>
            <a:endParaRPr lang="ar-SA" sz="1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272480" y="4061604"/>
            <a:ext cx="432048" cy="3385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(2)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417638"/>
            <a:ext cx="9777536" cy="4708525"/>
          </a:xfrm>
        </p:spPr>
        <p:txBody>
          <a:bodyPr/>
          <a:lstStyle/>
          <a:p>
            <a:pPr marL="0" indent="0" rtl="1"/>
            <a:r>
              <a:rPr lang="ar-SA" sz="2400" b="1" dirty="0"/>
              <a:t>(3)	من الموارد الفكرية التي </a:t>
            </a:r>
            <a:r>
              <a:rPr lang="ar-SA" sz="2400" b="1" dirty="0" err="1"/>
              <a:t>يتطلبها</a:t>
            </a:r>
            <a:r>
              <a:rPr lang="ar-SA" sz="2400" b="1" dirty="0"/>
              <a:t> إنتاج القيمة المقترحة.............................. </a:t>
            </a:r>
          </a:p>
          <a:p>
            <a:pPr marL="0" indent="0" rtl="1"/>
            <a:r>
              <a:rPr lang="ar-SA" sz="2400" dirty="0"/>
              <a:t>		(أ)	العمال</a:t>
            </a:r>
          </a:p>
          <a:p>
            <a:pPr marL="0" indent="0" rtl="1"/>
            <a:r>
              <a:rPr lang="ar-SA" sz="2400" dirty="0"/>
              <a:t>		</a:t>
            </a:r>
            <a:r>
              <a:rPr lang="ar-SA" sz="2400" u="sng" dirty="0">
                <a:solidFill>
                  <a:srgbClr val="FF0000"/>
                </a:solidFill>
              </a:rPr>
              <a:t>(ب)	</a:t>
            </a:r>
            <a:r>
              <a:rPr lang="ar-SA" sz="2400" u="sng" dirty="0" err="1">
                <a:solidFill>
                  <a:srgbClr val="FF0000"/>
                </a:solidFill>
              </a:rPr>
              <a:t>رؤس</a:t>
            </a:r>
            <a:r>
              <a:rPr lang="ar-SA" sz="2400" u="sng" dirty="0">
                <a:solidFill>
                  <a:srgbClr val="FF0000"/>
                </a:solidFill>
              </a:rPr>
              <a:t> الأموال</a:t>
            </a:r>
          </a:p>
          <a:p>
            <a:pPr marL="0" indent="0" rtl="1"/>
            <a:r>
              <a:rPr lang="ar-SA" sz="2400" dirty="0"/>
              <a:t>		(ج)	مصممي المنتج </a:t>
            </a:r>
          </a:p>
          <a:p>
            <a:pPr marL="0" indent="0" rtl="1"/>
            <a:r>
              <a:rPr lang="ar-SA" sz="2400" dirty="0"/>
              <a:t>                      (د)	المباني والأجهزة</a:t>
            </a:r>
            <a:endParaRPr lang="en-US" sz="2400" dirty="0"/>
          </a:p>
          <a:p>
            <a:pPr marL="0" indent="0" rtl="1"/>
            <a:r>
              <a:rPr lang="en-US" sz="2400" dirty="0"/>
              <a:t>)</a:t>
            </a:r>
            <a:r>
              <a:rPr lang="ar-SA" sz="2400" b="1" dirty="0"/>
              <a:t>4)</a:t>
            </a:r>
            <a:r>
              <a:rPr lang="en-US" sz="2400" b="1" dirty="0"/>
              <a:t> </a:t>
            </a:r>
            <a:r>
              <a:rPr lang="ar-SA" sz="2400" b="1" dirty="0"/>
              <a:t>من أهم خصائص السوق الإلكتروني أن...........................</a:t>
            </a:r>
          </a:p>
          <a:p>
            <a:pPr marL="0" indent="0" rtl="1"/>
            <a:r>
              <a:rPr lang="ar-SA" sz="2400" dirty="0"/>
              <a:t>		(أ)	الإنتاج نمطي </a:t>
            </a:r>
          </a:p>
          <a:p>
            <a:pPr marL="0" indent="0" rtl="1"/>
            <a:r>
              <a:rPr lang="ar-SA" sz="2400" dirty="0"/>
              <a:t>		(ب)	ارتفاع التكاليف</a:t>
            </a:r>
          </a:p>
          <a:p>
            <a:pPr marL="0" indent="0" rtl="1"/>
            <a:r>
              <a:rPr lang="ar-SA" sz="2400" dirty="0"/>
              <a:t>		(ج)	المنتجات حسية</a:t>
            </a:r>
          </a:p>
          <a:p>
            <a:pPr marL="0" indent="0" rtl="1"/>
            <a:r>
              <a:rPr lang="ar-SA" sz="2400" dirty="0"/>
              <a:t>		</a:t>
            </a:r>
            <a:r>
              <a:rPr lang="ar-SA" sz="2400" u="sng" dirty="0">
                <a:solidFill>
                  <a:srgbClr val="FF0000"/>
                </a:solidFill>
              </a:rPr>
              <a:t> (د)	أن الإنتاج مخصص حسب رغبات الزبون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حبر 7"/>
              <p14:cNvContentPartPr/>
              <p14:nvPr/>
            </p14:nvContentPartPr>
            <p14:xfrm>
              <a:off x="5601377" y="1090760"/>
              <a:ext cx="1321560" cy="302760"/>
            </p14:xfrm>
          </p:contentPart>
        </mc:Choice>
        <mc:Fallback>
          <p:pic>
            <p:nvPicPr>
              <p:cNvPr id="8" name="حبر 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89497" y="1078880"/>
                <a:ext cx="1345320" cy="32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حبر 8"/>
              <p14:cNvContentPartPr/>
              <p14:nvPr/>
            </p14:nvContentPartPr>
            <p14:xfrm>
              <a:off x="6833297" y="1334480"/>
              <a:ext cx="874800" cy="479880"/>
            </p14:xfrm>
          </p:contentPart>
        </mc:Choice>
        <mc:Fallback>
          <p:pic>
            <p:nvPicPr>
              <p:cNvPr id="9" name="حبر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21422" y="1322600"/>
                <a:ext cx="898550" cy="50364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مستطيل 9"/>
          <p:cNvSpPr/>
          <p:nvPr/>
        </p:nvSpPr>
        <p:spPr>
          <a:xfrm>
            <a:off x="308997" y="344320"/>
            <a:ext cx="5578771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اذا السؤال الموارد الفكرية لا اعرف الاجابة لكن</a:t>
            </a:r>
          </a:p>
          <a:p>
            <a:pPr algn="ctr"/>
            <a:r>
              <a:rPr lang="ar-SA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اذا الموارد البشرية فأجابتها رؤوس الاموال</a:t>
            </a:r>
            <a:endParaRPr lang="ar-SA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308997" y="344320"/>
            <a:ext cx="5578771" cy="8978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66025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(3)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354244" cy="4708525"/>
          </a:xfrm>
        </p:spPr>
        <p:txBody>
          <a:bodyPr/>
          <a:lstStyle/>
          <a:p>
            <a:pPr rtl="1"/>
            <a:r>
              <a:rPr lang="ar-SA" b="1" dirty="0"/>
              <a:t> </a:t>
            </a:r>
            <a:r>
              <a:rPr lang="ar-SA" sz="2400" b="1" dirty="0"/>
              <a:t>(5)  من أهم مزايا الحوسبة السحابية أنها...............................</a:t>
            </a:r>
          </a:p>
          <a:p>
            <a:pPr rtl="1"/>
            <a:r>
              <a:rPr lang="ar-SA" sz="2400" dirty="0"/>
              <a:t>		</a:t>
            </a:r>
            <a:r>
              <a:rPr lang="ar-SA" sz="2400" u="sng" dirty="0">
                <a:solidFill>
                  <a:srgbClr val="FF0000"/>
                </a:solidFill>
              </a:rPr>
              <a:t>(أ)	تحقق العدالة بين المستهلكين  </a:t>
            </a:r>
          </a:p>
          <a:p>
            <a:pPr rtl="1"/>
            <a:r>
              <a:rPr lang="ar-SA" sz="2400" dirty="0"/>
              <a:t>		(ب)	أنها تحافظ على خصوصية الأفراد</a:t>
            </a:r>
          </a:p>
          <a:p>
            <a:pPr rtl="1"/>
            <a:r>
              <a:rPr lang="ar-SA" sz="2400" dirty="0">
                <a:solidFill>
                  <a:srgbClr val="0070C0"/>
                </a:solidFill>
              </a:rPr>
              <a:t>		(ج)	تحتاج الى إنترنت سريع 		</a:t>
            </a:r>
          </a:p>
          <a:p>
            <a:pPr rtl="1"/>
            <a:r>
              <a:rPr lang="ar-SA" sz="2400" dirty="0"/>
              <a:t>           (د)  أنها تزيد قدرة المستخدمين على الابتكار </a:t>
            </a:r>
          </a:p>
          <a:p>
            <a:pPr rtl="1"/>
            <a:r>
              <a:rPr lang="ar-SA" sz="2400" b="1" dirty="0"/>
              <a:t>(6)  من أهم خصائص البرمجيات مفتوحة المصدر.......................</a:t>
            </a:r>
          </a:p>
          <a:p>
            <a:pPr rtl="1"/>
            <a:r>
              <a:rPr lang="ar-SA" sz="2400" dirty="0"/>
              <a:t>		(أ)	تزيد دور المجتمع في الابتكار    </a:t>
            </a:r>
          </a:p>
          <a:p>
            <a:pPr rtl="1"/>
            <a:r>
              <a:rPr lang="ar-SA" sz="2400" dirty="0"/>
              <a:t>		(ب)	توفر التكاليف </a:t>
            </a:r>
          </a:p>
          <a:p>
            <a:pPr rtl="1"/>
            <a:r>
              <a:rPr lang="ar-SA" sz="2400" dirty="0"/>
              <a:t>		(ج)	أنها </a:t>
            </a:r>
            <a:r>
              <a:rPr lang="en-US" sz="2400" dirty="0"/>
              <a:t>C2C  </a:t>
            </a:r>
          </a:p>
          <a:p>
            <a:pPr rtl="1"/>
            <a:r>
              <a:rPr lang="en-US" sz="2400" dirty="0"/>
              <a:t>		</a:t>
            </a:r>
            <a:r>
              <a:rPr lang="ar-SA" sz="2400" u="sng" dirty="0">
                <a:solidFill>
                  <a:srgbClr val="FF0000"/>
                </a:solidFill>
              </a:rPr>
              <a:t>(د)	كل الإجابات السابقة صحيحة </a:t>
            </a:r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58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556792"/>
            <a:ext cx="9116764" cy="4525963"/>
          </a:xfrm>
        </p:spPr>
        <p:txBody>
          <a:bodyPr/>
          <a:lstStyle/>
          <a:p>
            <a:pPr rtl="1"/>
            <a:r>
              <a:rPr lang="ar-SA" b="1" dirty="0"/>
              <a:t>(7) شبكة السيارات اللاسلكية </a:t>
            </a:r>
            <a:r>
              <a:rPr lang="en-US" b="1" dirty="0"/>
              <a:t>mobile ad hoc vehicles</a:t>
            </a:r>
            <a:r>
              <a:rPr lang="ar-SA" b="1" dirty="0"/>
              <a:t>.........</a:t>
            </a:r>
            <a:endParaRPr lang="en-US" dirty="0"/>
          </a:p>
          <a:p>
            <a:pPr rtl="1"/>
            <a:r>
              <a:rPr lang="ar-SA" dirty="0"/>
              <a:t>		(أ)	سوف تزيد مخاطر التجسس</a:t>
            </a:r>
            <a:endParaRPr lang="en-US" dirty="0"/>
          </a:p>
          <a:p>
            <a:pPr rtl="1"/>
            <a:r>
              <a:rPr lang="ar-SA" dirty="0"/>
              <a:t>		</a:t>
            </a:r>
            <a:r>
              <a:rPr lang="ar-SA" u="sng" dirty="0">
                <a:solidFill>
                  <a:srgbClr val="FF0000"/>
                </a:solidFill>
              </a:rPr>
              <a:t>(ب)	سوف توفر وسيلة </a:t>
            </a:r>
            <a:r>
              <a:rPr lang="ar-SA" u="sng" dirty="0" err="1">
                <a:solidFill>
                  <a:srgbClr val="FF0000"/>
                </a:solidFill>
              </a:rPr>
              <a:t>إتصالات</a:t>
            </a:r>
            <a:r>
              <a:rPr lang="ar-SA" u="sng" dirty="0">
                <a:solidFill>
                  <a:srgbClr val="FF0000"/>
                </a:solidFill>
              </a:rPr>
              <a:t> صديقة للبيئة</a:t>
            </a:r>
            <a:endParaRPr lang="en-US" u="sng" dirty="0">
              <a:solidFill>
                <a:srgbClr val="FF0000"/>
              </a:solidFill>
            </a:endParaRPr>
          </a:p>
          <a:p>
            <a:pPr rtl="1"/>
            <a:r>
              <a:rPr lang="ar-SA" dirty="0"/>
              <a:t>		(ج)	سوف تزيد من قدرة المستخدمين على الابتكار </a:t>
            </a:r>
            <a:endParaRPr lang="en-US" dirty="0"/>
          </a:p>
          <a:p>
            <a:pPr rtl="1"/>
            <a:r>
              <a:rPr lang="ar-SA" dirty="0"/>
              <a:t>		(د)	سوف تقدم اتصالات أكثر سرعة وأماناً مقارنة بالإنترنت التقليدي 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554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1935</TotalTime>
  <Words>931</Words>
  <Application>Microsoft Office PowerPoint</Application>
  <PresentationFormat>A4 Paper (210x297 mm)</PresentationFormat>
  <Paragraphs>182</Paragraphs>
  <Slides>17</Slides>
  <Notes>7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5" baseType="lpstr">
      <vt:lpstr>ae_AlMateen</vt:lpstr>
      <vt:lpstr>Arial</vt:lpstr>
      <vt:lpstr>AYM Wadiy S_U normal.</vt:lpstr>
      <vt:lpstr>Calibri</vt:lpstr>
      <vt:lpstr>Tahoma</vt:lpstr>
      <vt:lpstr>Times New Roman</vt:lpstr>
      <vt:lpstr>Wingdings</vt:lpstr>
      <vt:lpstr>Office Theme</vt:lpstr>
      <vt:lpstr>عرض تقديمي في PowerPoint</vt:lpstr>
      <vt:lpstr>المحاضرة المباشرة الأولى</vt:lpstr>
      <vt:lpstr>الاعمال الالكترونية  e-business</vt:lpstr>
      <vt:lpstr>أشكال الاعمال الالكترونية</vt:lpstr>
      <vt:lpstr>أشكال الاعمال الالكترونية</vt:lpstr>
      <vt:lpstr>الفوائد المحتملة للأعمال الالكترونية</vt:lpstr>
      <vt:lpstr>السوق الإلكتروني     </vt:lpstr>
      <vt:lpstr>الفرق بين الأسواق التقليدية والأسواق الرقمية</vt:lpstr>
      <vt:lpstr>الوسطاء الالكترونيون online Intermediaries </vt:lpstr>
      <vt:lpstr>نموذج الأعمال</vt:lpstr>
      <vt:lpstr>أهم نماذج الأعمال الالكترونية  electronic business models on the Web </vt:lpstr>
      <vt:lpstr>نموذج للبنية التحتية للأعمال الإلكترونية </vt:lpstr>
      <vt:lpstr>أسئلة للمراجعة </vt:lpstr>
      <vt:lpstr>أسئلة للمراجعة (2)</vt:lpstr>
      <vt:lpstr>أسئلة للمراجعة (3)</vt:lpstr>
      <vt:lpstr>أسئلة للمراجعة (4)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مرام فهد عبدالله الراشد</cp:lastModifiedBy>
  <cp:revision>177</cp:revision>
  <cp:lastPrinted>2015-03-13T21:27:20Z</cp:lastPrinted>
  <dcterms:created xsi:type="dcterms:W3CDTF">2014-02-23T07:16:21Z</dcterms:created>
  <dcterms:modified xsi:type="dcterms:W3CDTF">2016-12-06T16:18:14Z</dcterms:modified>
</cp:coreProperties>
</file>