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346" r:id="rId2"/>
    <p:sldId id="313" r:id="rId3"/>
    <p:sldId id="338" r:id="rId4"/>
    <p:sldId id="339" r:id="rId5"/>
    <p:sldId id="340" r:id="rId6"/>
    <p:sldId id="341" r:id="rId7"/>
    <p:sldId id="342" r:id="rId8"/>
    <p:sldId id="343" r:id="rId9"/>
    <p:sldId id="344" r:id="rId10"/>
    <p:sldId id="345" r:id="rId11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003300"/>
    <a:srgbClr val="013E36"/>
    <a:srgbClr val="009900"/>
    <a:srgbClr val="AD9968"/>
    <a:srgbClr val="D9791B"/>
    <a:srgbClr val="AB1A25"/>
    <a:srgbClr val="00263A"/>
    <a:srgbClr val="FF3300"/>
    <a:srgbClr val="709256"/>
    <a:srgbClr val="3B84AF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7000" autoAdjust="0"/>
    <p:restoredTop sz="94664" autoAdjust="0"/>
  </p:normalViewPr>
  <p:slideViewPr>
    <p:cSldViewPr>
      <p:cViewPr varScale="1">
        <p:scale>
          <a:sx n="73" d="100"/>
          <a:sy n="73" d="100"/>
        </p:scale>
        <p:origin x="-1062" y="-102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12/8/2016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dirty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66424720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742950" cy="14478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" name="Rectangle 11"/>
          <p:cNvSpPr/>
          <p:nvPr/>
        </p:nvSpPr>
        <p:spPr>
          <a:xfrm>
            <a:off x="9163050" y="2133600"/>
            <a:ext cx="742950" cy="14478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rgbClr val="AD9968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555724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  <p:cxnSp>
        <p:nvCxnSpPr>
          <p:cNvPr id="7" name="Straight Connector 11"/>
          <p:cNvCxnSpPr/>
          <p:nvPr userDrawn="1"/>
        </p:nvCxnSpPr>
        <p:spPr>
          <a:xfrm>
            <a:off x="415925" y="830362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7" name="Rectangle 9"/>
          <p:cNvSpPr/>
          <p:nvPr userDrawn="1"/>
        </p:nvSpPr>
        <p:spPr>
          <a:xfrm>
            <a:off x="9424988" y="280988"/>
            <a:ext cx="304800" cy="555724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8" name="Rectangle 12"/>
          <p:cNvSpPr/>
          <p:nvPr userDrawn="1"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9" name="Straight Connector 11"/>
          <p:cNvCxnSpPr/>
          <p:nvPr userDrawn="1"/>
        </p:nvCxnSpPr>
        <p:spPr>
          <a:xfrm>
            <a:off x="415925" y="830362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>
            <a:lvl1pPr algn="r">
              <a:defRPr>
                <a:solidFill>
                  <a:srgbClr val="AD9968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8" name="Rectangle 9"/>
          <p:cNvSpPr/>
          <p:nvPr userDrawn="1"/>
        </p:nvSpPr>
        <p:spPr>
          <a:xfrm>
            <a:off x="9424988" y="280988"/>
            <a:ext cx="304800" cy="555724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3" name="Rectangle 12"/>
          <p:cNvSpPr/>
          <p:nvPr userDrawn="1"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14" name="Straight Connector 11"/>
          <p:cNvCxnSpPr/>
          <p:nvPr userDrawn="1"/>
        </p:nvCxnSpPr>
        <p:spPr>
          <a:xfrm>
            <a:off x="415925" y="830362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0" name="Rectangle 9"/>
          <p:cNvSpPr/>
          <p:nvPr userDrawn="1"/>
        </p:nvSpPr>
        <p:spPr>
          <a:xfrm>
            <a:off x="9424988" y="280988"/>
            <a:ext cx="304800" cy="555724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2" name="Rectangle 12"/>
          <p:cNvSpPr/>
          <p:nvPr userDrawn="1"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13" name="Straight Connector 11"/>
          <p:cNvCxnSpPr/>
          <p:nvPr userDrawn="1"/>
        </p:nvCxnSpPr>
        <p:spPr>
          <a:xfrm>
            <a:off x="415925" y="830362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6" name="Rectangle 9"/>
          <p:cNvSpPr/>
          <p:nvPr userDrawn="1"/>
        </p:nvSpPr>
        <p:spPr>
          <a:xfrm>
            <a:off x="9424988" y="280988"/>
            <a:ext cx="304800" cy="555724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8" name="Rectangle 12"/>
          <p:cNvSpPr/>
          <p:nvPr userDrawn="1"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9" name="Straight Connector 11"/>
          <p:cNvCxnSpPr/>
          <p:nvPr userDrawn="1"/>
        </p:nvCxnSpPr>
        <p:spPr>
          <a:xfrm>
            <a:off x="415925" y="830362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23"/>
          <p:cNvSpPr>
            <a:spLocks noChangeArrowheads="1"/>
          </p:cNvSpPr>
          <p:nvPr userDrawn="1"/>
        </p:nvSpPr>
        <p:spPr bwMode="auto">
          <a:xfrm>
            <a:off x="4876800" y="6367463"/>
            <a:ext cx="681038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ar-SA" sz="1600">
                <a:solidFill>
                  <a:schemeClr val="bg1"/>
                </a:solidFill>
                <a:latin typeface="Calibri" panose="020F0502020204030204" pitchFamily="34" charset="0"/>
              </a:rPr>
              <a:t>[        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9" name="Rectangle 9"/>
          <p:cNvSpPr/>
          <p:nvPr userDrawn="1"/>
        </p:nvSpPr>
        <p:spPr>
          <a:xfrm>
            <a:off x="9424988" y="280988"/>
            <a:ext cx="304800" cy="1203796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0" name="Rectangle 12"/>
          <p:cNvSpPr/>
          <p:nvPr userDrawn="1"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11" name="Straight Connector 11"/>
          <p:cNvCxnSpPr/>
          <p:nvPr userDrawn="1"/>
        </p:nvCxnSpPr>
        <p:spPr>
          <a:xfrm>
            <a:off x="415925" y="1478434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Slide Number Placeholder 5"/>
          <p:cNvSpPr txBox="1">
            <a:spLocks/>
          </p:cNvSpPr>
          <p:nvPr userDrawn="1"/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bg1"/>
                </a:solidFill>
                <a:latin typeface="Calibri" pitchFamily="34" charset="0"/>
                <a:ea typeface="+mn-ea"/>
                <a:cs typeface="Arial" charset="0"/>
              </a:defRPr>
            </a:lvl1pPr>
            <a:lvl2pPr marL="4572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9144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3716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18288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2860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6pPr>
            <a:lvl7pPr marL="27432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7pPr>
            <a:lvl8pPr marL="32004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8pPr>
            <a:lvl9pPr marL="36576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9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9947039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dirty="0" smtClean="0"/>
              <a:t>المحتوى المستوى الأول</a:t>
            </a:r>
            <a:endParaRPr lang="en-US" dirty="0" smtClean="0"/>
          </a:p>
          <a:p>
            <a:pPr lvl="1"/>
            <a:r>
              <a:rPr lang="ar-EG" dirty="0" smtClean="0"/>
              <a:t>المحتوى المستوى الثاني</a:t>
            </a:r>
            <a:endParaRPr lang="en-US" dirty="0" smtClean="0"/>
          </a:p>
          <a:p>
            <a:pPr lvl="2"/>
            <a:r>
              <a:rPr lang="ar-EG" dirty="0" smtClean="0"/>
              <a:t>المحتوى المستوى الثالث</a:t>
            </a:r>
            <a:endParaRPr lang="en-US" dirty="0" smtClean="0"/>
          </a:p>
          <a:p>
            <a:pPr lvl="3"/>
            <a:r>
              <a:rPr lang="ar-EG" dirty="0" smtClean="0"/>
              <a:t>المحتوى المستوى الرابع</a:t>
            </a:r>
            <a:endParaRPr lang="en-US" dirty="0" smtClean="0"/>
          </a:p>
          <a:p>
            <a:pPr lvl="4"/>
            <a:r>
              <a:rPr lang="ar-EG" dirty="0" smtClean="0"/>
              <a:t>المحتوى المستوى الخامس</a:t>
            </a:r>
            <a:endParaRPr lang="en-US" dirty="0" smtClean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35304" y="5964270"/>
            <a:ext cx="838200" cy="712470"/>
          </a:xfrm>
          <a:prstGeom prst="rect">
            <a:avLst/>
          </a:prstGeom>
        </p:spPr>
      </p:pic>
      <p:sp>
        <p:nvSpPr>
          <p:cNvPr id="19" name="Rectangle 18"/>
          <p:cNvSpPr/>
          <p:nvPr userDrawn="1"/>
        </p:nvSpPr>
        <p:spPr>
          <a:xfrm>
            <a:off x="914400" y="6581001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0" name="Rectangle 19"/>
          <p:cNvSpPr/>
          <p:nvPr userDrawn="1"/>
        </p:nvSpPr>
        <p:spPr>
          <a:xfrm>
            <a:off x="1183042" y="6290846"/>
            <a:ext cx="27959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عمادة التعلم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 الإلكتروني والتعليم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1" name="Rectangle 20"/>
          <p:cNvSpPr/>
          <p:nvPr userDrawn="1"/>
        </p:nvSpPr>
        <p:spPr>
          <a:xfrm>
            <a:off x="5760062" y="6365557"/>
            <a:ext cx="2217274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100" b="0" i="0" kern="1200" dirty="0" smtClean="0">
                <a:solidFill>
                  <a:schemeClr val="bg1"/>
                </a:solidFill>
                <a:effectLst/>
                <a:latin typeface="Arial" pitchFamily="34" charset="0"/>
                <a:ea typeface="+mn-ea"/>
                <a:cs typeface="Arial" pitchFamily="34" charset="0"/>
              </a:rPr>
              <a:t>جميع الحقوق محفوظة لجامعة الملك فيصل ©</a:t>
            </a:r>
          </a:p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b="0" i="0" kern="1200" dirty="0" smtClean="0">
                <a:solidFill>
                  <a:schemeClr val="bg1"/>
                </a:solidFill>
                <a:effectLst/>
                <a:latin typeface="Arial" pitchFamily="34" charset="0"/>
                <a:ea typeface="+mn-ea"/>
                <a:cs typeface="Arial" pitchFamily="34" charset="0"/>
              </a:rPr>
              <a:t>All Rights Reserved for KFU ©</a:t>
            </a:r>
            <a:endParaRPr lang="en-US" sz="1100" b="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  <p:sldLayoutId id="2147483775" r:id="rId12"/>
  </p:sldLayoutIdLst>
  <p:timing>
    <p:tnLst>
      <p:par>
        <p:cTn id="1" dur="indefinite" restart="never" nodeType="tmRoot"/>
      </p:par>
    </p:tnLst>
  </p:timing>
  <p:hf hdr="0" ftr="0" dt="0"/>
  <p:txStyles>
    <p:titleStyle>
      <a:lvl1pPr algn="r" rtl="0" eaLnBrk="1" fontAlgn="base" hangingPunct="1">
        <a:spcBef>
          <a:spcPct val="0"/>
        </a:spcBef>
        <a:spcAft>
          <a:spcPct val="0"/>
        </a:spcAft>
        <a:defRPr sz="4400" kern="1200">
          <a:solidFill>
            <a:srgbClr val="AD9968"/>
          </a:solidFill>
          <a:latin typeface="+mj-lt"/>
          <a:ea typeface="+mj-ea"/>
          <a:cs typeface="Arial" charset="0"/>
        </a:defRPr>
      </a:lvl1pPr>
      <a:lvl2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rgbClr val="013E36"/>
          </a:solidFill>
          <a:latin typeface="+mn-lt"/>
          <a:ea typeface="+mn-ea"/>
          <a:cs typeface="Arial" charset="0"/>
        </a:defRPr>
      </a:lvl1pPr>
      <a:lvl2pPr marL="742950" indent="-28575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rgbClr val="013E36"/>
          </a:solidFill>
          <a:latin typeface="+mn-lt"/>
          <a:ea typeface="+mn-ea"/>
          <a:cs typeface="Arial" charset="0"/>
        </a:defRPr>
      </a:lvl2pPr>
      <a:lvl3pPr marL="11430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rgbClr val="013E36"/>
          </a:solidFill>
          <a:latin typeface="+mn-lt"/>
          <a:ea typeface="+mn-ea"/>
          <a:cs typeface="Arial" charset="0"/>
        </a:defRPr>
      </a:lvl3pPr>
      <a:lvl4pPr marL="16002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rgbClr val="013E36"/>
          </a:solidFill>
          <a:latin typeface="+mn-lt"/>
          <a:ea typeface="+mn-ea"/>
          <a:cs typeface="Arial" charset="0"/>
        </a:defRPr>
      </a:lvl4pPr>
      <a:lvl5pPr marL="20574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rgbClr val="013E36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5" name="AutoShape 3"/>
          <p:cNvSpPr>
            <a:spLocks noChangeArrowheads="1"/>
          </p:cNvSpPr>
          <p:nvPr/>
        </p:nvSpPr>
        <p:spPr bwMode="auto">
          <a:xfrm>
            <a:off x="666720" y="714356"/>
            <a:ext cx="8215370" cy="5857916"/>
          </a:xfrm>
          <a:prstGeom prst="star24">
            <a:avLst>
              <a:gd name="adj" fmla="val 37500"/>
            </a:avLst>
          </a:prstGeom>
          <a:solidFill>
            <a:srgbClr val="008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CanDown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ar-SA" altLang="ar-SA" sz="5500" b="1" dirty="0" smtClean="0">
                <a:solidFill>
                  <a:srgbClr val="FFFF00"/>
                </a:solidFill>
              </a:rPr>
              <a:t>أدارة الأعمال الدولية</a:t>
            </a:r>
          </a:p>
          <a:p>
            <a:pPr algn="ctr" eaLnBrk="1" hangingPunct="1"/>
            <a:r>
              <a:rPr lang="ar-SA" altLang="ar-SA" sz="5500" b="1" dirty="0" smtClean="0">
                <a:solidFill>
                  <a:srgbClr val="FF0000"/>
                </a:solidFill>
              </a:rPr>
              <a:t>المحاضرة الأولى</a:t>
            </a:r>
          </a:p>
          <a:p>
            <a:pPr algn="ctr" eaLnBrk="1" hangingPunct="1"/>
            <a:r>
              <a:rPr lang="ar-SA" altLang="ar-SA" sz="5500" b="1" dirty="0" smtClean="0">
                <a:solidFill>
                  <a:srgbClr val="FFFF00"/>
                </a:solidFill>
              </a:rPr>
              <a:t>سؤال وجواب </a:t>
            </a:r>
          </a:p>
          <a:p>
            <a:pPr algn="ctr" eaLnBrk="1" hangingPunct="1"/>
            <a:r>
              <a:rPr lang="ar-SA" altLang="ar-SA" sz="2800" b="1" dirty="0" err="1" smtClean="0">
                <a:solidFill>
                  <a:srgbClr val="FFFF00"/>
                </a:solidFill>
              </a:rPr>
              <a:t>أبوشيماء</a:t>
            </a:r>
            <a:endParaRPr lang="en-US" altLang="ar-SA" sz="2800" b="1" dirty="0">
              <a:solidFill>
                <a:srgbClr val="FFFF00"/>
              </a:solidFill>
            </a:endParaRPr>
          </a:p>
        </p:txBody>
      </p:sp>
      <p:sp>
        <p:nvSpPr>
          <p:cNvPr id="23556" name="Slide Number Placeholder 3"/>
          <p:cNvSpPr txBox="1">
            <a:spLocks/>
          </p:cNvSpPr>
          <p:nvPr/>
        </p:nvSpPr>
        <p:spPr bwMode="auto">
          <a:xfrm>
            <a:off x="9220200" y="6477000"/>
            <a:ext cx="676275" cy="352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ar-SA" sz="1200">
                <a:solidFill>
                  <a:schemeClr val="bg1"/>
                </a:solidFill>
              </a:rPr>
              <a:t> ]  </a:t>
            </a:r>
            <a:fld id="{FAC15C80-57CE-4EAF-B14B-BC0965D38F84}" type="slidenum">
              <a:rPr lang="ar-SA" altLang="ar-SA" sz="1200">
                <a:solidFill>
                  <a:schemeClr val="bg1"/>
                </a:solidFill>
              </a:rPr>
              <a:pPr eaLnBrk="1" hangingPunct="1"/>
              <a:t>1</a:t>
            </a:fld>
            <a:r>
              <a:rPr lang="en-US" altLang="ar-SA" sz="1200">
                <a:solidFill>
                  <a:schemeClr val="bg1"/>
                </a:solidFill>
              </a:rPr>
              <a:t> [ </a:t>
            </a:r>
          </a:p>
        </p:txBody>
      </p:sp>
      <p:grpSp>
        <p:nvGrpSpPr>
          <p:cNvPr id="2" name="Group 5"/>
          <p:cNvGrpSpPr>
            <a:grpSpLocks/>
          </p:cNvGrpSpPr>
          <p:nvPr/>
        </p:nvGrpSpPr>
        <p:grpSpPr bwMode="auto">
          <a:xfrm>
            <a:off x="7453330" y="142853"/>
            <a:ext cx="2357454" cy="19288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5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pic>
        <p:nvPicPr>
          <p:cNvPr id="8" name="Picture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66654" y="142852"/>
            <a:ext cx="2214578" cy="18573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160124307"/>
      </p:ext>
    </p:extLst>
  </p:cSld>
  <p:clrMapOvr>
    <a:masterClrMapping/>
  </p:clrMapOvr>
  <p:transition advClick="0" advTm="45000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عنصر نائب لرقم الشريحة 3"/>
          <p:cNvSpPr>
            <a:spLocks noGrp="1"/>
          </p:cNvSpPr>
          <p:nvPr>
            <p:ph type="sldNum" sz="quarter" idx="4"/>
          </p:nvPr>
        </p:nvSpPr>
        <p:spPr bwMode="auto">
          <a:xfrm>
            <a:off x="2105025" y="6376988"/>
            <a:ext cx="571500" cy="365125"/>
          </a:xfr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94F28874-D8EF-4CA2-91EF-0D181EEF46D4}" type="slidenum">
              <a:rPr lang="ar-SA" altLang="ar-SA" smtClean="0">
                <a:solidFill>
                  <a:schemeClr val="bg1"/>
                </a:solidFill>
                <a:latin typeface="Calibri" panose="020F0502020204030204" pitchFamily="34" charset="0"/>
              </a:rPr>
              <a:pPr eaLnBrk="1" hangingPunct="1"/>
              <a:t>2</a:t>
            </a:fld>
            <a:endParaRPr lang="en-US" altLang="ar-SA" smtClean="0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  <p:sp>
        <p:nvSpPr>
          <p:cNvPr id="17411" name="مربع نص 5"/>
          <p:cNvSpPr txBox="1">
            <a:spLocks noChangeArrowheads="1"/>
          </p:cNvSpPr>
          <p:nvPr/>
        </p:nvSpPr>
        <p:spPr bwMode="auto">
          <a:xfrm>
            <a:off x="238092" y="252970"/>
            <a:ext cx="9429816" cy="6247864"/>
          </a:xfrm>
          <a:prstGeom prst="rect">
            <a:avLst/>
          </a:prstGeom>
          <a:noFill/>
          <a:ln w="38100">
            <a:solidFill>
              <a:srgbClr val="7030A0"/>
            </a:solidFill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rtl="1" eaLnBrk="1" hangingPunct="1"/>
            <a:endParaRPr lang="ar-SA" altLang="ar-SA" sz="2000" b="1" dirty="0" smtClean="0">
              <a:solidFill>
                <a:srgbClr val="C00000"/>
              </a:solidFill>
              <a:effectLst>
                <a:glow rad="139700">
                  <a:schemeClr val="accent6">
                    <a:satMod val="175000"/>
                    <a:alpha val="40000"/>
                  </a:schemeClr>
                </a:glow>
              </a:effectLst>
              <a:cs typeface="+mn-cs"/>
            </a:endParaRPr>
          </a:p>
          <a:p>
            <a:pPr algn="r" rtl="1" eaLnBrk="1" hangingPunct="1"/>
            <a:r>
              <a:rPr lang="ar-SA" altLang="ar-SA" sz="2000" b="1" dirty="0" smtClean="0">
                <a:solidFill>
                  <a:srgbClr val="C00000"/>
                </a:solidFill>
                <a:effectLst>
                  <a:glow rad="139700">
                    <a:schemeClr val="accent6">
                      <a:satMod val="175000"/>
                      <a:alpha val="40000"/>
                    </a:schemeClr>
                  </a:glow>
                </a:effectLst>
                <a:cs typeface="+mn-cs"/>
              </a:rPr>
              <a:t>س1</a:t>
            </a:r>
            <a:r>
              <a:rPr lang="ar-SA" altLang="ar-SA" sz="2000" b="1" dirty="0" smtClean="0">
                <a:solidFill>
                  <a:srgbClr val="C00000"/>
                </a:solidFill>
                <a:effectLst>
                  <a:glow rad="139700">
                    <a:schemeClr val="accent6">
                      <a:satMod val="175000"/>
                      <a:alpha val="40000"/>
                    </a:schemeClr>
                  </a:glow>
                </a:effectLst>
                <a:cs typeface="+mn-cs"/>
              </a:rPr>
              <a:t>: من </a:t>
            </a:r>
            <a:r>
              <a:rPr lang="ar-SA" altLang="ar-SA" sz="2000" b="1" dirty="0">
                <a:solidFill>
                  <a:srgbClr val="C00000"/>
                </a:solidFill>
                <a:effectLst>
                  <a:glow rad="139700">
                    <a:schemeClr val="accent6">
                      <a:satMod val="175000"/>
                      <a:alpha val="40000"/>
                    </a:schemeClr>
                  </a:glow>
                </a:effectLst>
                <a:cs typeface="+mn-cs"/>
              </a:rPr>
              <a:t>السمات التي ميزت العلاقات الدولية خلال </a:t>
            </a:r>
            <a:r>
              <a:rPr lang="ar-SA" altLang="ar-SA" sz="2000" b="1" dirty="0" smtClean="0">
                <a:solidFill>
                  <a:srgbClr val="C00000"/>
                </a:solidFill>
                <a:effectLst>
                  <a:glow rad="139700">
                    <a:schemeClr val="accent6">
                      <a:satMod val="175000"/>
                      <a:alpha val="40000"/>
                    </a:schemeClr>
                  </a:glow>
                </a:effectLst>
                <a:cs typeface="+mn-cs"/>
              </a:rPr>
              <a:t>العقود الماضية هو :</a:t>
            </a:r>
          </a:p>
          <a:p>
            <a:pPr algn="r" rtl="1" eaLnBrk="1" hangingPunct="1"/>
            <a:r>
              <a:rPr lang="ar-SA" altLang="ar-SA" sz="2000" b="1" dirty="0" smtClean="0">
                <a:solidFill>
                  <a:srgbClr val="C00000"/>
                </a:solidFill>
                <a:cs typeface="+mn-cs"/>
              </a:rPr>
              <a:t>      </a:t>
            </a:r>
            <a:r>
              <a:rPr lang="ar-SA" altLang="ar-SA" sz="2000" b="1" dirty="0" smtClean="0">
                <a:cs typeface="+mn-cs"/>
              </a:rPr>
              <a:t>- النموَ </a:t>
            </a:r>
            <a:r>
              <a:rPr lang="ar-SA" altLang="ar-SA" sz="2000" b="1" dirty="0">
                <a:cs typeface="+mn-cs"/>
              </a:rPr>
              <a:t>السريع </a:t>
            </a:r>
            <a:r>
              <a:rPr lang="ar-SA" altLang="ar-SA" sz="2000" b="1" dirty="0" smtClean="0">
                <a:cs typeface="+mn-cs"/>
              </a:rPr>
              <a:t>والمتزايد </a:t>
            </a:r>
            <a:r>
              <a:rPr lang="ar-SA" altLang="ar-SA" sz="2000" b="1" dirty="0">
                <a:cs typeface="+mn-cs"/>
              </a:rPr>
              <a:t>للأعمال </a:t>
            </a:r>
            <a:r>
              <a:rPr lang="ar-SA" altLang="ar-SA" sz="2000" b="1" dirty="0" smtClean="0">
                <a:cs typeface="+mn-cs"/>
              </a:rPr>
              <a:t>الدولية .</a:t>
            </a:r>
          </a:p>
          <a:p>
            <a:pPr algn="r" rtl="1" eaLnBrk="1" hangingPunct="1"/>
            <a:r>
              <a:rPr lang="ar-SA" altLang="ar-SA" sz="2000" b="1" dirty="0" smtClean="0">
                <a:solidFill>
                  <a:srgbClr val="000099"/>
                </a:solidFill>
                <a:cs typeface="+mn-cs"/>
              </a:rPr>
              <a:t>     </a:t>
            </a:r>
            <a:r>
              <a:rPr lang="ar-SA" altLang="ar-SA" sz="2000" b="1" dirty="0" smtClean="0">
                <a:solidFill>
                  <a:srgbClr val="000000"/>
                </a:solidFill>
                <a:cs typeface="+mn-cs"/>
              </a:rPr>
              <a:t>- </a:t>
            </a:r>
            <a:r>
              <a:rPr lang="ar-SA" altLang="ar-SA" sz="2000" b="1" dirty="0">
                <a:solidFill>
                  <a:srgbClr val="000000"/>
                </a:solidFill>
                <a:cs typeface="+mn-cs"/>
              </a:rPr>
              <a:t>انفتاح الأسواق العالمية على بعضها </a:t>
            </a:r>
            <a:r>
              <a:rPr lang="ar-SA" altLang="ar-SA" sz="2000" b="1" dirty="0" smtClean="0">
                <a:solidFill>
                  <a:srgbClr val="000000"/>
                </a:solidFill>
                <a:cs typeface="+mn-cs"/>
              </a:rPr>
              <a:t>البعض .</a:t>
            </a:r>
          </a:p>
          <a:p>
            <a:pPr algn="r" rtl="1" eaLnBrk="1" hangingPunct="1"/>
            <a:r>
              <a:rPr lang="ar-SA" altLang="ar-SA" sz="2000" b="1" dirty="0" smtClean="0">
                <a:solidFill>
                  <a:srgbClr val="000000"/>
                </a:solidFill>
                <a:cs typeface="+mn-cs"/>
              </a:rPr>
              <a:t>      - النموَ </a:t>
            </a:r>
            <a:r>
              <a:rPr lang="ar-SA" altLang="ar-SA" sz="2000" b="1" dirty="0">
                <a:solidFill>
                  <a:srgbClr val="000000"/>
                </a:solidFill>
                <a:cs typeface="+mn-cs"/>
              </a:rPr>
              <a:t>الهائل </a:t>
            </a:r>
            <a:r>
              <a:rPr lang="ar-SA" altLang="ar-SA" sz="2000" b="1" dirty="0" smtClean="0">
                <a:solidFill>
                  <a:srgbClr val="000000"/>
                </a:solidFill>
                <a:cs typeface="+mn-cs"/>
              </a:rPr>
              <a:t>في التكنولوجيا الصناعية </a:t>
            </a:r>
            <a:r>
              <a:rPr lang="ar-SA" altLang="ar-SA" sz="2000" b="1" dirty="0" err="1" smtClean="0">
                <a:solidFill>
                  <a:srgbClr val="000000"/>
                </a:solidFill>
                <a:cs typeface="+mn-cs"/>
              </a:rPr>
              <a:t>والانتاج</a:t>
            </a:r>
            <a:r>
              <a:rPr lang="ar-SA" altLang="ar-SA" sz="2000" b="1" dirty="0" smtClean="0">
                <a:solidFill>
                  <a:srgbClr val="000000"/>
                </a:solidFill>
                <a:cs typeface="+mn-cs"/>
              </a:rPr>
              <a:t> .</a:t>
            </a:r>
          </a:p>
          <a:p>
            <a:pPr eaLnBrk="1" hangingPunct="1"/>
            <a:r>
              <a:rPr lang="ar-SA" altLang="ar-SA" sz="2000" b="1" dirty="0" smtClean="0">
                <a:solidFill>
                  <a:srgbClr val="000000"/>
                </a:solidFill>
                <a:cs typeface="+mn-cs"/>
              </a:rPr>
              <a:t>      - النمو الهائل في </a:t>
            </a:r>
            <a:r>
              <a:rPr lang="ar-SA" altLang="ar-SA" sz="2000" b="1" dirty="0" smtClean="0">
                <a:cs typeface="+mn-cs"/>
              </a:rPr>
              <a:t>تكنولوجيا المعلوماتية والاتصالات الالكترونية والإعلامية .</a:t>
            </a:r>
          </a:p>
          <a:p>
            <a:pPr eaLnBrk="1" hangingPunct="1"/>
            <a:r>
              <a:rPr lang="ar-SA" altLang="ar-SA" sz="2000" b="1" dirty="0" smtClean="0">
                <a:solidFill>
                  <a:srgbClr val="000000"/>
                </a:solidFill>
                <a:cs typeface="+mn-cs"/>
              </a:rPr>
              <a:t>      - </a:t>
            </a:r>
            <a:r>
              <a:rPr lang="ar-SA" altLang="ar-SA" sz="2000" b="1" dirty="0" smtClean="0">
                <a:cs typeface="+mn-cs"/>
              </a:rPr>
              <a:t>انتشار المراكز المالية وظهور الأساليب الحديثة لإدارتها .</a:t>
            </a:r>
          </a:p>
          <a:p>
            <a:pPr eaLnBrk="1" hangingPunct="1"/>
            <a:endParaRPr lang="ar-SA" altLang="ar-SA" sz="2000" b="1" dirty="0" smtClean="0">
              <a:solidFill>
                <a:srgbClr val="000000"/>
              </a:solidFill>
              <a:cs typeface="+mn-cs"/>
            </a:endParaRPr>
          </a:p>
          <a:p>
            <a:pPr eaLnBrk="1" hangingPunct="1"/>
            <a:r>
              <a:rPr lang="ar-SA" altLang="ar-SA" sz="2000" b="1" dirty="0" smtClean="0">
                <a:solidFill>
                  <a:srgbClr val="C00000"/>
                </a:solidFill>
                <a:cs typeface="+mn-cs"/>
              </a:rPr>
              <a:t>س2: كان لها الفضل العظيم في قدرة البنوك على التحويل الفوري </a:t>
            </a:r>
            <a:r>
              <a:rPr lang="ar-SA" altLang="ar-SA" sz="2000" b="1" dirty="0" err="1" smtClean="0">
                <a:solidFill>
                  <a:srgbClr val="C00000"/>
                </a:solidFill>
                <a:cs typeface="+mn-cs"/>
              </a:rPr>
              <a:t>للاموال</a:t>
            </a:r>
            <a:r>
              <a:rPr lang="ar-SA" altLang="ar-SA" sz="2000" b="1" dirty="0" smtClean="0">
                <a:solidFill>
                  <a:srgbClr val="C00000"/>
                </a:solidFill>
                <a:cs typeface="+mn-cs"/>
              </a:rPr>
              <a:t> وتبادل المعلومات المالية والتجارية </a:t>
            </a:r>
          </a:p>
          <a:p>
            <a:pPr eaLnBrk="1" hangingPunct="1"/>
            <a:r>
              <a:rPr lang="ar-SA" altLang="ar-SA" sz="2000" b="1" dirty="0" smtClean="0">
                <a:solidFill>
                  <a:srgbClr val="C00000"/>
                </a:solidFill>
                <a:cs typeface="+mn-cs"/>
              </a:rPr>
              <a:t>        بسرعة فائقة :</a:t>
            </a:r>
          </a:p>
          <a:p>
            <a:pPr eaLnBrk="1" hangingPunct="1"/>
            <a:r>
              <a:rPr lang="ar-SA" altLang="ar-SA" sz="2000" b="1" dirty="0" smtClean="0">
                <a:solidFill>
                  <a:srgbClr val="000000"/>
                </a:solidFill>
                <a:cs typeface="+mn-cs"/>
              </a:rPr>
              <a:t>     - الاتصالات الالكترونية .</a:t>
            </a:r>
          </a:p>
          <a:p>
            <a:pPr eaLnBrk="1" hangingPunct="1"/>
            <a:endParaRPr lang="ar-SA" altLang="ar-SA" sz="2000" b="1" dirty="0" smtClean="0">
              <a:solidFill>
                <a:srgbClr val="000000"/>
              </a:solidFill>
              <a:cs typeface="+mn-cs"/>
            </a:endParaRPr>
          </a:p>
          <a:p>
            <a:pPr eaLnBrk="1" hangingPunct="1"/>
            <a:r>
              <a:rPr lang="ar-SA" altLang="ar-SA" sz="2000" b="1" dirty="0" smtClean="0">
                <a:solidFill>
                  <a:srgbClr val="C00000"/>
                </a:solidFill>
                <a:effectLst>
                  <a:glow rad="139700">
                    <a:schemeClr val="accent6">
                      <a:satMod val="175000"/>
                      <a:alpha val="40000"/>
                    </a:schemeClr>
                  </a:glow>
                </a:effectLst>
                <a:cs typeface="+mn-cs"/>
              </a:rPr>
              <a:t>س3: </a:t>
            </a:r>
            <a:r>
              <a:rPr lang="ar-SA" sz="2000" b="1" dirty="0" smtClean="0">
                <a:solidFill>
                  <a:srgbClr val="C00000"/>
                </a:solidFill>
                <a:effectLst>
                  <a:glow rad="139700">
                    <a:schemeClr val="accent6">
                      <a:satMod val="175000"/>
                      <a:alpha val="40000"/>
                    </a:schemeClr>
                  </a:glow>
                </a:effectLst>
                <a:cs typeface="+mn-cs"/>
              </a:rPr>
              <a:t>المقصود بمصطلح الأعمال الدولية هو أي نشاط استثماري أو تجاري لمنتج أو تاجر لسلعة أو خدمة يتعدى </a:t>
            </a:r>
          </a:p>
          <a:p>
            <a:pPr eaLnBrk="1" hangingPunct="1"/>
            <a:r>
              <a:rPr lang="ar-SA" sz="2000" b="1" dirty="0" smtClean="0">
                <a:solidFill>
                  <a:srgbClr val="C00000"/>
                </a:solidFill>
                <a:effectLst>
                  <a:glow rad="139700">
                    <a:schemeClr val="accent6">
                      <a:satMod val="175000"/>
                      <a:alpha val="40000"/>
                    </a:schemeClr>
                  </a:glow>
                </a:effectLst>
                <a:cs typeface="+mn-cs"/>
              </a:rPr>
              <a:t>         مداه وانتشاره :</a:t>
            </a:r>
          </a:p>
          <a:p>
            <a:pPr eaLnBrk="1" hangingPunct="1"/>
            <a:r>
              <a:rPr lang="ar-SA" sz="2000" b="1" dirty="0" smtClean="0">
                <a:solidFill>
                  <a:srgbClr val="C00000"/>
                </a:solidFill>
                <a:cs typeface="+mn-cs"/>
              </a:rPr>
              <a:t>     </a:t>
            </a:r>
            <a:r>
              <a:rPr lang="ar-SA" sz="2000" b="1" dirty="0" smtClean="0">
                <a:cs typeface="+mn-cs"/>
              </a:rPr>
              <a:t>- الحدود الجغرافية لبلد ما. </a:t>
            </a:r>
          </a:p>
          <a:p>
            <a:pPr eaLnBrk="1" hangingPunct="1"/>
            <a:r>
              <a:rPr lang="ar-SA" sz="2000" b="1" dirty="0" smtClean="0">
                <a:cs typeface="Arabic Transparent" pitchFamily="2" charset="-78"/>
              </a:rPr>
              <a:t>     </a:t>
            </a:r>
          </a:p>
          <a:p>
            <a:pPr eaLnBrk="1" hangingPunct="1"/>
            <a:endParaRPr lang="ar-SA" sz="2000" b="1" dirty="0" smtClean="0">
              <a:cs typeface="Arabic Transparent" pitchFamily="2" charset="-78"/>
            </a:endParaRPr>
          </a:p>
          <a:p>
            <a:pPr eaLnBrk="1" hangingPunct="1"/>
            <a:endParaRPr lang="ar-SA" sz="2000" b="1" dirty="0" smtClean="0">
              <a:cs typeface="Arabic Transparent" pitchFamily="2" charset="-78"/>
            </a:endParaRPr>
          </a:p>
          <a:p>
            <a:pPr eaLnBrk="1" hangingPunct="1"/>
            <a:endParaRPr lang="ar-SA" sz="2000" b="1" dirty="0" smtClean="0">
              <a:cs typeface="Arabic Transparent" pitchFamily="2" charset="-78"/>
            </a:endParaRPr>
          </a:p>
          <a:p>
            <a:pPr eaLnBrk="1" hangingPunct="1"/>
            <a:endParaRPr lang="ar-SA" sz="2000" b="1" dirty="0" smtClean="0">
              <a:cs typeface="Arabic Transparent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899218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عنصر نائب لرقم الشريحة 3"/>
          <p:cNvSpPr>
            <a:spLocks noGrp="1"/>
          </p:cNvSpPr>
          <p:nvPr>
            <p:ph type="sldNum" sz="quarter" idx="4"/>
          </p:nvPr>
        </p:nvSpPr>
        <p:spPr bwMode="auto">
          <a:xfrm>
            <a:off x="2105025" y="6376988"/>
            <a:ext cx="571500" cy="365125"/>
          </a:xfr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94F28874-D8EF-4CA2-91EF-0D181EEF46D4}" type="slidenum">
              <a:rPr lang="ar-SA" altLang="ar-SA" smtClean="0">
                <a:solidFill>
                  <a:schemeClr val="bg1"/>
                </a:solidFill>
                <a:latin typeface="Calibri" panose="020F0502020204030204" pitchFamily="34" charset="0"/>
              </a:rPr>
              <a:pPr eaLnBrk="1" hangingPunct="1"/>
              <a:t>3</a:t>
            </a:fld>
            <a:endParaRPr lang="en-US" altLang="ar-SA" smtClean="0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  <p:sp>
        <p:nvSpPr>
          <p:cNvPr id="17411" name="مربع نص 5"/>
          <p:cNvSpPr txBox="1">
            <a:spLocks noChangeArrowheads="1"/>
          </p:cNvSpPr>
          <p:nvPr/>
        </p:nvSpPr>
        <p:spPr bwMode="auto">
          <a:xfrm>
            <a:off x="238092" y="252970"/>
            <a:ext cx="9429816" cy="6247864"/>
          </a:xfrm>
          <a:prstGeom prst="rect">
            <a:avLst/>
          </a:prstGeom>
          <a:noFill/>
          <a:ln w="38100">
            <a:solidFill>
              <a:srgbClr val="7030A0"/>
            </a:solidFill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ar-SA" altLang="ar-SA" sz="2000" b="1" dirty="0" smtClean="0">
                <a:solidFill>
                  <a:srgbClr val="C00000"/>
                </a:solidFill>
                <a:cs typeface="+mn-cs"/>
              </a:rPr>
              <a:t>س4: </a:t>
            </a:r>
            <a:r>
              <a:rPr lang="ar-SA" altLang="ar-SA" sz="2000" b="1" dirty="0" smtClean="0">
                <a:solidFill>
                  <a:srgbClr val="C00000"/>
                </a:solidFill>
                <a:cs typeface="+mn-cs"/>
              </a:rPr>
              <a:t>عرف </a:t>
            </a:r>
            <a:r>
              <a:rPr lang="ar-SA" altLang="ar-SA" sz="2000" b="1" dirty="0" err="1" smtClean="0">
                <a:solidFill>
                  <a:srgbClr val="C00000"/>
                </a:solidFill>
                <a:cs typeface="+mn-cs"/>
              </a:rPr>
              <a:t>شيفا</a:t>
            </a:r>
            <a:r>
              <a:rPr lang="ar-SA" altLang="ar-SA" sz="2000" b="1" dirty="0" smtClean="0">
                <a:solidFill>
                  <a:srgbClr val="C00000"/>
                </a:solidFill>
                <a:cs typeface="+mn-cs"/>
              </a:rPr>
              <a:t> </a:t>
            </a:r>
            <a:r>
              <a:rPr lang="ar-SA" altLang="ar-SA" sz="2000" b="1" dirty="0" err="1" smtClean="0">
                <a:solidFill>
                  <a:srgbClr val="C00000"/>
                </a:solidFill>
                <a:cs typeface="+mn-cs"/>
              </a:rPr>
              <a:t>رامو</a:t>
            </a:r>
            <a:r>
              <a:rPr lang="ar-SA" altLang="ar-SA" sz="2000" b="1" dirty="0" smtClean="0">
                <a:solidFill>
                  <a:srgbClr val="C00000"/>
                </a:solidFill>
                <a:cs typeface="+mn-cs"/>
              </a:rPr>
              <a:t> </a:t>
            </a:r>
            <a:r>
              <a:rPr lang="ar-SA" sz="2000" b="1" i="1" dirty="0" smtClean="0">
                <a:solidFill>
                  <a:prstClr val="black"/>
                </a:solidFill>
                <a:cs typeface="+mn-cs"/>
              </a:rPr>
              <a:t>(</a:t>
            </a:r>
            <a:r>
              <a:rPr lang="en-US" sz="2000" b="1" i="1" dirty="0" smtClean="0">
                <a:solidFill>
                  <a:prstClr val="black"/>
                </a:solidFill>
                <a:latin typeface="Times New Roman" pitchFamily="18" charset="0"/>
                <a:cs typeface="+mn-cs"/>
              </a:rPr>
              <a:t>Shiva </a:t>
            </a:r>
            <a:r>
              <a:rPr lang="en-US" sz="2000" b="1" i="1" dirty="0" err="1" smtClean="0">
                <a:solidFill>
                  <a:prstClr val="black"/>
                </a:solidFill>
                <a:latin typeface="Times New Roman" pitchFamily="18" charset="0"/>
                <a:cs typeface="+mn-cs"/>
              </a:rPr>
              <a:t>Ramu</a:t>
            </a:r>
            <a:r>
              <a:rPr lang="ar-SA" sz="2000" b="1" dirty="0" smtClean="0">
                <a:solidFill>
                  <a:srgbClr val="C00000"/>
                </a:solidFill>
                <a:cs typeface="+mn-cs"/>
              </a:rPr>
              <a:t>) </a:t>
            </a:r>
            <a:r>
              <a:rPr lang="ar-SA" sz="2000" b="1" dirty="0" err="1" smtClean="0">
                <a:solidFill>
                  <a:srgbClr val="C00000"/>
                </a:solidFill>
                <a:cs typeface="+mn-cs"/>
              </a:rPr>
              <a:t>الاعمال</a:t>
            </a:r>
            <a:r>
              <a:rPr lang="ar-SA" sz="2000" b="1" dirty="0" smtClean="0">
                <a:solidFill>
                  <a:srgbClr val="C00000"/>
                </a:solidFill>
                <a:cs typeface="+mn-cs"/>
              </a:rPr>
              <a:t> الدولية بأنها أي نشاط تجاري أو خدمي تقوم </a:t>
            </a:r>
            <a:r>
              <a:rPr lang="ar-SA" sz="2000" b="1" dirty="0" err="1" smtClean="0">
                <a:solidFill>
                  <a:srgbClr val="C00000"/>
                </a:solidFill>
                <a:cs typeface="+mn-cs"/>
              </a:rPr>
              <a:t>به</a:t>
            </a:r>
            <a:r>
              <a:rPr lang="ar-SA" sz="2000" b="1" dirty="0" smtClean="0">
                <a:solidFill>
                  <a:srgbClr val="C00000"/>
                </a:solidFill>
                <a:cs typeface="+mn-cs"/>
              </a:rPr>
              <a:t> أي منظمة  </a:t>
            </a:r>
          </a:p>
          <a:p>
            <a:pPr eaLnBrk="1" hangingPunct="1"/>
            <a:r>
              <a:rPr lang="ar-SA" sz="2000" b="1" dirty="0" smtClean="0">
                <a:solidFill>
                  <a:srgbClr val="C00000"/>
                </a:solidFill>
                <a:cs typeface="+mn-cs"/>
              </a:rPr>
              <a:t>        أعمال عبر حدود وطنية </a:t>
            </a:r>
            <a:r>
              <a:rPr lang="ar-SA" altLang="ar-SA" sz="2000" b="1" dirty="0" smtClean="0">
                <a:solidFill>
                  <a:srgbClr val="C00000"/>
                </a:solidFill>
                <a:cs typeface="+mn-cs"/>
              </a:rPr>
              <a:t>:</a:t>
            </a:r>
          </a:p>
          <a:p>
            <a:pPr eaLnBrk="1" hangingPunct="1"/>
            <a:r>
              <a:rPr lang="ar-SA" altLang="ar-SA" sz="2000" b="1" dirty="0" smtClean="0">
                <a:solidFill>
                  <a:srgbClr val="000099"/>
                </a:solidFill>
                <a:cs typeface="+mn-cs"/>
              </a:rPr>
              <a:t>      </a:t>
            </a:r>
            <a:r>
              <a:rPr lang="ar-SA" altLang="ar-SA" sz="2000" b="1" dirty="0" smtClean="0">
                <a:cs typeface="+mn-cs"/>
              </a:rPr>
              <a:t>- </a:t>
            </a:r>
            <a:r>
              <a:rPr lang="ar-SA" sz="2000" b="1" dirty="0" smtClean="0">
                <a:cs typeface="+mn-cs"/>
              </a:rPr>
              <a:t>لدولتين أو أكثر .</a:t>
            </a:r>
          </a:p>
          <a:p>
            <a:pPr eaLnBrk="1" hangingPunct="1"/>
            <a:endParaRPr lang="ar-SA" altLang="ar-SA" sz="2000" b="1" dirty="0" smtClean="0">
              <a:cs typeface="+mn-cs"/>
            </a:endParaRPr>
          </a:p>
          <a:p>
            <a:pPr algn="r" rtl="1" eaLnBrk="1" hangingPunct="1"/>
            <a:r>
              <a:rPr lang="ar-SA" altLang="ar-SA" sz="2000" b="1" dirty="0" smtClean="0">
                <a:solidFill>
                  <a:srgbClr val="C00000"/>
                </a:solidFill>
                <a:cs typeface="+mn-cs"/>
              </a:rPr>
              <a:t>س5: </a:t>
            </a:r>
            <a:r>
              <a:rPr lang="ar-SA" altLang="ar-SA" sz="2000" b="1" dirty="0" smtClean="0">
                <a:solidFill>
                  <a:srgbClr val="C00000"/>
                </a:solidFill>
                <a:cs typeface="+mn-cs"/>
              </a:rPr>
              <a:t>تتصف </a:t>
            </a:r>
            <a:r>
              <a:rPr lang="ar-SA" altLang="ar-SA" sz="2000" b="1" dirty="0" err="1" smtClean="0">
                <a:solidFill>
                  <a:srgbClr val="C00000"/>
                </a:solidFill>
                <a:cs typeface="+mn-cs"/>
              </a:rPr>
              <a:t>الاعمال</a:t>
            </a:r>
            <a:r>
              <a:rPr lang="ar-SA" altLang="ar-SA" sz="2000" b="1" dirty="0" smtClean="0">
                <a:solidFill>
                  <a:srgbClr val="C00000"/>
                </a:solidFill>
                <a:cs typeface="+mn-cs"/>
              </a:rPr>
              <a:t> الدولية </a:t>
            </a:r>
            <a:r>
              <a:rPr lang="ar-SA" altLang="ar-SA" sz="2000" b="1" dirty="0" err="1" smtClean="0">
                <a:solidFill>
                  <a:srgbClr val="C00000"/>
                </a:solidFill>
                <a:cs typeface="+mn-cs"/>
              </a:rPr>
              <a:t>بكلا</a:t>
            </a:r>
            <a:r>
              <a:rPr lang="ar-SA" altLang="ar-SA" sz="2000" b="1" dirty="0" smtClean="0">
                <a:solidFill>
                  <a:srgbClr val="C00000"/>
                </a:solidFill>
                <a:cs typeface="+mn-cs"/>
              </a:rPr>
              <a:t> من :</a:t>
            </a:r>
          </a:p>
          <a:p>
            <a:pPr algn="r" rtl="1" eaLnBrk="1" hangingPunct="1"/>
            <a:r>
              <a:rPr lang="ar-SA" altLang="ar-SA" sz="2000" b="1" dirty="0" smtClean="0">
                <a:solidFill>
                  <a:srgbClr val="000000"/>
                </a:solidFill>
                <a:cs typeface="+mn-cs"/>
              </a:rPr>
              <a:t>      - الديمومة .</a:t>
            </a:r>
          </a:p>
          <a:p>
            <a:pPr algn="r" rtl="1" eaLnBrk="1" hangingPunct="1"/>
            <a:r>
              <a:rPr lang="ar-SA" altLang="ar-SA" sz="2000" b="1" dirty="0" smtClean="0">
                <a:solidFill>
                  <a:srgbClr val="000000"/>
                </a:solidFill>
                <a:cs typeface="+mn-cs"/>
              </a:rPr>
              <a:t>      - تتعلق بالاستثمار في بلد أخر .</a:t>
            </a:r>
          </a:p>
          <a:p>
            <a:pPr eaLnBrk="1" hangingPunct="1"/>
            <a:r>
              <a:rPr lang="ar-SA" altLang="ar-SA" sz="2000" b="1" dirty="0" smtClean="0">
                <a:solidFill>
                  <a:srgbClr val="000000"/>
                </a:solidFill>
                <a:cs typeface="+mn-cs"/>
              </a:rPr>
              <a:t>      - بيع وشراء السلع أو الخدمات عبر حدود دولتين أو أكثر</a:t>
            </a:r>
            <a:r>
              <a:rPr lang="ar-SA" altLang="ar-SA" sz="2000" b="1" dirty="0" smtClean="0">
                <a:cs typeface="+mn-cs"/>
              </a:rPr>
              <a:t>.</a:t>
            </a:r>
          </a:p>
          <a:p>
            <a:pPr eaLnBrk="1" hangingPunct="1"/>
            <a:r>
              <a:rPr lang="ar-SA" altLang="ar-SA" sz="2000" b="1" dirty="0" smtClean="0">
                <a:cs typeface="+mn-cs"/>
              </a:rPr>
              <a:t>      - تعمل في ظروف عدم التأكد .</a:t>
            </a:r>
          </a:p>
          <a:p>
            <a:pPr eaLnBrk="1" hangingPunct="1"/>
            <a:r>
              <a:rPr lang="ar-SA" altLang="ar-SA" sz="2000" b="1" dirty="0" smtClean="0">
                <a:cs typeface="+mn-cs"/>
              </a:rPr>
              <a:t>      - تخضع للتغير السريع .</a:t>
            </a:r>
          </a:p>
          <a:p>
            <a:pPr eaLnBrk="1" hangingPunct="1"/>
            <a:endParaRPr lang="ar-SA" altLang="ar-SA" sz="2000" b="1" dirty="0" smtClean="0">
              <a:solidFill>
                <a:srgbClr val="000000"/>
              </a:solidFill>
              <a:cs typeface="+mn-cs"/>
            </a:endParaRPr>
          </a:p>
          <a:p>
            <a:pPr eaLnBrk="1" hangingPunct="1"/>
            <a:r>
              <a:rPr lang="ar-SA" altLang="ar-SA" sz="2000" b="1" dirty="0" smtClean="0">
                <a:solidFill>
                  <a:srgbClr val="C00000"/>
                </a:solidFill>
                <a:effectLst>
                  <a:glow rad="139700">
                    <a:schemeClr val="accent6">
                      <a:satMod val="175000"/>
                      <a:alpha val="40000"/>
                    </a:schemeClr>
                  </a:glow>
                </a:effectLst>
                <a:cs typeface="+mn-cs"/>
              </a:rPr>
              <a:t>س6: </a:t>
            </a:r>
            <a:r>
              <a:rPr lang="ar-SA" sz="2000" b="1" dirty="0" smtClean="0">
                <a:solidFill>
                  <a:srgbClr val="C00000"/>
                </a:solidFill>
                <a:effectLst>
                  <a:glow rad="139700">
                    <a:schemeClr val="accent6">
                      <a:satMod val="175000"/>
                      <a:alpha val="40000"/>
                    </a:schemeClr>
                  </a:glow>
                </a:effectLst>
                <a:cs typeface="+mn-cs"/>
              </a:rPr>
              <a:t>مفهوم الاستثمار الأجنبي المباشر يتعلق </a:t>
            </a:r>
            <a:r>
              <a:rPr lang="ar-SA" sz="2000" b="1" dirty="0" err="1" smtClean="0">
                <a:solidFill>
                  <a:srgbClr val="C00000"/>
                </a:solidFill>
                <a:effectLst>
                  <a:glow rad="139700">
                    <a:schemeClr val="accent6">
                      <a:satMod val="175000"/>
                      <a:alpha val="40000"/>
                    </a:schemeClr>
                  </a:glow>
                </a:effectLst>
                <a:cs typeface="+mn-cs"/>
              </a:rPr>
              <a:t>بــ</a:t>
            </a:r>
            <a:r>
              <a:rPr lang="ar-SA" sz="2000" b="1" dirty="0" smtClean="0">
                <a:solidFill>
                  <a:srgbClr val="C00000"/>
                </a:solidFill>
                <a:effectLst>
                  <a:glow rad="139700">
                    <a:schemeClr val="accent6">
                      <a:satMod val="175000"/>
                      <a:alpha val="40000"/>
                    </a:schemeClr>
                  </a:glow>
                </a:effectLst>
                <a:cs typeface="+mn-cs"/>
              </a:rPr>
              <a:t> </a:t>
            </a:r>
            <a:r>
              <a:rPr lang="ar-SA" altLang="ar-SA" sz="2000" b="1" dirty="0" smtClean="0">
                <a:solidFill>
                  <a:srgbClr val="C00000"/>
                </a:solidFill>
                <a:effectLst>
                  <a:glow rad="139700">
                    <a:schemeClr val="accent6">
                      <a:satMod val="175000"/>
                      <a:alpha val="40000"/>
                    </a:schemeClr>
                  </a:glow>
                </a:effectLst>
                <a:cs typeface="+mn-cs"/>
              </a:rPr>
              <a:t>:</a:t>
            </a:r>
          </a:p>
          <a:p>
            <a:pPr eaLnBrk="1" hangingPunct="1"/>
            <a:r>
              <a:rPr lang="ar-SA" altLang="ar-SA" sz="2000" b="1" dirty="0" smtClean="0">
                <a:solidFill>
                  <a:srgbClr val="000000"/>
                </a:solidFill>
                <a:cs typeface="+mn-cs"/>
              </a:rPr>
              <a:t>     - </a:t>
            </a:r>
            <a:r>
              <a:rPr lang="ar-SA" sz="2000" b="1" dirty="0" smtClean="0">
                <a:solidFill>
                  <a:prstClr val="black"/>
                </a:solidFill>
                <a:cs typeface="+mn-cs"/>
              </a:rPr>
              <a:t>شراء وتملك ألأصول الرأسمالية الخارجية .</a:t>
            </a:r>
          </a:p>
          <a:p>
            <a:pPr eaLnBrk="1" hangingPunct="1"/>
            <a:r>
              <a:rPr lang="ar-SA" altLang="ar-SA" sz="2000" b="1" dirty="0" smtClean="0">
                <a:solidFill>
                  <a:prstClr val="black"/>
                </a:solidFill>
                <a:cs typeface="+mn-cs"/>
              </a:rPr>
              <a:t>     </a:t>
            </a:r>
            <a:r>
              <a:rPr lang="ar-SA" altLang="ar-SA" sz="2000" b="1" dirty="0" smtClean="0">
                <a:cs typeface="+mn-cs"/>
              </a:rPr>
              <a:t>-</a:t>
            </a:r>
            <a:r>
              <a:rPr lang="ar-SA" altLang="ar-SA" sz="2000" b="1" dirty="0" smtClean="0">
                <a:solidFill>
                  <a:prstClr val="black"/>
                </a:solidFill>
                <a:cs typeface="+mn-cs"/>
              </a:rPr>
              <a:t> المشاركة في تأسيس الاستثمارات الرأسمالية .</a:t>
            </a:r>
            <a:endParaRPr lang="ar-SA" altLang="ar-SA" sz="2000" b="1" dirty="0" smtClean="0">
              <a:solidFill>
                <a:srgbClr val="000000"/>
              </a:solidFill>
              <a:cs typeface="+mn-cs"/>
            </a:endParaRPr>
          </a:p>
          <a:p>
            <a:pPr eaLnBrk="1" hangingPunct="1"/>
            <a:r>
              <a:rPr lang="ar-SA" altLang="ar-SA" sz="2000" b="1" dirty="0" smtClean="0">
                <a:solidFill>
                  <a:srgbClr val="000000"/>
                </a:solidFill>
                <a:cs typeface="+mn-cs"/>
              </a:rPr>
              <a:t>     - امتلاك شي ملموس .</a:t>
            </a:r>
          </a:p>
          <a:p>
            <a:pPr eaLnBrk="1" hangingPunct="1"/>
            <a:endParaRPr lang="ar-SA" altLang="ar-SA" sz="2000" b="1" dirty="0" smtClean="0">
              <a:solidFill>
                <a:srgbClr val="000000"/>
              </a:solidFill>
              <a:cs typeface="+mn-cs"/>
            </a:endParaRPr>
          </a:p>
          <a:p>
            <a:pPr eaLnBrk="1" hangingPunct="1"/>
            <a:r>
              <a:rPr lang="ar-SA" altLang="ar-SA" sz="2000" b="1" dirty="0" smtClean="0">
                <a:solidFill>
                  <a:srgbClr val="C00000"/>
                </a:solidFill>
                <a:effectLst>
                  <a:glow rad="139700">
                    <a:schemeClr val="accent6">
                      <a:satMod val="175000"/>
                      <a:alpha val="40000"/>
                    </a:schemeClr>
                  </a:glow>
                </a:effectLst>
                <a:cs typeface="+mn-cs"/>
              </a:rPr>
              <a:t>س7: </a:t>
            </a:r>
            <a:r>
              <a:rPr lang="ar-SA" altLang="ar-SA" sz="2000" b="1" dirty="0" smtClean="0">
                <a:solidFill>
                  <a:srgbClr val="C00000"/>
                </a:solidFill>
                <a:effectLst>
                  <a:glow rad="139700">
                    <a:schemeClr val="accent6">
                      <a:satMod val="175000"/>
                      <a:alpha val="40000"/>
                    </a:schemeClr>
                  </a:glow>
                </a:effectLst>
                <a:cs typeface="+mn-cs"/>
              </a:rPr>
              <a:t>الاستثمار الأجنبي غير المباشر يتعلق </a:t>
            </a:r>
            <a:r>
              <a:rPr lang="ar-SA" altLang="ar-SA" sz="2000" b="1" dirty="0" err="1" smtClean="0">
                <a:solidFill>
                  <a:srgbClr val="C00000"/>
                </a:solidFill>
                <a:effectLst>
                  <a:glow rad="139700">
                    <a:schemeClr val="accent6">
                      <a:satMod val="175000"/>
                      <a:alpha val="40000"/>
                    </a:schemeClr>
                  </a:glow>
                </a:effectLst>
                <a:cs typeface="+mn-cs"/>
              </a:rPr>
              <a:t>بــ</a:t>
            </a:r>
            <a:r>
              <a:rPr lang="ar-SA" altLang="ar-SA" sz="2000" b="1" dirty="0" smtClean="0">
                <a:solidFill>
                  <a:srgbClr val="C00000"/>
                </a:solidFill>
                <a:effectLst>
                  <a:glow rad="139700">
                    <a:schemeClr val="accent6">
                      <a:satMod val="175000"/>
                      <a:alpha val="40000"/>
                    </a:schemeClr>
                  </a:glow>
                </a:effectLst>
                <a:cs typeface="+mn-cs"/>
              </a:rPr>
              <a:t> </a:t>
            </a:r>
            <a:r>
              <a:rPr lang="ar-SA" sz="2000" b="1" dirty="0" smtClean="0">
                <a:solidFill>
                  <a:srgbClr val="C00000"/>
                </a:solidFill>
                <a:effectLst>
                  <a:glow rad="139700">
                    <a:schemeClr val="accent6">
                      <a:satMod val="175000"/>
                      <a:alpha val="40000"/>
                    </a:schemeClr>
                  </a:glow>
                </a:effectLst>
                <a:cs typeface="+mn-cs"/>
              </a:rPr>
              <a:t>:</a:t>
            </a:r>
          </a:p>
          <a:p>
            <a:pPr eaLnBrk="1" hangingPunct="1"/>
            <a:r>
              <a:rPr lang="ar-SA" sz="2000" b="1" dirty="0" smtClean="0">
                <a:solidFill>
                  <a:srgbClr val="C00000"/>
                </a:solidFill>
                <a:cs typeface="+mn-cs"/>
              </a:rPr>
              <a:t>      </a:t>
            </a:r>
            <a:r>
              <a:rPr lang="ar-SA" sz="2000" b="1" dirty="0" smtClean="0">
                <a:cs typeface="+mn-cs"/>
              </a:rPr>
              <a:t>- شراء المستثمرين للأسهم والسندات والأوراق المالية بهدف اقتنائها لفترة معينة ثم بيعها عندما يرتفع </a:t>
            </a:r>
          </a:p>
          <a:p>
            <a:pPr eaLnBrk="1" hangingPunct="1"/>
            <a:r>
              <a:rPr lang="ar-SA" sz="2000" b="1" dirty="0" smtClean="0">
                <a:cs typeface="+mn-cs"/>
              </a:rPr>
              <a:t>       سعرها في السوق . </a:t>
            </a:r>
          </a:p>
          <a:p>
            <a:pPr eaLnBrk="1" hangingPunct="1"/>
            <a:r>
              <a:rPr lang="ar-SA" sz="2000" b="1" dirty="0" smtClean="0">
                <a:cs typeface="+mn-cs"/>
              </a:rPr>
              <a:t>     </a:t>
            </a:r>
          </a:p>
        </p:txBody>
      </p:sp>
    </p:spTree>
    <p:extLst>
      <p:ext uri="{BB962C8B-B14F-4D97-AF65-F5344CB8AC3E}">
        <p14:creationId xmlns:p14="http://schemas.microsoft.com/office/powerpoint/2010/main" xmlns="" val="1899218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عنصر نائب لرقم الشريحة 3"/>
          <p:cNvSpPr>
            <a:spLocks noGrp="1"/>
          </p:cNvSpPr>
          <p:nvPr>
            <p:ph type="sldNum" sz="quarter" idx="4"/>
          </p:nvPr>
        </p:nvSpPr>
        <p:spPr bwMode="auto">
          <a:xfrm>
            <a:off x="2105025" y="6376988"/>
            <a:ext cx="571500" cy="365125"/>
          </a:xfr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94F28874-D8EF-4CA2-91EF-0D181EEF46D4}" type="slidenum">
              <a:rPr lang="ar-SA" altLang="ar-SA" smtClean="0">
                <a:solidFill>
                  <a:schemeClr val="bg1"/>
                </a:solidFill>
                <a:latin typeface="Calibri" panose="020F0502020204030204" pitchFamily="34" charset="0"/>
              </a:rPr>
              <a:pPr eaLnBrk="1" hangingPunct="1"/>
              <a:t>4</a:t>
            </a:fld>
            <a:endParaRPr lang="en-US" altLang="ar-SA" smtClean="0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  <p:sp>
        <p:nvSpPr>
          <p:cNvPr id="17411" name="مربع نص 5"/>
          <p:cNvSpPr txBox="1">
            <a:spLocks noChangeArrowheads="1"/>
          </p:cNvSpPr>
          <p:nvPr/>
        </p:nvSpPr>
        <p:spPr bwMode="auto">
          <a:xfrm>
            <a:off x="238092" y="142852"/>
            <a:ext cx="9429816" cy="6555641"/>
          </a:xfrm>
          <a:prstGeom prst="rect">
            <a:avLst/>
          </a:prstGeom>
          <a:noFill/>
          <a:ln w="38100">
            <a:solidFill>
              <a:srgbClr val="7030A0"/>
            </a:solidFill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ar-SA" altLang="ar-SA" sz="2000" b="1" dirty="0" smtClean="0">
                <a:solidFill>
                  <a:srgbClr val="C00000"/>
                </a:solidFill>
                <a:cs typeface="+mn-cs"/>
              </a:rPr>
              <a:t>س8: </a:t>
            </a:r>
            <a:r>
              <a:rPr lang="ar-SA" altLang="ar-SA" sz="2000" b="1" dirty="0" smtClean="0">
                <a:solidFill>
                  <a:srgbClr val="C00000"/>
                </a:solidFill>
                <a:cs typeface="+mn-cs"/>
              </a:rPr>
              <a:t>الاستثمار الذي يستهدف الربح ويكون لصاحبه حق غير مباشر </a:t>
            </a:r>
            <a:r>
              <a:rPr lang="ar-SA" altLang="ar-SA" sz="2000" b="1" u="sng" dirty="0" smtClean="0">
                <a:solidFill>
                  <a:srgbClr val="7030A0"/>
                </a:solidFill>
                <a:cs typeface="+mn-cs"/>
              </a:rPr>
              <a:t>لا</a:t>
            </a:r>
            <a:r>
              <a:rPr lang="ar-SA" altLang="ar-SA" sz="2000" b="1" dirty="0" smtClean="0">
                <a:solidFill>
                  <a:srgbClr val="C00000"/>
                </a:solidFill>
                <a:cs typeface="+mn-cs"/>
              </a:rPr>
              <a:t> يمكنه من التأثير في مسار المؤسسة . </a:t>
            </a:r>
          </a:p>
          <a:p>
            <a:pPr eaLnBrk="1" hangingPunct="1"/>
            <a:r>
              <a:rPr lang="ar-SA" altLang="ar-SA" sz="2000" b="1" dirty="0" smtClean="0">
                <a:solidFill>
                  <a:srgbClr val="C00000"/>
                </a:solidFill>
                <a:cs typeface="+mn-cs"/>
              </a:rPr>
              <a:t>        يشير </a:t>
            </a:r>
            <a:r>
              <a:rPr lang="ar-SA" altLang="ar-SA" sz="2000" b="1" dirty="0" err="1" smtClean="0">
                <a:solidFill>
                  <a:srgbClr val="C00000"/>
                </a:solidFill>
                <a:cs typeface="+mn-cs"/>
              </a:rPr>
              <a:t>الى</a:t>
            </a:r>
            <a:r>
              <a:rPr lang="ar-SA" altLang="ar-SA" sz="2000" b="1" dirty="0" smtClean="0">
                <a:solidFill>
                  <a:srgbClr val="C00000"/>
                </a:solidFill>
                <a:cs typeface="+mn-cs"/>
              </a:rPr>
              <a:t> :</a:t>
            </a:r>
          </a:p>
          <a:p>
            <a:pPr eaLnBrk="1" hangingPunct="1"/>
            <a:r>
              <a:rPr lang="ar-SA" altLang="ar-SA" sz="2000" b="1" dirty="0" smtClean="0">
                <a:solidFill>
                  <a:srgbClr val="000099"/>
                </a:solidFill>
                <a:cs typeface="+mn-cs"/>
              </a:rPr>
              <a:t>      </a:t>
            </a:r>
            <a:r>
              <a:rPr lang="ar-SA" altLang="ar-SA" sz="2000" b="1" dirty="0" smtClean="0">
                <a:cs typeface="+mn-cs"/>
              </a:rPr>
              <a:t>- الاستثمار الأجنبي غير المباشر </a:t>
            </a:r>
            <a:r>
              <a:rPr lang="ar-SA" sz="2000" b="1" dirty="0" smtClean="0">
                <a:cs typeface="+mn-cs"/>
              </a:rPr>
              <a:t>.</a:t>
            </a:r>
          </a:p>
          <a:p>
            <a:pPr eaLnBrk="1" hangingPunct="1"/>
            <a:endParaRPr lang="ar-SA" altLang="ar-SA" sz="2000" b="1" dirty="0" smtClean="0">
              <a:cs typeface="+mn-cs"/>
            </a:endParaRPr>
          </a:p>
          <a:p>
            <a:pPr algn="r" rtl="1" eaLnBrk="1" hangingPunct="1"/>
            <a:r>
              <a:rPr lang="ar-SA" altLang="ar-SA" sz="2000" b="1" dirty="0" smtClean="0">
                <a:solidFill>
                  <a:srgbClr val="C00000"/>
                </a:solidFill>
                <a:cs typeface="+mn-cs"/>
              </a:rPr>
              <a:t>س9: </a:t>
            </a:r>
            <a:r>
              <a:rPr lang="ar-SA" altLang="ar-SA" sz="2000" b="1" dirty="0" smtClean="0">
                <a:solidFill>
                  <a:srgbClr val="C00000"/>
                </a:solidFill>
                <a:cs typeface="+mn-cs"/>
              </a:rPr>
              <a:t>علاقة المستثمر بالشركة التي أشترى أسهمها أو سنداتها تتحدد حسب:</a:t>
            </a:r>
          </a:p>
          <a:p>
            <a:pPr algn="r" rtl="1" eaLnBrk="1" hangingPunct="1"/>
            <a:r>
              <a:rPr lang="ar-SA" altLang="ar-SA" sz="2000" b="1" dirty="0" smtClean="0">
                <a:solidFill>
                  <a:srgbClr val="000000"/>
                </a:solidFill>
                <a:cs typeface="+mn-cs"/>
              </a:rPr>
              <a:t>       - نوايا المستثمر .</a:t>
            </a:r>
          </a:p>
          <a:p>
            <a:pPr algn="r" rtl="1" eaLnBrk="1" hangingPunct="1"/>
            <a:r>
              <a:rPr lang="ar-SA" altLang="ar-SA" sz="2000" b="1" dirty="0" smtClean="0">
                <a:solidFill>
                  <a:srgbClr val="000000"/>
                </a:solidFill>
                <a:cs typeface="+mn-cs"/>
              </a:rPr>
              <a:t>      </a:t>
            </a:r>
          </a:p>
          <a:p>
            <a:pPr eaLnBrk="1" hangingPunct="1"/>
            <a:r>
              <a:rPr lang="ar-SA" altLang="ar-SA" sz="2000" b="1" dirty="0" smtClean="0">
                <a:solidFill>
                  <a:srgbClr val="C00000"/>
                </a:solidFill>
                <a:cs typeface="+mn-cs"/>
              </a:rPr>
              <a:t>س10: </a:t>
            </a:r>
            <a:r>
              <a:rPr lang="ar-SA" sz="2000" b="1" dirty="0" smtClean="0">
                <a:solidFill>
                  <a:srgbClr val="C00000"/>
                </a:solidFill>
                <a:cs typeface="+mn-cs"/>
              </a:rPr>
              <a:t>تتصف الشركة الدولية بكونها </a:t>
            </a:r>
            <a:r>
              <a:rPr lang="ar-SA" altLang="ar-SA" sz="2000" b="1" dirty="0" smtClean="0">
                <a:solidFill>
                  <a:srgbClr val="C00000"/>
                </a:solidFill>
                <a:cs typeface="+mn-cs"/>
              </a:rPr>
              <a:t>:</a:t>
            </a:r>
          </a:p>
          <a:p>
            <a:pPr eaLnBrk="1" hangingPunct="1"/>
            <a:r>
              <a:rPr lang="ar-SA" altLang="ar-SA" sz="2000" b="1" dirty="0" smtClean="0">
                <a:solidFill>
                  <a:srgbClr val="000000"/>
                </a:solidFill>
                <a:cs typeface="+mn-cs"/>
              </a:rPr>
              <a:t>        - </a:t>
            </a:r>
            <a:r>
              <a:rPr lang="ar-SA" sz="2000" b="1" dirty="0" smtClean="0">
                <a:solidFill>
                  <a:prstClr val="black"/>
                </a:solidFill>
                <a:cs typeface="+mn-cs"/>
              </a:rPr>
              <a:t>تمتلك طاقة إنتاجية في أكثر من بلد .</a:t>
            </a:r>
          </a:p>
          <a:p>
            <a:pPr eaLnBrk="1" hangingPunct="1"/>
            <a:r>
              <a:rPr lang="ar-SA" sz="2000" b="1" dirty="0" smtClean="0">
                <a:solidFill>
                  <a:prstClr val="black"/>
                </a:solidFill>
                <a:cs typeface="+mn-cs"/>
              </a:rPr>
              <a:t>       - تدير طاقاتها وفروعها وفقا </a:t>
            </a:r>
            <a:r>
              <a:rPr lang="ar-SA" sz="2000" b="1" dirty="0" err="1" smtClean="0">
                <a:solidFill>
                  <a:prstClr val="black"/>
                </a:solidFill>
                <a:cs typeface="+mn-cs"/>
              </a:rPr>
              <a:t>لاستراتيجية</a:t>
            </a:r>
            <a:r>
              <a:rPr lang="ar-SA" sz="2000" b="1" dirty="0" smtClean="0">
                <a:solidFill>
                  <a:prstClr val="black"/>
                </a:solidFill>
                <a:cs typeface="+mn-cs"/>
              </a:rPr>
              <a:t> واحدة .</a:t>
            </a:r>
          </a:p>
          <a:p>
            <a:pPr eaLnBrk="1" hangingPunct="1"/>
            <a:r>
              <a:rPr lang="ar-SA" sz="2000" b="1" dirty="0" smtClean="0">
                <a:solidFill>
                  <a:prstClr val="black"/>
                </a:solidFill>
                <a:cs typeface="+mn-cs"/>
              </a:rPr>
              <a:t>      - تشكل إطارا لنقل الأموال والأفراد والسلع والأفكار .</a:t>
            </a:r>
          </a:p>
          <a:p>
            <a:pPr eaLnBrk="1" hangingPunct="1"/>
            <a:r>
              <a:rPr lang="ar-SA" sz="2000" b="1" dirty="0" smtClean="0">
                <a:solidFill>
                  <a:prstClr val="black"/>
                </a:solidFill>
                <a:cs typeface="+mn-cs"/>
              </a:rPr>
              <a:t>      - </a:t>
            </a:r>
            <a:r>
              <a:rPr lang="ar-SA" altLang="ar-SA" sz="2000" b="1" dirty="0" smtClean="0">
                <a:solidFill>
                  <a:srgbClr val="000000"/>
                </a:solidFill>
                <a:cs typeface="+mn-cs"/>
              </a:rPr>
              <a:t>تكون قاعدة ومحور أعمالها في موطنها .</a:t>
            </a:r>
            <a:endParaRPr lang="ar-SA" sz="2000" b="1" dirty="0" smtClean="0">
              <a:solidFill>
                <a:prstClr val="black"/>
              </a:solidFill>
              <a:cs typeface="+mn-cs"/>
            </a:endParaRPr>
          </a:p>
          <a:p>
            <a:pPr eaLnBrk="1" hangingPunct="1"/>
            <a:r>
              <a:rPr lang="ar-SA" altLang="ar-SA" sz="2000" b="1" dirty="0" smtClean="0">
                <a:solidFill>
                  <a:prstClr val="black"/>
                </a:solidFill>
                <a:cs typeface="+mn-cs"/>
              </a:rPr>
              <a:t>   </a:t>
            </a:r>
            <a:endParaRPr lang="ar-SA" altLang="ar-SA" sz="2000" b="1" dirty="0" smtClean="0">
              <a:solidFill>
                <a:srgbClr val="000000"/>
              </a:solidFill>
              <a:cs typeface="+mn-cs"/>
            </a:endParaRPr>
          </a:p>
          <a:p>
            <a:pPr eaLnBrk="1" hangingPunct="1"/>
            <a:r>
              <a:rPr lang="ar-SA" altLang="ar-SA" sz="2000" b="1" dirty="0" smtClean="0">
                <a:solidFill>
                  <a:srgbClr val="C00000"/>
                </a:solidFill>
                <a:cs typeface="+mn-cs"/>
              </a:rPr>
              <a:t>س11: </a:t>
            </a:r>
            <a:r>
              <a:rPr lang="ar-SA" sz="2000" b="1" dirty="0" smtClean="0">
                <a:solidFill>
                  <a:srgbClr val="C00000"/>
                </a:solidFill>
                <a:cs typeface="+mn-cs"/>
              </a:rPr>
              <a:t>تتصف الشركة متعددة الجنسيات بكونها </a:t>
            </a:r>
            <a:r>
              <a:rPr lang="ar-SA" altLang="ar-SA" sz="2000" b="1" dirty="0" smtClean="0">
                <a:solidFill>
                  <a:srgbClr val="C00000"/>
                </a:solidFill>
                <a:cs typeface="+mn-cs"/>
              </a:rPr>
              <a:t>:</a:t>
            </a:r>
            <a:endParaRPr lang="ar-SA" sz="2000" b="1" dirty="0" smtClean="0">
              <a:solidFill>
                <a:srgbClr val="C00000"/>
              </a:solidFill>
              <a:cs typeface="+mn-cs"/>
            </a:endParaRPr>
          </a:p>
          <a:p>
            <a:pPr eaLnBrk="1" hangingPunct="1"/>
            <a:r>
              <a:rPr lang="ar-SA" sz="2000" b="1" dirty="0" smtClean="0">
                <a:solidFill>
                  <a:srgbClr val="C00000"/>
                </a:solidFill>
                <a:cs typeface="+mn-cs"/>
              </a:rPr>
              <a:t>       </a:t>
            </a:r>
            <a:r>
              <a:rPr lang="ar-SA" sz="2000" b="1" dirty="0" smtClean="0">
                <a:cs typeface="+mn-cs"/>
              </a:rPr>
              <a:t>- </a:t>
            </a:r>
            <a:r>
              <a:rPr lang="ar-SA" altLang="ar-SA" sz="2000" b="1" dirty="0" smtClean="0">
                <a:solidFill>
                  <a:srgbClr val="000000"/>
                </a:solidFill>
                <a:cs typeface="+mn-cs"/>
              </a:rPr>
              <a:t>تتخذ أكثر من موطن لأعمالها </a:t>
            </a:r>
            <a:r>
              <a:rPr lang="ar-SA" sz="2000" b="1" dirty="0" smtClean="0">
                <a:cs typeface="+mn-cs"/>
              </a:rPr>
              <a:t>. </a:t>
            </a:r>
          </a:p>
          <a:p>
            <a:pPr eaLnBrk="1" hangingPunct="1"/>
            <a:endParaRPr lang="ar-SA" sz="2000" b="1" dirty="0" smtClean="0">
              <a:cs typeface="+mn-cs"/>
            </a:endParaRPr>
          </a:p>
          <a:p>
            <a:pPr eaLnBrk="1" hangingPunct="1"/>
            <a:r>
              <a:rPr lang="ar-SA" sz="2000" b="1" dirty="0" smtClean="0">
                <a:solidFill>
                  <a:srgbClr val="C00000"/>
                </a:solidFill>
                <a:cs typeface="+mn-cs"/>
              </a:rPr>
              <a:t>س12: </a:t>
            </a:r>
            <a:r>
              <a:rPr lang="ar-SA" sz="2000" b="1" dirty="0" smtClean="0">
                <a:solidFill>
                  <a:srgbClr val="C00000"/>
                </a:solidFill>
                <a:cs typeface="+mn-cs"/>
              </a:rPr>
              <a:t>تتصف الشركة العالمية بكونها </a:t>
            </a:r>
            <a:r>
              <a:rPr lang="ar-SA" altLang="ar-SA" sz="2000" b="1" dirty="0" smtClean="0">
                <a:solidFill>
                  <a:srgbClr val="C00000"/>
                </a:solidFill>
                <a:cs typeface="+mn-cs"/>
              </a:rPr>
              <a:t>:</a:t>
            </a:r>
          </a:p>
          <a:p>
            <a:pPr eaLnBrk="1" hangingPunct="1"/>
            <a:r>
              <a:rPr lang="ar-SA" sz="2000" b="1" dirty="0" smtClean="0">
                <a:solidFill>
                  <a:srgbClr val="C00000"/>
                </a:solidFill>
                <a:cs typeface="+mn-cs"/>
              </a:rPr>
              <a:t>        </a:t>
            </a:r>
            <a:r>
              <a:rPr lang="ar-SA" sz="2000" b="1" dirty="0" smtClean="0">
                <a:cs typeface="+mn-cs"/>
              </a:rPr>
              <a:t>-</a:t>
            </a:r>
            <a:r>
              <a:rPr lang="ar-SA" sz="2000" b="1" dirty="0" smtClean="0">
                <a:solidFill>
                  <a:srgbClr val="C00000"/>
                </a:solidFill>
                <a:cs typeface="+mn-cs"/>
              </a:rPr>
              <a:t> </a:t>
            </a:r>
            <a:r>
              <a:rPr lang="ar-SA" altLang="ar-SA" sz="2000" b="1" dirty="0" smtClean="0">
                <a:cs typeface="+mn-cs"/>
              </a:rPr>
              <a:t>لا يصبح فيها موطن محدد للشركة .</a:t>
            </a:r>
          </a:p>
          <a:p>
            <a:pPr eaLnBrk="1" hangingPunct="1"/>
            <a:endParaRPr lang="ar-SA" altLang="ar-SA" sz="2000" b="1" dirty="0" smtClean="0">
              <a:cs typeface="+mn-cs"/>
            </a:endParaRPr>
          </a:p>
          <a:p>
            <a:pPr eaLnBrk="1" hangingPunct="1"/>
            <a:r>
              <a:rPr lang="ar-SA" altLang="ar-SA" sz="2000" b="1" dirty="0" smtClean="0">
                <a:solidFill>
                  <a:srgbClr val="C00000"/>
                </a:solidFill>
                <a:cs typeface="+mn-cs"/>
              </a:rPr>
              <a:t>س13: </a:t>
            </a:r>
            <a:r>
              <a:rPr lang="ar-SA" altLang="ar-SA" sz="2000" b="1" dirty="0" smtClean="0">
                <a:solidFill>
                  <a:srgbClr val="C00000"/>
                </a:solidFill>
                <a:cs typeface="+mn-cs"/>
              </a:rPr>
              <a:t>الأرقام المذهلة لتطور الأعمال الدولية </a:t>
            </a:r>
            <a:r>
              <a:rPr lang="ar-SA" altLang="ar-SA" sz="2000" b="1" dirty="0" err="1" smtClean="0">
                <a:solidFill>
                  <a:srgbClr val="C00000"/>
                </a:solidFill>
                <a:cs typeface="+mn-cs"/>
              </a:rPr>
              <a:t>و</a:t>
            </a:r>
            <a:r>
              <a:rPr lang="ar-SA" altLang="ar-SA" sz="2000" b="1" dirty="0" smtClean="0">
                <a:solidFill>
                  <a:srgbClr val="C00000"/>
                </a:solidFill>
                <a:cs typeface="+mn-cs"/>
              </a:rPr>
              <a:t> مكانتها البارزة في حقل المعرفة الإدارية . تشير </a:t>
            </a:r>
            <a:r>
              <a:rPr lang="ar-SA" altLang="ar-SA" sz="2000" b="1" dirty="0" err="1" smtClean="0">
                <a:solidFill>
                  <a:srgbClr val="C00000"/>
                </a:solidFill>
                <a:cs typeface="+mn-cs"/>
              </a:rPr>
              <a:t>الى</a:t>
            </a:r>
            <a:r>
              <a:rPr lang="ar-SA" altLang="ar-SA" sz="2000" b="1" dirty="0" smtClean="0">
                <a:solidFill>
                  <a:srgbClr val="C00000"/>
                </a:solidFill>
                <a:cs typeface="+mn-cs"/>
              </a:rPr>
              <a:t> :</a:t>
            </a:r>
          </a:p>
          <a:p>
            <a:pPr eaLnBrk="1" hangingPunct="1"/>
            <a:r>
              <a:rPr lang="ar-SA" sz="2000" b="1" dirty="0" smtClean="0">
                <a:cs typeface="+mn-cs"/>
              </a:rPr>
              <a:t>        - </a:t>
            </a:r>
            <a:r>
              <a:rPr lang="ar-SA" altLang="ar-SA" sz="2000" b="1" dirty="0" smtClean="0">
                <a:cs typeface="+mn-cs"/>
              </a:rPr>
              <a:t>أهمية الأعمال الدولية .</a:t>
            </a:r>
            <a:endParaRPr lang="ar-SA" sz="2000" b="1" dirty="0" smtClean="0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899218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عنصر نائب لرقم الشريحة 3"/>
          <p:cNvSpPr>
            <a:spLocks noGrp="1"/>
          </p:cNvSpPr>
          <p:nvPr>
            <p:ph type="sldNum" sz="quarter" idx="4"/>
          </p:nvPr>
        </p:nvSpPr>
        <p:spPr bwMode="auto">
          <a:xfrm>
            <a:off x="2105025" y="6376988"/>
            <a:ext cx="571500" cy="365125"/>
          </a:xfr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94F28874-D8EF-4CA2-91EF-0D181EEF46D4}" type="slidenum">
              <a:rPr lang="ar-SA" altLang="ar-SA" smtClean="0">
                <a:solidFill>
                  <a:schemeClr val="bg1"/>
                </a:solidFill>
                <a:latin typeface="Calibri" panose="020F0502020204030204" pitchFamily="34" charset="0"/>
              </a:rPr>
              <a:pPr eaLnBrk="1" hangingPunct="1"/>
              <a:t>5</a:t>
            </a:fld>
            <a:endParaRPr lang="en-US" altLang="ar-SA" smtClean="0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  <p:sp>
        <p:nvSpPr>
          <p:cNvPr id="17411" name="مربع نص 5"/>
          <p:cNvSpPr txBox="1">
            <a:spLocks noChangeArrowheads="1"/>
          </p:cNvSpPr>
          <p:nvPr/>
        </p:nvSpPr>
        <p:spPr bwMode="auto">
          <a:xfrm>
            <a:off x="238092" y="142852"/>
            <a:ext cx="9429816" cy="6247864"/>
          </a:xfrm>
          <a:prstGeom prst="rect">
            <a:avLst/>
          </a:prstGeom>
          <a:noFill/>
          <a:ln w="38100">
            <a:solidFill>
              <a:srgbClr val="7030A0"/>
            </a:solidFill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ar-SA" altLang="ar-SA" sz="2000" b="1" dirty="0" smtClean="0">
                <a:solidFill>
                  <a:srgbClr val="C00000"/>
                </a:solidFill>
                <a:effectLst>
                  <a:glow rad="139700">
                    <a:schemeClr val="accent6">
                      <a:satMod val="175000"/>
                      <a:alpha val="40000"/>
                    </a:schemeClr>
                  </a:glow>
                </a:effectLst>
                <a:cs typeface="+mn-cs"/>
              </a:rPr>
              <a:t>س14: </a:t>
            </a:r>
            <a:r>
              <a:rPr lang="ar-SA" altLang="ar-SA" sz="2000" b="1" dirty="0" smtClean="0">
                <a:solidFill>
                  <a:srgbClr val="C00000"/>
                </a:solidFill>
                <a:effectLst>
                  <a:glow rad="139700">
                    <a:schemeClr val="accent6">
                      <a:satMod val="175000"/>
                      <a:alpha val="40000"/>
                    </a:schemeClr>
                  </a:glow>
                </a:effectLst>
                <a:cs typeface="+mn-cs"/>
              </a:rPr>
              <a:t>من </a:t>
            </a:r>
            <a:r>
              <a:rPr lang="ar-SA" sz="2000" b="1" dirty="0" smtClean="0">
                <a:solidFill>
                  <a:srgbClr val="C00000"/>
                </a:solidFill>
                <a:effectLst>
                  <a:glow rad="139700">
                    <a:schemeClr val="accent6">
                      <a:satMod val="175000"/>
                      <a:alpha val="40000"/>
                    </a:schemeClr>
                  </a:glow>
                </a:effectLst>
              </a:rPr>
              <a:t>أنواع وأشكال إدارة الأعمال الدولية </a:t>
            </a:r>
            <a:r>
              <a:rPr lang="ar-SA" altLang="ar-SA" sz="2000" b="1" dirty="0" smtClean="0">
                <a:solidFill>
                  <a:srgbClr val="C00000"/>
                </a:solidFill>
                <a:effectLst>
                  <a:glow rad="139700">
                    <a:schemeClr val="accent6">
                      <a:satMod val="175000"/>
                      <a:alpha val="40000"/>
                    </a:schemeClr>
                  </a:glow>
                </a:effectLst>
                <a:cs typeface="+mn-cs"/>
              </a:rPr>
              <a:t>:</a:t>
            </a:r>
          </a:p>
          <a:p>
            <a:pPr eaLnBrk="1" hangingPunct="1"/>
            <a:r>
              <a:rPr lang="ar-SA" altLang="ar-SA" sz="2000" b="1" dirty="0" smtClean="0">
                <a:solidFill>
                  <a:srgbClr val="000099"/>
                </a:solidFill>
                <a:cs typeface="+mn-cs"/>
              </a:rPr>
              <a:t>       </a:t>
            </a:r>
            <a:r>
              <a:rPr lang="ar-SA" altLang="ar-SA" sz="2000" b="1" dirty="0" smtClean="0">
                <a:cs typeface="+mn-cs"/>
              </a:rPr>
              <a:t>- </a:t>
            </a:r>
            <a:r>
              <a:rPr lang="ar-SA" sz="2000" b="1" dirty="0" smtClean="0">
                <a:solidFill>
                  <a:prstClr val="black"/>
                </a:solidFill>
                <a:cs typeface="+mn-cs"/>
              </a:rPr>
              <a:t>التجارة الخارجية </a:t>
            </a:r>
            <a:r>
              <a:rPr lang="ar-SA" sz="2000" b="1" dirty="0" smtClean="0">
                <a:cs typeface="+mn-cs"/>
              </a:rPr>
              <a:t>.              </a:t>
            </a:r>
          </a:p>
          <a:p>
            <a:pPr eaLnBrk="1" hangingPunct="1"/>
            <a:r>
              <a:rPr lang="ar-SA" sz="2000" b="1" dirty="0" smtClean="0">
                <a:cs typeface="+mn-cs"/>
              </a:rPr>
              <a:t>       - </a:t>
            </a:r>
            <a:r>
              <a:rPr lang="ar-SA" sz="2000" b="1" dirty="0" smtClean="0">
                <a:solidFill>
                  <a:prstClr val="black"/>
                </a:solidFill>
                <a:cs typeface="+mn-cs"/>
              </a:rPr>
              <a:t>الاستثمارات الأجنبية المباشرة .</a:t>
            </a:r>
          </a:p>
          <a:p>
            <a:pPr eaLnBrk="1" hangingPunct="1"/>
            <a:r>
              <a:rPr lang="ar-SA" sz="2000" b="1" dirty="0" smtClean="0">
                <a:solidFill>
                  <a:prstClr val="black"/>
                </a:solidFill>
                <a:cs typeface="+mn-cs"/>
              </a:rPr>
              <a:t>       - الاستثمارات الأجنبية غير المباشرة .</a:t>
            </a:r>
          </a:p>
          <a:p>
            <a:pPr eaLnBrk="1" hangingPunct="1"/>
            <a:r>
              <a:rPr lang="ar-SA" sz="2000" b="1" dirty="0" smtClean="0">
                <a:solidFill>
                  <a:prstClr val="black"/>
                </a:solidFill>
                <a:cs typeface="+mn-cs"/>
              </a:rPr>
              <a:t>       - عقود التصدير ( عقود الوكالة ) .</a:t>
            </a:r>
          </a:p>
          <a:p>
            <a:pPr eaLnBrk="1" hangingPunct="1"/>
            <a:r>
              <a:rPr lang="ar-SA" sz="2000" b="1" dirty="0" smtClean="0">
                <a:solidFill>
                  <a:prstClr val="black"/>
                </a:solidFill>
                <a:cs typeface="+mn-cs"/>
              </a:rPr>
              <a:t>       - الاستثمارات المشتركة .</a:t>
            </a:r>
          </a:p>
          <a:p>
            <a:pPr eaLnBrk="1" hangingPunct="1"/>
            <a:r>
              <a:rPr lang="ar-SA" sz="2000" b="1" dirty="0" smtClean="0">
                <a:solidFill>
                  <a:prstClr val="black"/>
                </a:solidFill>
                <a:cs typeface="+mn-cs"/>
              </a:rPr>
              <a:t>       - الترخيص .</a:t>
            </a:r>
          </a:p>
          <a:p>
            <a:pPr eaLnBrk="1" hangingPunct="1"/>
            <a:r>
              <a:rPr lang="ar-SA" sz="2000" b="1" dirty="0" smtClean="0">
                <a:solidFill>
                  <a:prstClr val="black"/>
                </a:solidFill>
                <a:cs typeface="+mn-cs"/>
              </a:rPr>
              <a:t>       - عقود تسليم المفتاح .</a:t>
            </a:r>
          </a:p>
          <a:p>
            <a:pPr eaLnBrk="1" hangingPunct="1"/>
            <a:r>
              <a:rPr lang="ar-SA" sz="2000" b="1" dirty="0" smtClean="0">
                <a:solidFill>
                  <a:prstClr val="black"/>
                </a:solidFill>
                <a:cs typeface="+mn-cs"/>
              </a:rPr>
              <a:t>       - عقود التصنيع .</a:t>
            </a:r>
          </a:p>
          <a:p>
            <a:pPr eaLnBrk="1" hangingPunct="1"/>
            <a:r>
              <a:rPr lang="ar-SA" sz="2000" b="1" dirty="0" smtClean="0">
                <a:solidFill>
                  <a:prstClr val="black"/>
                </a:solidFill>
                <a:cs typeface="+mn-cs"/>
              </a:rPr>
              <a:t>       - عقود الإدارة .</a:t>
            </a:r>
            <a:endParaRPr lang="ar-SA" sz="2000" b="1" dirty="0" smtClean="0">
              <a:cs typeface="+mn-cs"/>
            </a:endParaRPr>
          </a:p>
          <a:p>
            <a:pPr eaLnBrk="1" hangingPunct="1"/>
            <a:endParaRPr lang="ar-SA" altLang="ar-SA" sz="2000" b="1" dirty="0" smtClean="0">
              <a:cs typeface="+mn-cs"/>
            </a:endParaRPr>
          </a:p>
          <a:p>
            <a:pPr eaLnBrk="1" hangingPunct="1"/>
            <a:r>
              <a:rPr lang="ar-SA" altLang="ar-SA" sz="2000" b="1" dirty="0" smtClean="0">
                <a:solidFill>
                  <a:srgbClr val="C00000"/>
                </a:solidFill>
                <a:cs typeface="+mn-cs"/>
              </a:rPr>
              <a:t>س15: </a:t>
            </a:r>
            <a:r>
              <a:rPr lang="ar-SA" altLang="ar-SA" sz="2000" b="1" dirty="0" err="1" smtClean="0">
                <a:solidFill>
                  <a:srgbClr val="C00000"/>
                </a:solidFill>
                <a:cs typeface="+mn-cs"/>
              </a:rPr>
              <a:t>أتفاقية</a:t>
            </a:r>
            <a:r>
              <a:rPr lang="ar-SA" altLang="ar-SA" sz="2000" b="1" dirty="0" smtClean="0">
                <a:solidFill>
                  <a:srgbClr val="C00000"/>
                </a:solidFill>
                <a:cs typeface="+mn-cs"/>
              </a:rPr>
              <a:t> يتم توقيعها بين طرفين يكون الطرف </a:t>
            </a:r>
            <a:r>
              <a:rPr lang="ar-SA" altLang="ar-SA" sz="2000" b="1" dirty="0" err="1" smtClean="0">
                <a:solidFill>
                  <a:srgbClr val="C00000"/>
                </a:solidFill>
                <a:cs typeface="+mn-cs"/>
              </a:rPr>
              <a:t>الاول</a:t>
            </a:r>
            <a:r>
              <a:rPr lang="ar-SA" altLang="ar-SA" sz="2000" b="1" dirty="0" smtClean="0">
                <a:solidFill>
                  <a:srgbClr val="C00000"/>
                </a:solidFill>
                <a:cs typeface="+mn-cs"/>
              </a:rPr>
              <a:t> هو المنتج أو المصدر </a:t>
            </a:r>
            <a:r>
              <a:rPr lang="ar-SA" altLang="ar-SA" sz="2000" b="1" dirty="0" err="1" smtClean="0">
                <a:solidFill>
                  <a:srgbClr val="C00000"/>
                </a:solidFill>
                <a:cs typeface="+mn-cs"/>
              </a:rPr>
              <a:t>الى</a:t>
            </a:r>
            <a:r>
              <a:rPr lang="ar-SA" altLang="ar-SA" sz="2000" b="1" dirty="0" smtClean="0">
                <a:solidFill>
                  <a:srgbClr val="C00000"/>
                </a:solidFill>
                <a:cs typeface="+mn-cs"/>
              </a:rPr>
              <a:t> الطرف الثاني في بلد أجنبي </a:t>
            </a:r>
          </a:p>
          <a:p>
            <a:pPr eaLnBrk="1" hangingPunct="1"/>
            <a:r>
              <a:rPr lang="ar-SA" altLang="ar-SA" sz="2000" b="1" dirty="0" smtClean="0">
                <a:solidFill>
                  <a:srgbClr val="C00000"/>
                </a:solidFill>
                <a:cs typeface="+mn-cs"/>
              </a:rPr>
              <a:t>          يفوض الطرف </a:t>
            </a:r>
            <a:r>
              <a:rPr lang="ar-SA" altLang="ar-SA" sz="2000" b="1" dirty="0" err="1" smtClean="0">
                <a:solidFill>
                  <a:srgbClr val="C00000"/>
                </a:solidFill>
                <a:cs typeface="+mn-cs"/>
              </a:rPr>
              <a:t>الاول</a:t>
            </a:r>
            <a:r>
              <a:rPr lang="ar-SA" altLang="ar-SA" sz="2000" b="1" dirty="0" smtClean="0">
                <a:solidFill>
                  <a:srgbClr val="C00000"/>
                </a:solidFill>
                <a:cs typeface="+mn-cs"/>
              </a:rPr>
              <a:t> الطرف الثاني </a:t>
            </a:r>
            <a:r>
              <a:rPr lang="ar-SA" altLang="ar-SA" sz="2000" b="1" dirty="0" smtClean="0">
                <a:solidFill>
                  <a:srgbClr val="C00000"/>
                </a:solidFill>
              </a:rPr>
              <a:t>لبيع أو تسهيل أو إبرام اتفاقيات بيع سلع ومنتجات الطرف الأول   </a:t>
            </a:r>
          </a:p>
          <a:p>
            <a:pPr eaLnBrk="1" hangingPunct="1"/>
            <a:r>
              <a:rPr lang="ar-SA" altLang="ar-SA" sz="2000" b="1" dirty="0" smtClean="0">
                <a:solidFill>
                  <a:srgbClr val="C00000"/>
                </a:solidFill>
              </a:rPr>
              <a:t>          لطرف ثالث هو المستهلك النهائي أو الصناعي </a:t>
            </a:r>
            <a:r>
              <a:rPr lang="ar-SA" altLang="ar-SA" sz="2000" b="1" dirty="0" smtClean="0">
                <a:solidFill>
                  <a:srgbClr val="C00000"/>
                </a:solidFill>
                <a:cs typeface="+mn-cs"/>
              </a:rPr>
              <a:t>:</a:t>
            </a:r>
          </a:p>
          <a:p>
            <a:pPr eaLnBrk="1" hangingPunct="1"/>
            <a:r>
              <a:rPr lang="ar-SA" altLang="ar-SA" sz="2000" b="1" dirty="0" smtClean="0">
                <a:solidFill>
                  <a:srgbClr val="000000"/>
                </a:solidFill>
                <a:cs typeface="+mn-cs"/>
              </a:rPr>
              <a:t>       - </a:t>
            </a:r>
            <a:r>
              <a:rPr lang="ar-SA" sz="2000" b="1" dirty="0" smtClean="0">
                <a:solidFill>
                  <a:prstClr val="black"/>
                </a:solidFill>
              </a:rPr>
              <a:t>عقود التصدير ( عقود الوكالة ) </a:t>
            </a:r>
            <a:r>
              <a:rPr lang="ar-SA" altLang="ar-SA" sz="2000" b="1" dirty="0" smtClean="0">
                <a:solidFill>
                  <a:srgbClr val="000000"/>
                </a:solidFill>
                <a:cs typeface="+mn-cs"/>
              </a:rPr>
              <a:t>.</a:t>
            </a:r>
          </a:p>
          <a:p>
            <a:pPr algn="r" rtl="1" eaLnBrk="1" hangingPunct="1"/>
            <a:r>
              <a:rPr lang="ar-SA" altLang="ar-SA" sz="2000" b="1" dirty="0" smtClean="0">
                <a:solidFill>
                  <a:srgbClr val="000000"/>
                </a:solidFill>
                <a:cs typeface="+mn-cs"/>
              </a:rPr>
              <a:t>      </a:t>
            </a:r>
          </a:p>
          <a:p>
            <a:pPr eaLnBrk="1" hangingPunct="1"/>
            <a:r>
              <a:rPr lang="ar-SA" altLang="ar-SA" sz="2000" b="1" dirty="0" smtClean="0">
                <a:solidFill>
                  <a:srgbClr val="C00000"/>
                </a:solidFill>
                <a:cs typeface="+mn-cs"/>
              </a:rPr>
              <a:t>س16: </a:t>
            </a:r>
            <a:r>
              <a:rPr lang="ar-SA" altLang="ar-SA" sz="2000" b="1" dirty="0" err="1" smtClean="0">
                <a:solidFill>
                  <a:srgbClr val="C00000"/>
                </a:solidFill>
              </a:rPr>
              <a:t>أتفاقية</a:t>
            </a:r>
            <a:r>
              <a:rPr lang="ar-SA" altLang="ar-SA" sz="2000" b="1" dirty="0" smtClean="0">
                <a:solidFill>
                  <a:srgbClr val="C00000"/>
                </a:solidFill>
              </a:rPr>
              <a:t> يتم توقيعها بين طرفين </a:t>
            </a:r>
            <a:r>
              <a:rPr lang="ar-SA" altLang="ar-SA" sz="2000" b="1" dirty="0" smtClean="0">
                <a:solidFill>
                  <a:srgbClr val="C00000"/>
                </a:solidFill>
                <a:cs typeface="+mn-cs"/>
              </a:rPr>
              <a:t>يتلقى الوكيل عمولة عن كل صفقة تتم وهو مجرد وسيط أو ممثل حيث </a:t>
            </a:r>
          </a:p>
          <a:p>
            <a:pPr eaLnBrk="1" hangingPunct="1"/>
            <a:r>
              <a:rPr lang="ar-SA" altLang="ar-SA" sz="2000" b="1" dirty="0" smtClean="0">
                <a:solidFill>
                  <a:srgbClr val="C00000"/>
                </a:solidFill>
                <a:cs typeface="+mn-cs"/>
              </a:rPr>
              <a:t>          يحتفظ الطرف الأول بعلامته التجارية على السلع كما يحتفظ بملكية السلع إلى أن تكتمل المبادلة :</a:t>
            </a:r>
          </a:p>
          <a:p>
            <a:pPr eaLnBrk="1" hangingPunct="1"/>
            <a:r>
              <a:rPr lang="ar-SA" altLang="ar-SA" sz="2000" b="1" dirty="0" smtClean="0">
                <a:solidFill>
                  <a:srgbClr val="000000"/>
                </a:solidFill>
                <a:cs typeface="+mn-cs"/>
              </a:rPr>
              <a:t>        - </a:t>
            </a:r>
            <a:r>
              <a:rPr lang="ar-SA" sz="2000" b="1" dirty="0" smtClean="0">
                <a:solidFill>
                  <a:prstClr val="black"/>
                </a:solidFill>
              </a:rPr>
              <a:t>عقود التصدير ( عقود الوكالة ) </a:t>
            </a:r>
            <a:r>
              <a:rPr lang="ar-SA" sz="2000" b="1" dirty="0" smtClean="0">
                <a:solidFill>
                  <a:prstClr val="black"/>
                </a:solidFill>
                <a:cs typeface="+mn-cs"/>
              </a:rPr>
              <a:t>.</a:t>
            </a:r>
          </a:p>
          <a:p>
            <a:pPr eaLnBrk="1" hangingPunct="1"/>
            <a:r>
              <a:rPr lang="ar-SA" sz="2000" b="1" dirty="0" smtClean="0">
                <a:solidFill>
                  <a:prstClr val="black"/>
                </a:solidFill>
                <a:cs typeface="+mn-cs"/>
              </a:rPr>
              <a:t>       </a:t>
            </a:r>
          </a:p>
        </p:txBody>
      </p:sp>
    </p:spTree>
    <p:extLst>
      <p:ext uri="{BB962C8B-B14F-4D97-AF65-F5344CB8AC3E}">
        <p14:creationId xmlns:p14="http://schemas.microsoft.com/office/powerpoint/2010/main" xmlns="" val="1899218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عنصر نائب لرقم الشريحة 3"/>
          <p:cNvSpPr>
            <a:spLocks noGrp="1"/>
          </p:cNvSpPr>
          <p:nvPr>
            <p:ph type="sldNum" sz="quarter" idx="4"/>
          </p:nvPr>
        </p:nvSpPr>
        <p:spPr bwMode="auto">
          <a:xfrm>
            <a:off x="2105025" y="6376988"/>
            <a:ext cx="571500" cy="365125"/>
          </a:xfr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94F28874-D8EF-4CA2-91EF-0D181EEF46D4}" type="slidenum">
              <a:rPr lang="ar-SA" altLang="ar-SA" smtClean="0">
                <a:solidFill>
                  <a:schemeClr val="bg1"/>
                </a:solidFill>
                <a:latin typeface="Calibri" panose="020F0502020204030204" pitchFamily="34" charset="0"/>
              </a:rPr>
              <a:pPr eaLnBrk="1" hangingPunct="1"/>
              <a:t>6</a:t>
            </a:fld>
            <a:endParaRPr lang="en-US" altLang="ar-SA" smtClean="0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  <p:sp>
        <p:nvSpPr>
          <p:cNvPr id="17411" name="مربع نص 5"/>
          <p:cNvSpPr txBox="1">
            <a:spLocks noChangeArrowheads="1"/>
          </p:cNvSpPr>
          <p:nvPr/>
        </p:nvSpPr>
        <p:spPr bwMode="auto">
          <a:xfrm>
            <a:off x="238092" y="142852"/>
            <a:ext cx="9429816" cy="6124754"/>
          </a:xfrm>
          <a:prstGeom prst="rect">
            <a:avLst/>
          </a:prstGeom>
          <a:noFill/>
          <a:ln w="38100">
            <a:solidFill>
              <a:srgbClr val="7030A0"/>
            </a:solidFill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ar-SA" altLang="ar-SA" sz="2000" b="1" dirty="0" smtClean="0">
                <a:solidFill>
                  <a:srgbClr val="C00000"/>
                </a:solidFill>
                <a:cs typeface="+mn-cs"/>
              </a:rPr>
              <a:t>س17: </a:t>
            </a:r>
            <a:r>
              <a:rPr lang="ar-SA" altLang="ar-SA" sz="2000" b="1" dirty="0" smtClean="0">
                <a:solidFill>
                  <a:srgbClr val="C00000"/>
                </a:solidFill>
                <a:cs typeface="+mn-cs"/>
              </a:rPr>
              <a:t>بموجبها تقوم الشركة الدولية في حصة مشاركة مع شركة دولية أخرى لتنفيذ مشروع في بلد ثالث . وهي </a:t>
            </a:r>
          </a:p>
          <a:p>
            <a:pPr eaLnBrk="1" hangingPunct="1"/>
            <a:r>
              <a:rPr lang="ar-SA" altLang="ar-SA" sz="2000" b="1" dirty="0" smtClean="0">
                <a:solidFill>
                  <a:srgbClr val="C00000"/>
                </a:solidFill>
                <a:cs typeface="+mn-cs"/>
              </a:rPr>
              <a:t>          تشير </a:t>
            </a:r>
            <a:r>
              <a:rPr lang="ar-SA" altLang="ar-SA" sz="2000" b="1" dirty="0" err="1" smtClean="0">
                <a:solidFill>
                  <a:srgbClr val="C00000"/>
                </a:solidFill>
                <a:cs typeface="+mn-cs"/>
              </a:rPr>
              <a:t>الى</a:t>
            </a:r>
            <a:r>
              <a:rPr lang="ar-SA" altLang="ar-SA" sz="2000" b="1" dirty="0" smtClean="0">
                <a:solidFill>
                  <a:srgbClr val="C00000"/>
                </a:solidFill>
                <a:cs typeface="+mn-cs"/>
              </a:rPr>
              <a:t> :</a:t>
            </a:r>
          </a:p>
          <a:p>
            <a:pPr eaLnBrk="1" hangingPunct="1"/>
            <a:r>
              <a:rPr lang="ar-SA" altLang="ar-SA" sz="2000" b="1" dirty="0" smtClean="0">
                <a:solidFill>
                  <a:srgbClr val="000099"/>
                </a:solidFill>
                <a:cs typeface="+mn-cs"/>
              </a:rPr>
              <a:t>      </a:t>
            </a:r>
            <a:r>
              <a:rPr lang="ar-SA" altLang="ar-SA" sz="2000" b="1" dirty="0" smtClean="0">
                <a:cs typeface="+mn-cs"/>
              </a:rPr>
              <a:t>- </a:t>
            </a:r>
            <a:r>
              <a:rPr lang="ar-SA" sz="2000" b="1" dirty="0" smtClean="0">
                <a:solidFill>
                  <a:prstClr val="black"/>
                </a:solidFill>
                <a:cs typeface="+mn-cs"/>
              </a:rPr>
              <a:t>الاستثمارات المشتركة </a:t>
            </a:r>
            <a:r>
              <a:rPr lang="ar-SA" sz="2000" b="1" dirty="0" smtClean="0">
                <a:cs typeface="+mn-cs"/>
              </a:rPr>
              <a:t>.</a:t>
            </a:r>
          </a:p>
          <a:p>
            <a:pPr eaLnBrk="1" hangingPunct="1"/>
            <a:endParaRPr lang="ar-SA" altLang="ar-SA" sz="2000" b="1" dirty="0" smtClean="0">
              <a:cs typeface="+mn-cs"/>
            </a:endParaRPr>
          </a:p>
          <a:p>
            <a:pPr algn="r" rtl="1" eaLnBrk="1" hangingPunct="1"/>
            <a:r>
              <a:rPr lang="ar-SA" altLang="ar-SA" sz="2000" b="1" dirty="0" smtClean="0">
                <a:solidFill>
                  <a:srgbClr val="C00000"/>
                </a:solidFill>
                <a:cs typeface="+mn-cs"/>
              </a:rPr>
              <a:t>س18: </a:t>
            </a:r>
            <a:r>
              <a:rPr lang="ar-SA" altLang="ar-SA" sz="2000" b="1" dirty="0" smtClean="0">
                <a:solidFill>
                  <a:srgbClr val="C00000"/>
                </a:solidFill>
                <a:cs typeface="+mn-cs"/>
              </a:rPr>
              <a:t>في حالة كون الشركاء أكثر من طرفين تظهر مشكلة الكيفية التي سيدار فيها المشروع ويتم حل هذه </a:t>
            </a:r>
          </a:p>
          <a:p>
            <a:pPr algn="r" rtl="1" eaLnBrk="1" hangingPunct="1"/>
            <a:r>
              <a:rPr lang="ar-SA" altLang="ar-SA" sz="2000" b="1" dirty="0" smtClean="0">
                <a:solidFill>
                  <a:srgbClr val="C00000"/>
                </a:solidFill>
                <a:cs typeface="+mn-cs"/>
              </a:rPr>
              <a:t>         المشكلة بعرض ثلاثة بدائل لإدارة الاستثمار ممثلة في :</a:t>
            </a:r>
          </a:p>
          <a:p>
            <a:pPr algn="r" rtl="1" eaLnBrk="1" hangingPunct="1"/>
            <a:r>
              <a:rPr lang="ar-SA" altLang="ar-SA" sz="2000" b="1" dirty="0" smtClean="0">
                <a:solidFill>
                  <a:srgbClr val="000000"/>
                </a:solidFill>
                <a:cs typeface="+mn-cs"/>
              </a:rPr>
              <a:t>       - </a:t>
            </a:r>
            <a:r>
              <a:rPr lang="ar-SA" altLang="ar-SA" sz="2000" b="1" u="sng" dirty="0" smtClean="0">
                <a:solidFill>
                  <a:srgbClr val="7030A0"/>
                </a:solidFill>
                <a:cs typeface="+mn-cs"/>
              </a:rPr>
              <a:t>البديل </a:t>
            </a:r>
            <a:r>
              <a:rPr lang="ar-SA" altLang="ar-SA" sz="2000" b="1" u="sng" dirty="0" err="1" smtClean="0">
                <a:solidFill>
                  <a:srgbClr val="7030A0"/>
                </a:solidFill>
                <a:cs typeface="+mn-cs"/>
              </a:rPr>
              <a:t>الاول</a:t>
            </a:r>
            <a:r>
              <a:rPr lang="ar-SA" altLang="ar-SA" sz="2000" b="1" dirty="0" smtClean="0">
                <a:solidFill>
                  <a:srgbClr val="7030A0"/>
                </a:solidFill>
                <a:cs typeface="+mn-cs"/>
              </a:rPr>
              <a:t> : </a:t>
            </a:r>
            <a:r>
              <a:rPr lang="ar-SA" altLang="ar-SA" sz="2000" b="1" dirty="0" err="1" smtClean="0">
                <a:solidFill>
                  <a:srgbClr val="000000"/>
                </a:solidFill>
                <a:cs typeface="+mn-cs"/>
              </a:rPr>
              <a:t>الادارة</a:t>
            </a:r>
            <a:r>
              <a:rPr lang="ar-SA" altLang="ar-SA" sz="2000" b="1" dirty="0" smtClean="0">
                <a:solidFill>
                  <a:srgbClr val="000000"/>
                </a:solidFill>
                <a:cs typeface="+mn-cs"/>
              </a:rPr>
              <a:t> المشتركة .</a:t>
            </a:r>
          </a:p>
          <a:p>
            <a:pPr algn="r" rtl="1" eaLnBrk="1" hangingPunct="1"/>
            <a:r>
              <a:rPr lang="ar-SA" altLang="ar-SA" sz="2000" b="1" dirty="0" smtClean="0">
                <a:solidFill>
                  <a:srgbClr val="000000"/>
                </a:solidFill>
                <a:cs typeface="+mn-cs"/>
              </a:rPr>
              <a:t>       - </a:t>
            </a:r>
            <a:r>
              <a:rPr lang="ar-SA" altLang="ar-SA" sz="2000" b="1" u="sng" dirty="0" smtClean="0">
                <a:solidFill>
                  <a:srgbClr val="7030A0"/>
                </a:solidFill>
                <a:cs typeface="+mn-cs"/>
              </a:rPr>
              <a:t>البديل الثاني</a:t>
            </a:r>
            <a:r>
              <a:rPr lang="ar-SA" altLang="ar-SA" sz="2000" b="1" dirty="0" smtClean="0">
                <a:solidFill>
                  <a:srgbClr val="7030A0"/>
                </a:solidFill>
                <a:cs typeface="+mn-cs"/>
              </a:rPr>
              <a:t> : </a:t>
            </a:r>
            <a:r>
              <a:rPr lang="ar-SA" altLang="ar-SA" sz="2000" b="1" dirty="0" err="1" smtClean="0">
                <a:solidFill>
                  <a:srgbClr val="000000"/>
                </a:solidFill>
                <a:cs typeface="+mn-cs"/>
              </a:rPr>
              <a:t>الادارة</a:t>
            </a:r>
            <a:r>
              <a:rPr lang="ar-SA" altLang="ar-SA" sz="2000" b="1" dirty="0" smtClean="0">
                <a:solidFill>
                  <a:srgbClr val="000000"/>
                </a:solidFill>
                <a:cs typeface="+mn-cs"/>
              </a:rPr>
              <a:t> التي يهيمن عليها شريك واحد والذي يملك الحصة الكبرى في المشروع .</a:t>
            </a:r>
          </a:p>
          <a:p>
            <a:pPr algn="r" rtl="1" eaLnBrk="1" hangingPunct="1"/>
            <a:r>
              <a:rPr lang="ar-SA" altLang="ar-SA" sz="2000" b="1" dirty="0" smtClean="0">
                <a:solidFill>
                  <a:srgbClr val="000000"/>
                </a:solidFill>
                <a:cs typeface="+mn-cs"/>
              </a:rPr>
              <a:t>       - </a:t>
            </a:r>
            <a:r>
              <a:rPr lang="ar-SA" altLang="ar-SA" sz="2000" b="1" u="sng" dirty="0" smtClean="0">
                <a:solidFill>
                  <a:srgbClr val="7030A0"/>
                </a:solidFill>
                <a:cs typeface="+mn-cs"/>
              </a:rPr>
              <a:t>البديل الثالث</a:t>
            </a:r>
            <a:r>
              <a:rPr lang="ar-SA" altLang="ar-SA" sz="2000" b="1" dirty="0" smtClean="0">
                <a:solidFill>
                  <a:srgbClr val="7030A0"/>
                </a:solidFill>
                <a:cs typeface="+mn-cs"/>
              </a:rPr>
              <a:t> : </a:t>
            </a:r>
            <a:r>
              <a:rPr lang="ar-SA" altLang="ar-SA" sz="2000" b="1" dirty="0" err="1" smtClean="0">
                <a:solidFill>
                  <a:srgbClr val="000000"/>
                </a:solidFill>
                <a:cs typeface="+mn-cs"/>
              </a:rPr>
              <a:t>الادارة</a:t>
            </a:r>
            <a:r>
              <a:rPr lang="ar-SA" altLang="ar-SA" sz="2000" b="1" dirty="0" smtClean="0">
                <a:solidFill>
                  <a:srgbClr val="000000"/>
                </a:solidFill>
                <a:cs typeface="+mn-cs"/>
              </a:rPr>
              <a:t> المستقلة ( أي </a:t>
            </a:r>
            <a:r>
              <a:rPr lang="ar-SA" altLang="ar-SA" sz="2000" b="1" dirty="0" err="1" smtClean="0">
                <a:solidFill>
                  <a:srgbClr val="000000"/>
                </a:solidFill>
                <a:cs typeface="+mn-cs"/>
              </a:rPr>
              <a:t>ان</a:t>
            </a:r>
            <a:r>
              <a:rPr lang="ar-SA" altLang="ar-SA" sz="2000" b="1" dirty="0" smtClean="0">
                <a:solidFill>
                  <a:srgbClr val="000000"/>
                </a:solidFill>
                <a:cs typeface="+mn-cs"/>
              </a:rPr>
              <a:t> يكون مدير المشروع حياديا من خارج المشروع ) .</a:t>
            </a:r>
          </a:p>
          <a:p>
            <a:pPr algn="r" rtl="1" eaLnBrk="1" hangingPunct="1"/>
            <a:endParaRPr lang="ar-SA" altLang="ar-SA" sz="2000" b="1" dirty="0" smtClean="0">
              <a:solidFill>
                <a:srgbClr val="000000"/>
              </a:solidFill>
              <a:cs typeface="+mn-cs"/>
            </a:endParaRPr>
          </a:p>
          <a:p>
            <a:pPr eaLnBrk="1" hangingPunct="1"/>
            <a:r>
              <a:rPr lang="ar-SA" altLang="ar-SA" sz="2000" b="1" dirty="0" smtClean="0">
                <a:solidFill>
                  <a:srgbClr val="C00000"/>
                </a:solidFill>
                <a:cs typeface="+mn-cs"/>
              </a:rPr>
              <a:t>س19: </a:t>
            </a:r>
            <a:r>
              <a:rPr lang="ar-SA" sz="2000" b="1" dirty="0" smtClean="0">
                <a:solidFill>
                  <a:srgbClr val="C00000"/>
                </a:solidFill>
                <a:cs typeface="+mn-cs"/>
              </a:rPr>
              <a:t>تستخدمه العديد من الشركات متعددة الجنسيات كأداة لدخول </a:t>
            </a:r>
            <a:r>
              <a:rPr lang="ar-SA" sz="2000" b="1" dirty="0" err="1" smtClean="0">
                <a:solidFill>
                  <a:srgbClr val="C00000"/>
                </a:solidFill>
                <a:cs typeface="+mn-cs"/>
              </a:rPr>
              <a:t>الى</a:t>
            </a:r>
            <a:r>
              <a:rPr lang="ar-SA" sz="2000" b="1" dirty="0" smtClean="0">
                <a:solidFill>
                  <a:srgbClr val="C00000"/>
                </a:solidFill>
                <a:cs typeface="+mn-cs"/>
              </a:rPr>
              <a:t> </a:t>
            </a:r>
            <a:r>
              <a:rPr lang="ar-SA" sz="2000" b="1" dirty="0" err="1" smtClean="0">
                <a:solidFill>
                  <a:srgbClr val="C00000"/>
                </a:solidFill>
                <a:cs typeface="+mn-cs"/>
              </a:rPr>
              <a:t>الاسواق</a:t>
            </a:r>
            <a:r>
              <a:rPr lang="ar-SA" sz="2000" b="1" dirty="0" smtClean="0">
                <a:solidFill>
                  <a:srgbClr val="C00000"/>
                </a:solidFill>
                <a:cs typeface="+mn-cs"/>
              </a:rPr>
              <a:t> </a:t>
            </a:r>
            <a:r>
              <a:rPr lang="ar-SA" sz="2000" b="1" dirty="0" err="1" smtClean="0">
                <a:solidFill>
                  <a:srgbClr val="C00000"/>
                </a:solidFill>
                <a:cs typeface="+mn-cs"/>
              </a:rPr>
              <a:t>الاجنبية</a:t>
            </a:r>
            <a:r>
              <a:rPr lang="ar-SA" altLang="ar-SA" sz="2000" b="1" dirty="0" smtClean="0">
                <a:solidFill>
                  <a:srgbClr val="C00000"/>
                </a:solidFill>
                <a:cs typeface="+mn-cs"/>
              </a:rPr>
              <a:t>:</a:t>
            </a:r>
          </a:p>
          <a:p>
            <a:pPr eaLnBrk="1" hangingPunct="1"/>
            <a:r>
              <a:rPr lang="ar-SA" altLang="ar-SA" sz="2000" b="1" dirty="0" smtClean="0">
                <a:solidFill>
                  <a:srgbClr val="000000"/>
                </a:solidFill>
                <a:cs typeface="+mn-cs"/>
              </a:rPr>
              <a:t>        - </a:t>
            </a:r>
            <a:r>
              <a:rPr lang="ar-SA" sz="2000" b="1" dirty="0" smtClean="0">
                <a:solidFill>
                  <a:prstClr val="black"/>
                </a:solidFill>
                <a:cs typeface="+mn-cs"/>
              </a:rPr>
              <a:t>الترخيص .</a:t>
            </a:r>
          </a:p>
          <a:p>
            <a:pPr eaLnBrk="1" hangingPunct="1"/>
            <a:endParaRPr lang="ar-SA" altLang="ar-SA" sz="2000" b="1" dirty="0" smtClean="0">
              <a:solidFill>
                <a:srgbClr val="000000"/>
              </a:solidFill>
              <a:cs typeface="+mn-cs"/>
            </a:endParaRPr>
          </a:p>
          <a:p>
            <a:pPr eaLnBrk="1" hangingPunct="1"/>
            <a:r>
              <a:rPr lang="ar-SA" altLang="ar-SA" sz="2000" b="1" dirty="0" smtClean="0">
                <a:solidFill>
                  <a:srgbClr val="C00000"/>
                </a:solidFill>
                <a:cs typeface="+mn-cs"/>
              </a:rPr>
              <a:t>س20: </a:t>
            </a:r>
            <a:r>
              <a:rPr lang="ar-SA" altLang="ar-SA" sz="2000" b="1" dirty="0" smtClean="0">
                <a:solidFill>
                  <a:srgbClr val="C00000"/>
                </a:solidFill>
                <a:cs typeface="+mn-cs"/>
              </a:rPr>
              <a:t>من مزايا </a:t>
            </a:r>
            <a:r>
              <a:rPr lang="ar-SA" sz="2000" b="1" dirty="0" smtClean="0">
                <a:solidFill>
                  <a:srgbClr val="C00000"/>
                </a:solidFill>
                <a:cs typeface="+mn-cs"/>
              </a:rPr>
              <a:t>الترخيص كونه </a:t>
            </a:r>
            <a:r>
              <a:rPr lang="ar-SA" altLang="ar-SA" sz="2000" b="1" dirty="0" smtClean="0">
                <a:solidFill>
                  <a:srgbClr val="C00000"/>
                </a:solidFill>
                <a:cs typeface="+mn-cs"/>
              </a:rPr>
              <a:t>:</a:t>
            </a:r>
            <a:endParaRPr lang="ar-SA" sz="2000" b="1" dirty="0" smtClean="0">
              <a:solidFill>
                <a:srgbClr val="C00000"/>
              </a:solidFill>
              <a:cs typeface="+mn-cs"/>
            </a:endParaRPr>
          </a:p>
          <a:p>
            <a:pPr eaLnBrk="1" hangingPunct="1"/>
            <a:r>
              <a:rPr lang="ar-SA" sz="2000" b="1" dirty="0" smtClean="0">
                <a:solidFill>
                  <a:srgbClr val="C00000"/>
                </a:solidFill>
                <a:cs typeface="+mn-cs"/>
              </a:rPr>
              <a:t>       </a:t>
            </a:r>
            <a:r>
              <a:rPr lang="ar-SA" sz="2000" b="1" dirty="0" smtClean="0">
                <a:cs typeface="+mn-cs"/>
              </a:rPr>
              <a:t>- </a:t>
            </a:r>
            <a:r>
              <a:rPr lang="ar-SA" sz="2000" b="1" dirty="0" smtClean="0"/>
              <a:t>أداة لدخول </a:t>
            </a:r>
            <a:r>
              <a:rPr lang="ar-SA" sz="2000" b="1" dirty="0" err="1" smtClean="0"/>
              <a:t>الى</a:t>
            </a:r>
            <a:r>
              <a:rPr lang="ar-SA" sz="2000" b="1" dirty="0" smtClean="0"/>
              <a:t> </a:t>
            </a:r>
            <a:r>
              <a:rPr lang="ar-SA" sz="2000" b="1" dirty="0" err="1" smtClean="0"/>
              <a:t>الاسواق</a:t>
            </a:r>
            <a:r>
              <a:rPr lang="ar-SA" sz="2000" b="1" dirty="0" smtClean="0"/>
              <a:t> </a:t>
            </a:r>
            <a:r>
              <a:rPr lang="ar-SA" sz="2000" b="1" dirty="0" err="1" smtClean="0"/>
              <a:t>الاجنبية</a:t>
            </a:r>
            <a:r>
              <a:rPr lang="ar-SA" sz="2000" b="1" dirty="0" smtClean="0"/>
              <a:t> </a:t>
            </a:r>
            <a:r>
              <a:rPr lang="ar-SA" sz="2000" b="1" dirty="0" smtClean="0">
                <a:cs typeface="+mn-cs"/>
              </a:rPr>
              <a:t>. </a:t>
            </a:r>
          </a:p>
          <a:p>
            <a:pPr eaLnBrk="1" hangingPunct="1"/>
            <a:r>
              <a:rPr lang="ar-SA" sz="2000" b="1" dirty="0" smtClean="0">
                <a:cs typeface="+mn-cs"/>
              </a:rPr>
              <a:t>       - يسهل تحويل الشركات الصغيرة </a:t>
            </a:r>
            <a:r>
              <a:rPr lang="ar-SA" sz="2000" b="1" dirty="0" err="1" smtClean="0">
                <a:cs typeface="+mn-cs"/>
              </a:rPr>
              <a:t>الى</a:t>
            </a:r>
            <a:r>
              <a:rPr lang="ar-SA" sz="2000" b="1" dirty="0" smtClean="0">
                <a:cs typeface="+mn-cs"/>
              </a:rPr>
              <a:t> شركات ( </a:t>
            </a:r>
            <a:r>
              <a:rPr lang="ar-SA" sz="2000" b="1" dirty="0" err="1" smtClean="0">
                <a:cs typeface="+mn-cs"/>
              </a:rPr>
              <a:t>م</a:t>
            </a:r>
            <a:r>
              <a:rPr lang="ar-SA" sz="2000" b="1" dirty="0" smtClean="0">
                <a:cs typeface="+mn-cs"/>
              </a:rPr>
              <a:t> . ج ) .       حيث ( </a:t>
            </a:r>
            <a:r>
              <a:rPr lang="ar-SA" sz="2000" b="1" dirty="0" err="1" smtClean="0">
                <a:cs typeface="+mn-cs"/>
              </a:rPr>
              <a:t>م</a:t>
            </a:r>
            <a:r>
              <a:rPr lang="ar-SA" sz="2000" b="1" dirty="0" smtClean="0">
                <a:cs typeface="+mn-cs"/>
              </a:rPr>
              <a:t> : </a:t>
            </a:r>
            <a:r>
              <a:rPr lang="ar-SA" sz="2000" b="1" dirty="0" err="1" smtClean="0">
                <a:cs typeface="+mn-cs"/>
              </a:rPr>
              <a:t>متعددة</a:t>
            </a:r>
            <a:r>
              <a:rPr lang="ar-SA" sz="2000" b="1" dirty="0" smtClean="0">
                <a:cs typeface="+mn-cs"/>
              </a:rPr>
              <a:t> ) </a:t>
            </a:r>
            <a:r>
              <a:rPr lang="ar-SA" sz="2000" b="1" dirty="0" err="1" smtClean="0">
                <a:cs typeface="+mn-cs"/>
              </a:rPr>
              <a:t>و</a:t>
            </a:r>
            <a:r>
              <a:rPr lang="ar-SA" sz="2000" b="1" dirty="0" smtClean="0">
                <a:cs typeface="+mn-cs"/>
              </a:rPr>
              <a:t> ( </a:t>
            </a:r>
            <a:r>
              <a:rPr lang="ar-SA" sz="2000" b="1" dirty="0" err="1" smtClean="0">
                <a:cs typeface="+mn-cs"/>
              </a:rPr>
              <a:t>ج</a:t>
            </a:r>
            <a:r>
              <a:rPr lang="ar-SA" sz="2000" b="1" dirty="0" smtClean="0">
                <a:cs typeface="+mn-cs"/>
              </a:rPr>
              <a:t> : </a:t>
            </a:r>
            <a:r>
              <a:rPr lang="ar-SA" sz="2000" b="1" dirty="0" err="1" smtClean="0">
                <a:cs typeface="+mn-cs"/>
              </a:rPr>
              <a:t>جنسيات</a:t>
            </a:r>
            <a:r>
              <a:rPr lang="ar-SA" sz="2000" b="1" dirty="0" smtClean="0">
                <a:cs typeface="+mn-cs"/>
              </a:rPr>
              <a:t> ) .</a:t>
            </a:r>
          </a:p>
          <a:p>
            <a:pPr eaLnBrk="1" hangingPunct="1"/>
            <a:endParaRPr lang="ar-SA" sz="2000" b="1" dirty="0" smtClean="0">
              <a:cs typeface="+mn-cs"/>
            </a:endParaRPr>
          </a:p>
          <a:p>
            <a:pPr eaLnBrk="1" hangingPunct="1"/>
            <a:r>
              <a:rPr lang="ar-SA" sz="2000" b="1" dirty="0" smtClean="0">
                <a:solidFill>
                  <a:srgbClr val="C00000"/>
                </a:solidFill>
                <a:cs typeface="+mn-cs"/>
              </a:rPr>
              <a:t>س21: </a:t>
            </a:r>
            <a:r>
              <a:rPr lang="ar-SA" altLang="ar-SA" sz="2000" b="1" dirty="0" smtClean="0">
                <a:solidFill>
                  <a:srgbClr val="C00000"/>
                </a:solidFill>
              </a:rPr>
              <a:t>تنفيذ المشروع من مراحله الأولية حتى مرحلة التشغيل . تعني </a:t>
            </a:r>
            <a:r>
              <a:rPr lang="ar-SA" altLang="ar-SA" sz="2000" b="1" dirty="0" smtClean="0">
                <a:solidFill>
                  <a:srgbClr val="C00000"/>
                </a:solidFill>
                <a:cs typeface="+mn-cs"/>
              </a:rPr>
              <a:t>:</a:t>
            </a:r>
          </a:p>
          <a:p>
            <a:pPr eaLnBrk="1" hangingPunct="1"/>
            <a:r>
              <a:rPr lang="ar-SA" sz="2000" b="1" dirty="0" smtClean="0">
                <a:solidFill>
                  <a:srgbClr val="C00000"/>
                </a:solidFill>
                <a:cs typeface="+mn-cs"/>
              </a:rPr>
              <a:t>        </a:t>
            </a:r>
            <a:r>
              <a:rPr lang="ar-SA" sz="2000" b="1" dirty="0" smtClean="0">
                <a:cs typeface="+mn-cs"/>
              </a:rPr>
              <a:t>-</a:t>
            </a:r>
            <a:r>
              <a:rPr lang="ar-SA" sz="2000" b="1" dirty="0" smtClean="0">
                <a:solidFill>
                  <a:srgbClr val="C00000"/>
                </a:solidFill>
                <a:cs typeface="+mn-cs"/>
              </a:rPr>
              <a:t> </a:t>
            </a:r>
            <a:r>
              <a:rPr lang="ar-SA" altLang="ar-SA" sz="2000" b="1" dirty="0" smtClean="0">
                <a:cs typeface="+mn-cs"/>
              </a:rPr>
              <a:t>عقد تسليم المفتاح .</a:t>
            </a:r>
          </a:p>
        </p:txBody>
      </p:sp>
    </p:spTree>
    <p:extLst>
      <p:ext uri="{BB962C8B-B14F-4D97-AF65-F5344CB8AC3E}">
        <p14:creationId xmlns:p14="http://schemas.microsoft.com/office/powerpoint/2010/main" xmlns="" val="1899218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عنصر نائب لرقم الشريحة 3"/>
          <p:cNvSpPr>
            <a:spLocks noGrp="1"/>
          </p:cNvSpPr>
          <p:nvPr>
            <p:ph type="sldNum" sz="quarter" idx="4"/>
          </p:nvPr>
        </p:nvSpPr>
        <p:spPr bwMode="auto">
          <a:xfrm>
            <a:off x="2105025" y="6376988"/>
            <a:ext cx="571500" cy="365125"/>
          </a:xfr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94F28874-D8EF-4CA2-91EF-0D181EEF46D4}" type="slidenum">
              <a:rPr lang="ar-SA" altLang="ar-SA" smtClean="0">
                <a:solidFill>
                  <a:schemeClr val="bg1"/>
                </a:solidFill>
                <a:latin typeface="Calibri" panose="020F0502020204030204" pitchFamily="34" charset="0"/>
              </a:rPr>
              <a:pPr eaLnBrk="1" hangingPunct="1"/>
              <a:t>7</a:t>
            </a:fld>
            <a:endParaRPr lang="en-US" altLang="ar-SA" smtClean="0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  <p:sp>
        <p:nvSpPr>
          <p:cNvPr id="17411" name="مربع نص 5"/>
          <p:cNvSpPr txBox="1">
            <a:spLocks noChangeArrowheads="1"/>
          </p:cNvSpPr>
          <p:nvPr/>
        </p:nvSpPr>
        <p:spPr bwMode="auto">
          <a:xfrm>
            <a:off x="238092" y="142852"/>
            <a:ext cx="9429816" cy="6555641"/>
          </a:xfrm>
          <a:prstGeom prst="rect">
            <a:avLst/>
          </a:prstGeom>
          <a:noFill/>
          <a:ln w="38100">
            <a:solidFill>
              <a:srgbClr val="7030A0"/>
            </a:solidFill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ar-SA" altLang="ar-SA" sz="2000" b="1" dirty="0" smtClean="0">
                <a:solidFill>
                  <a:srgbClr val="C00000"/>
                </a:solidFill>
                <a:effectLst>
                  <a:glow rad="139700">
                    <a:schemeClr val="accent6">
                      <a:satMod val="175000"/>
                      <a:alpha val="40000"/>
                    </a:schemeClr>
                  </a:glow>
                </a:effectLst>
                <a:cs typeface="+mn-cs"/>
              </a:rPr>
              <a:t>س22: </a:t>
            </a:r>
            <a:r>
              <a:rPr lang="ar-SA" altLang="ar-SA" sz="2000" b="1" dirty="0" smtClean="0">
                <a:solidFill>
                  <a:srgbClr val="C00000"/>
                </a:solidFill>
                <a:effectLst>
                  <a:glow rad="139700">
                    <a:schemeClr val="accent6">
                      <a:satMod val="175000"/>
                      <a:alpha val="40000"/>
                    </a:schemeClr>
                  </a:glow>
                </a:effectLst>
              </a:rPr>
              <a:t>بموجبها تقوم شركة أجنبية بإدارة منشأة في بلد أخر مقابل اجر ، ومقابل القيام بالإدارة تتلقى الشركة </a:t>
            </a:r>
          </a:p>
          <a:p>
            <a:pPr eaLnBrk="1" hangingPunct="1"/>
            <a:r>
              <a:rPr lang="ar-SA" altLang="ar-SA" sz="2000" b="1" dirty="0" smtClean="0">
                <a:solidFill>
                  <a:srgbClr val="C00000"/>
                </a:solidFill>
                <a:effectLst>
                  <a:glow rad="139700">
                    <a:schemeClr val="accent6">
                      <a:satMod val="175000"/>
                      <a:alpha val="40000"/>
                    </a:schemeClr>
                  </a:glow>
                </a:effectLst>
              </a:rPr>
              <a:t>         الأجنبية أتعاباً أو نصيبا في الأرباح </a:t>
            </a:r>
            <a:r>
              <a:rPr lang="ar-SA" altLang="ar-SA" sz="2000" b="1" dirty="0" smtClean="0">
                <a:solidFill>
                  <a:srgbClr val="C00000"/>
                </a:solidFill>
                <a:effectLst>
                  <a:glow rad="139700">
                    <a:schemeClr val="accent6">
                      <a:satMod val="175000"/>
                      <a:alpha val="40000"/>
                    </a:schemeClr>
                  </a:glow>
                </a:effectLst>
                <a:cs typeface="+mn-cs"/>
              </a:rPr>
              <a:t>:</a:t>
            </a:r>
          </a:p>
          <a:p>
            <a:pPr eaLnBrk="1" hangingPunct="1"/>
            <a:r>
              <a:rPr lang="ar-SA" altLang="ar-SA" sz="2000" b="1" dirty="0" smtClean="0">
                <a:solidFill>
                  <a:srgbClr val="000099"/>
                </a:solidFill>
                <a:cs typeface="+mn-cs"/>
              </a:rPr>
              <a:t>       </a:t>
            </a:r>
            <a:r>
              <a:rPr lang="ar-SA" altLang="ar-SA" sz="2000" b="1" dirty="0" smtClean="0">
                <a:cs typeface="+mn-cs"/>
              </a:rPr>
              <a:t>- </a:t>
            </a:r>
            <a:r>
              <a:rPr lang="ar-SA" sz="2000" b="1" dirty="0" smtClean="0">
                <a:solidFill>
                  <a:prstClr val="black"/>
                </a:solidFill>
                <a:cs typeface="+mn-cs"/>
              </a:rPr>
              <a:t>عقود الإدارة </a:t>
            </a:r>
            <a:r>
              <a:rPr lang="ar-SA" sz="2000" b="1" dirty="0" smtClean="0">
                <a:cs typeface="+mn-cs"/>
              </a:rPr>
              <a:t>.</a:t>
            </a:r>
          </a:p>
          <a:p>
            <a:pPr eaLnBrk="1" hangingPunct="1"/>
            <a:endParaRPr lang="ar-SA" altLang="ar-SA" sz="2000" b="1" dirty="0" smtClean="0">
              <a:cs typeface="+mn-cs"/>
            </a:endParaRPr>
          </a:p>
          <a:p>
            <a:pPr algn="r" rtl="1" eaLnBrk="1" hangingPunct="1"/>
            <a:r>
              <a:rPr lang="ar-SA" altLang="ar-SA" sz="2000" b="1" dirty="0" smtClean="0">
                <a:solidFill>
                  <a:srgbClr val="C00000"/>
                </a:solidFill>
                <a:cs typeface="+mn-cs"/>
              </a:rPr>
              <a:t>س23: </a:t>
            </a:r>
            <a:r>
              <a:rPr lang="ar-SA" altLang="ar-SA" sz="2000" b="1" dirty="0" smtClean="0">
                <a:solidFill>
                  <a:srgbClr val="C00000"/>
                </a:solidFill>
                <a:cs typeface="+mn-cs"/>
              </a:rPr>
              <a:t>عبارة عن أتفاق يتم بين الشركة متعددة الجنسية مع شركة محلية في دولة أخرى بأن تقوم أحد الشركتين   </a:t>
            </a:r>
          </a:p>
          <a:p>
            <a:pPr algn="r" rtl="1" eaLnBrk="1" hangingPunct="1"/>
            <a:r>
              <a:rPr lang="ar-SA" altLang="ar-SA" sz="2000" b="1" dirty="0" smtClean="0">
                <a:solidFill>
                  <a:srgbClr val="C00000"/>
                </a:solidFill>
                <a:cs typeface="+mn-cs"/>
              </a:rPr>
              <a:t>          بتصنيع السلع نيابة عن الشركة الثانية  :</a:t>
            </a:r>
          </a:p>
          <a:p>
            <a:pPr algn="r" rtl="1" eaLnBrk="1" hangingPunct="1"/>
            <a:r>
              <a:rPr lang="ar-SA" altLang="ar-SA" sz="2000" b="1" dirty="0" smtClean="0">
                <a:cs typeface="+mn-cs"/>
              </a:rPr>
              <a:t>       - عقود التصنيع .</a:t>
            </a:r>
          </a:p>
          <a:p>
            <a:pPr algn="r" rtl="1" eaLnBrk="1" hangingPunct="1"/>
            <a:r>
              <a:rPr lang="ar-SA" altLang="ar-SA" sz="2000" b="1" dirty="0" smtClean="0">
                <a:solidFill>
                  <a:srgbClr val="000000"/>
                </a:solidFill>
                <a:cs typeface="+mn-cs"/>
              </a:rPr>
              <a:t>       </a:t>
            </a:r>
          </a:p>
          <a:p>
            <a:pPr eaLnBrk="1" hangingPunct="1"/>
            <a:r>
              <a:rPr lang="ar-SA" altLang="ar-SA" sz="2000" b="1" dirty="0" smtClean="0">
                <a:solidFill>
                  <a:srgbClr val="C00000"/>
                </a:solidFill>
                <a:cs typeface="+mn-cs"/>
              </a:rPr>
              <a:t>س24: </a:t>
            </a:r>
            <a:r>
              <a:rPr lang="ar-SA" sz="2000" b="1" dirty="0" smtClean="0">
                <a:solidFill>
                  <a:srgbClr val="C00000"/>
                </a:solidFill>
                <a:cs typeface="+mn-cs"/>
              </a:rPr>
              <a:t>من خصائص عقود التصنيع </a:t>
            </a:r>
            <a:r>
              <a:rPr lang="ar-SA" altLang="ar-SA" sz="2000" b="1" dirty="0" smtClean="0">
                <a:solidFill>
                  <a:srgbClr val="C00000"/>
                </a:solidFill>
                <a:cs typeface="+mn-cs"/>
              </a:rPr>
              <a:t>:</a:t>
            </a:r>
          </a:p>
          <a:p>
            <a:pPr eaLnBrk="1" hangingPunct="1"/>
            <a:r>
              <a:rPr lang="ar-SA" altLang="ar-SA" sz="2000" b="1" dirty="0" smtClean="0">
                <a:solidFill>
                  <a:srgbClr val="000000"/>
                </a:solidFill>
                <a:cs typeface="+mn-cs"/>
              </a:rPr>
              <a:t>        - أجور الأيادي العاملة رخيصة </a:t>
            </a:r>
            <a:r>
              <a:rPr lang="ar-SA" sz="2000" b="1" dirty="0" smtClean="0">
                <a:solidFill>
                  <a:prstClr val="black"/>
                </a:solidFill>
                <a:cs typeface="+mn-cs"/>
              </a:rPr>
              <a:t>.</a:t>
            </a:r>
          </a:p>
          <a:p>
            <a:pPr eaLnBrk="1" hangingPunct="1"/>
            <a:r>
              <a:rPr lang="ar-SA" sz="2000" b="1" dirty="0" smtClean="0">
                <a:solidFill>
                  <a:prstClr val="black"/>
                </a:solidFill>
                <a:cs typeface="+mn-cs"/>
              </a:rPr>
              <a:t>        - المواد قليلة التكلفة .</a:t>
            </a:r>
          </a:p>
          <a:p>
            <a:pPr eaLnBrk="1" hangingPunct="1"/>
            <a:r>
              <a:rPr lang="ar-SA" sz="2000" b="1" dirty="0" smtClean="0">
                <a:solidFill>
                  <a:prstClr val="black"/>
                </a:solidFill>
                <a:cs typeface="+mn-cs"/>
              </a:rPr>
              <a:t>        - </a:t>
            </a:r>
            <a:r>
              <a:rPr lang="ar-SA" altLang="ar-SA" sz="2000" b="1" dirty="0" smtClean="0"/>
              <a:t>اتفاقيات إنتاج بالوكالة .</a:t>
            </a:r>
            <a:endParaRPr lang="ar-SA" sz="2000" b="1" dirty="0" smtClean="0">
              <a:cs typeface="+mn-cs"/>
            </a:endParaRPr>
          </a:p>
          <a:p>
            <a:pPr eaLnBrk="1" hangingPunct="1"/>
            <a:r>
              <a:rPr lang="ar-SA" sz="2000" b="1" dirty="0" smtClean="0">
                <a:solidFill>
                  <a:prstClr val="black"/>
                </a:solidFill>
                <a:cs typeface="+mn-cs"/>
              </a:rPr>
              <a:t>        - طويلة الأجل .</a:t>
            </a:r>
          </a:p>
          <a:p>
            <a:pPr eaLnBrk="1" hangingPunct="1"/>
            <a:endParaRPr lang="ar-SA" altLang="ar-SA" sz="2000" b="1" dirty="0" smtClean="0">
              <a:solidFill>
                <a:srgbClr val="000000"/>
              </a:solidFill>
              <a:cs typeface="+mn-cs"/>
            </a:endParaRPr>
          </a:p>
          <a:p>
            <a:pPr eaLnBrk="1" hangingPunct="1"/>
            <a:r>
              <a:rPr lang="ar-SA" altLang="ar-SA" sz="2000" b="1" dirty="0" smtClean="0">
                <a:solidFill>
                  <a:srgbClr val="C00000"/>
                </a:solidFill>
                <a:cs typeface="+mn-cs"/>
              </a:rPr>
              <a:t>س25: </a:t>
            </a:r>
            <a:r>
              <a:rPr lang="ar-SA" altLang="ar-SA" sz="2000" b="1" dirty="0" smtClean="0">
                <a:solidFill>
                  <a:srgbClr val="C00000"/>
                </a:solidFill>
                <a:cs typeface="+mn-cs"/>
              </a:rPr>
              <a:t>مصطلح ( </a:t>
            </a:r>
            <a:r>
              <a:rPr lang="ar-SA" altLang="ar-SA" sz="2000" b="1" dirty="0" err="1" smtClean="0">
                <a:solidFill>
                  <a:srgbClr val="C00000"/>
                </a:solidFill>
                <a:cs typeface="+mn-cs"/>
              </a:rPr>
              <a:t>ش</a:t>
            </a:r>
            <a:r>
              <a:rPr lang="ar-SA" altLang="ar-SA" sz="2000" b="1" dirty="0" smtClean="0">
                <a:solidFill>
                  <a:srgbClr val="C00000"/>
                </a:solidFill>
                <a:cs typeface="+mn-cs"/>
              </a:rPr>
              <a:t> . م . ج....... </a:t>
            </a:r>
            <a:r>
              <a:rPr lang="ar-SA" altLang="ar-SA" sz="2000" b="1" dirty="0" smtClean="0">
                <a:solidFill>
                  <a:srgbClr val="7030A0"/>
                </a:solidFill>
                <a:cs typeface="+mn-cs"/>
              </a:rPr>
              <a:t>ش</a:t>
            </a:r>
            <a:r>
              <a:rPr lang="ar-SA" altLang="ar-SA" sz="2000" b="1" dirty="0" smtClean="0">
                <a:solidFill>
                  <a:srgbClr val="C00000"/>
                </a:solidFill>
                <a:cs typeface="+mn-cs"/>
              </a:rPr>
              <a:t>ركات </a:t>
            </a:r>
            <a:r>
              <a:rPr lang="ar-SA" altLang="ar-SA" sz="2000" b="1" dirty="0" smtClean="0">
                <a:solidFill>
                  <a:srgbClr val="7030A0"/>
                </a:solidFill>
                <a:cs typeface="+mn-cs"/>
              </a:rPr>
              <a:t>م</a:t>
            </a:r>
            <a:r>
              <a:rPr lang="ar-SA" altLang="ar-SA" sz="2000" b="1" dirty="0" smtClean="0">
                <a:solidFill>
                  <a:srgbClr val="C00000"/>
                </a:solidFill>
                <a:cs typeface="+mn-cs"/>
              </a:rPr>
              <a:t>تعددة ال</a:t>
            </a:r>
            <a:r>
              <a:rPr lang="ar-SA" altLang="ar-SA" sz="2000" b="1" dirty="0" smtClean="0">
                <a:solidFill>
                  <a:srgbClr val="7030A0"/>
                </a:solidFill>
                <a:cs typeface="+mn-cs"/>
              </a:rPr>
              <a:t>ج</a:t>
            </a:r>
            <a:r>
              <a:rPr lang="ar-SA" altLang="ar-SA" sz="2000" b="1" dirty="0" smtClean="0">
                <a:solidFill>
                  <a:srgbClr val="C00000"/>
                </a:solidFill>
                <a:cs typeface="+mn-cs"/>
              </a:rPr>
              <a:t>نسيات ) له أسماء </a:t>
            </a:r>
            <a:r>
              <a:rPr lang="ar-SA" altLang="ar-SA" sz="2000" b="1" dirty="0" err="1" smtClean="0">
                <a:solidFill>
                  <a:srgbClr val="C00000"/>
                </a:solidFill>
                <a:cs typeface="+mn-cs"/>
              </a:rPr>
              <a:t>اخرى</a:t>
            </a:r>
            <a:r>
              <a:rPr lang="ar-SA" altLang="ar-SA" sz="2000" b="1" dirty="0" smtClean="0">
                <a:solidFill>
                  <a:srgbClr val="C00000"/>
                </a:solidFill>
                <a:cs typeface="+mn-cs"/>
              </a:rPr>
              <a:t> متداولة منها :</a:t>
            </a:r>
            <a:endParaRPr lang="ar-SA" sz="2000" b="1" dirty="0" smtClean="0">
              <a:solidFill>
                <a:srgbClr val="C00000"/>
              </a:solidFill>
              <a:cs typeface="+mn-cs"/>
            </a:endParaRPr>
          </a:p>
          <a:p>
            <a:pPr eaLnBrk="1" hangingPunct="1"/>
            <a:r>
              <a:rPr lang="ar-SA" sz="2000" b="1" dirty="0" smtClean="0">
                <a:solidFill>
                  <a:srgbClr val="C00000"/>
                </a:solidFill>
                <a:cs typeface="+mn-cs"/>
              </a:rPr>
              <a:t>       </a:t>
            </a:r>
            <a:r>
              <a:rPr lang="ar-SA" sz="2000" b="1" dirty="0" smtClean="0">
                <a:cs typeface="+mn-cs"/>
              </a:rPr>
              <a:t>- </a:t>
            </a:r>
            <a:r>
              <a:rPr lang="ar-SA" sz="2000" b="1" dirty="0" smtClean="0"/>
              <a:t>الشركات الدولية </a:t>
            </a:r>
            <a:r>
              <a:rPr lang="ar-SA" sz="2000" b="1" dirty="0" smtClean="0">
                <a:cs typeface="+mn-cs"/>
              </a:rPr>
              <a:t>. </a:t>
            </a:r>
          </a:p>
          <a:p>
            <a:pPr eaLnBrk="1" hangingPunct="1"/>
            <a:r>
              <a:rPr lang="ar-SA" sz="2000" b="1" dirty="0" smtClean="0">
                <a:cs typeface="+mn-cs"/>
              </a:rPr>
              <a:t>       - الشركات عبر الوطنية . </a:t>
            </a:r>
          </a:p>
          <a:p>
            <a:pPr eaLnBrk="1" hangingPunct="1"/>
            <a:r>
              <a:rPr lang="ar-SA" sz="2000" b="1" dirty="0" smtClean="0">
                <a:cs typeface="+mn-cs"/>
              </a:rPr>
              <a:t>       - الشركات العالمية .</a:t>
            </a:r>
          </a:p>
          <a:p>
            <a:pPr eaLnBrk="1" hangingPunct="1"/>
            <a:r>
              <a:rPr lang="ar-SA" sz="2000" b="1" dirty="0" smtClean="0">
                <a:cs typeface="+mn-cs"/>
              </a:rPr>
              <a:t>       - الهيئات التجارية الدولية .</a:t>
            </a:r>
          </a:p>
          <a:p>
            <a:pPr eaLnBrk="1" hangingPunct="1"/>
            <a:endParaRPr lang="ar-SA" sz="2000" b="1" dirty="0" smtClean="0">
              <a:solidFill>
                <a:srgbClr val="C00000"/>
              </a:solidFill>
              <a:cs typeface="+mn-cs"/>
            </a:endParaRPr>
          </a:p>
          <a:p>
            <a:pPr eaLnBrk="1" hangingPunct="1"/>
            <a:endParaRPr lang="ar-SA" sz="2000" b="1" dirty="0" smtClean="0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899218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عنصر نائب لرقم الشريحة 3"/>
          <p:cNvSpPr>
            <a:spLocks noGrp="1"/>
          </p:cNvSpPr>
          <p:nvPr>
            <p:ph type="sldNum" sz="quarter" idx="4"/>
          </p:nvPr>
        </p:nvSpPr>
        <p:spPr bwMode="auto">
          <a:xfrm>
            <a:off x="2105025" y="6376988"/>
            <a:ext cx="571500" cy="365125"/>
          </a:xfr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94F28874-D8EF-4CA2-91EF-0D181EEF46D4}" type="slidenum">
              <a:rPr lang="ar-SA" altLang="ar-SA" smtClean="0">
                <a:solidFill>
                  <a:schemeClr val="bg1"/>
                </a:solidFill>
                <a:latin typeface="Calibri" panose="020F0502020204030204" pitchFamily="34" charset="0"/>
              </a:rPr>
              <a:pPr eaLnBrk="1" hangingPunct="1"/>
              <a:t>8</a:t>
            </a:fld>
            <a:endParaRPr lang="en-US" altLang="ar-SA" smtClean="0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  <p:sp>
        <p:nvSpPr>
          <p:cNvPr id="17411" name="مربع نص 5"/>
          <p:cNvSpPr txBox="1">
            <a:spLocks noChangeArrowheads="1"/>
          </p:cNvSpPr>
          <p:nvPr/>
        </p:nvSpPr>
        <p:spPr bwMode="auto">
          <a:xfrm>
            <a:off x="238092" y="142852"/>
            <a:ext cx="9429816" cy="6555641"/>
          </a:xfrm>
          <a:prstGeom prst="rect">
            <a:avLst/>
          </a:prstGeom>
          <a:noFill/>
          <a:ln w="38100">
            <a:solidFill>
              <a:srgbClr val="7030A0"/>
            </a:solidFill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ar-SA" altLang="ar-SA" sz="2000" b="1" dirty="0" smtClean="0">
                <a:solidFill>
                  <a:srgbClr val="C00000"/>
                </a:solidFill>
                <a:cs typeface="+mn-cs"/>
              </a:rPr>
              <a:t>س26: </a:t>
            </a:r>
            <a:r>
              <a:rPr lang="ar-SA" altLang="ar-SA" sz="2000" b="1" dirty="0" smtClean="0">
                <a:solidFill>
                  <a:srgbClr val="C00000"/>
                </a:solidFill>
              </a:rPr>
              <a:t>ليس كل شركة محلية يمكن اعتبارها دولية </a:t>
            </a:r>
            <a:r>
              <a:rPr lang="ar-SA" altLang="ar-SA" sz="2000" b="1" dirty="0" err="1" smtClean="0">
                <a:solidFill>
                  <a:srgbClr val="C00000"/>
                </a:solidFill>
              </a:rPr>
              <a:t>الا</a:t>
            </a:r>
            <a:r>
              <a:rPr lang="ar-SA" altLang="ar-SA" sz="2000" b="1" dirty="0" smtClean="0">
                <a:solidFill>
                  <a:srgbClr val="C00000"/>
                </a:solidFill>
              </a:rPr>
              <a:t> أذا حققت بعض المعايير التي تصنفها كشركة دولية ومن </a:t>
            </a:r>
          </a:p>
          <a:p>
            <a:pPr eaLnBrk="1" hangingPunct="1"/>
            <a:r>
              <a:rPr lang="ar-SA" altLang="ar-SA" sz="2000" b="1" dirty="0" smtClean="0">
                <a:solidFill>
                  <a:srgbClr val="C00000"/>
                </a:solidFill>
              </a:rPr>
              <a:t>         تلك المعايير</a:t>
            </a:r>
            <a:r>
              <a:rPr lang="ar-SA" altLang="ar-SA" sz="2000" b="1" dirty="0" smtClean="0">
                <a:solidFill>
                  <a:srgbClr val="C00000"/>
                </a:solidFill>
                <a:cs typeface="+mn-cs"/>
              </a:rPr>
              <a:t>:</a:t>
            </a:r>
          </a:p>
          <a:p>
            <a:pPr eaLnBrk="1" hangingPunct="1"/>
            <a:r>
              <a:rPr lang="ar-SA" altLang="ar-SA" sz="2000" b="1" dirty="0" smtClean="0">
                <a:solidFill>
                  <a:srgbClr val="000099"/>
                </a:solidFill>
                <a:cs typeface="+mn-cs"/>
              </a:rPr>
              <a:t>       </a:t>
            </a:r>
            <a:r>
              <a:rPr lang="ar-SA" altLang="ar-SA" sz="2000" b="1" dirty="0" smtClean="0">
                <a:cs typeface="+mn-cs"/>
              </a:rPr>
              <a:t>- </a:t>
            </a:r>
            <a:r>
              <a:rPr lang="ar-SA" sz="2000" b="1" dirty="0" smtClean="0">
                <a:solidFill>
                  <a:prstClr val="black"/>
                </a:solidFill>
                <a:cs typeface="+mn-cs"/>
              </a:rPr>
              <a:t>أن تتعامل مع دولتين أو أكثر </a:t>
            </a:r>
            <a:r>
              <a:rPr lang="ar-SA" sz="2000" b="1" dirty="0" smtClean="0">
                <a:cs typeface="+mn-cs"/>
              </a:rPr>
              <a:t>.</a:t>
            </a:r>
          </a:p>
          <a:p>
            <a:pPr eaLnBrk="1" hangingPunct="1"/>
            <a:r>
              <a:rPr lang="ar-SA" sz="2000" b="1" dirty="0" smtClean="0">
                <a:cs typeface="+mn-cs"/>
              </a:rPr>
              <a:t>       - أن تبلغ مبيعاتها الخارجية نسبة 30% من أجمالي مبيعاتها السنوية .</a:t>
            </a:r>
          </a:p>
          <a:p>
            <a:pPr eaLnBrk="1" hangingPunct="1"/>
            <a:r>
              <a:rPr lang="ar-SA" sz="2000" b="1" dirty="0" smtClean="0">
                <a:cs typeface="+mn-cs"/>
              </a:rPr>
              <a:t>       - أن تحقق أرباح على مدى ثلاث سنوات على </a:t>
            </a:r>
            <a:r>
              <a:rPr lang="ar-SA" sz="2000" b="1" dirty="0" err="1" smtClean="0">
                <a:cs typeface="+mn-cs"/>
              </a:rPr>
              <a:t>الاقل</a:t>
            </a:r>
            <a:r>
              <a:rPr lang="ar-SA" sz="2000" b="1" dirty="0" smtClean="0">
                <a:cs typeface="+mn-cs"/>
              </a:rPr>
              <a:t> .</a:t>
            </a:r>
          </a:p>
          <a:p>
            <a:pPr eaLnBrk="1" hangingPunct="1"/>
            <a:r>
              <a:rPr lang="ar-SA" sz="2000" b="1" dirty="0" smtClean="0">
                <a:cs typeface="+mn-cs"/>
              </a:rPr>
              <a:t>       - أن تتصف أعمالها الدولية بالديمومة .</a:t>
            </a:r>
          </a:p>
          <a:p>
            <a:pPr eaLnBrk="1" hangingPunct="1"/>
            <a:endParaRPr lang="ar-SA" altLang="ar-SA" sz="2000" b="1" dirty="0" smtClean="0">
              <a:cs typeface="+mn-cs"/>
            </a:endParaRPr>
          </a:p>
          <a:p>
            <a:pPr eaLnBrk="1" hangingPunct="1"/>
            <a:r>
              <a:rPr lang="ar-SA" altLang="ar-SA" sz="2000" b="1" dirty="0" smtClean="0">
                <a:solidFill>
                  <a:srgbClr val="C00000"/>
                </a:solidFill>
                <a:cs typeface="+mn-cs"/>
              </a:rPr>
              <a:t>س27: </a:t>
            </a:r>
            <a:r>
              <a:rPr lang="ar-SA" altLang="ar-SA" sz="2000" b="1" dirty="0" smtClean="0">
                <a:solidFill>
                  <a:srgbClr val="C00000"/>
                </a:solidFill>
              </a:rPr>
              <a:t>تفاهم أو تكتل مجموعة من الشركات </a:t>
            </a:r>
            <a:r>
              <a:rPr lang="ar-SA" altLang="ar-SA" sz="2000" b="1" dirty="0" err="1" smtClean="0">
                <a:solidFill>
                  <a:srgbClr val="C00000"/>
                </a:solidFill>
              </a:rPr>
              <a:t>م</a:t>
            </a:r>
            <a:r>
              <a:rPr lang="ar-SA" altLang="ar-SA" sz="2000" b="1" dirty="0" smtClean="0">
                <a:solidFill>
                  <a:srgbClr val="C00000"/>
                </a:solidFill>
              </a:rPr>
              <a:t> ج يتمركز تحت سيطرتها إنتاج أو تصريف الجزء الساحق من هذه  </a:t>
            </a:r>
          </a:p>
          <a:p>
            <a:pPr eaLnBrk="1" hangingPunct="1"/>
            <a:r>
              <a:rPr lang="ar-SA" altLang="ar-SA" sz="2000" b="1" dirty="0" smtClean="0">
                <a:solidFill>
                  <a:srgbClr val="C00000"/>
                </a:solidFill>
              </a:rPr>
              <a:t>         البضاعة أو تلك سعيا وراء الربح المطلق . تشير </a:t>
            </a:r>
            <a:r>
              <a:rPr lang="ar-SA" altLang="ar-SA" sz="2000" b="1" dirty="0" err="1" smtClean="0">
                <a:solidFill>
                  <a:srgbClr val="C00000"/>
                </a:solidFill>
              </a:rPr>
              <a:t>الى</a:t>
            </a:r>
            <a:r>
              <a:rPr lang="ar-SA" altLang="ar-SA" sz="2000" b="1" dirty="0" smtClean="0">
                <a:solidFill>
                  <a:srgbClr val="C00000"/>
                </a:solidFill>
              </a:rPr>
              <a:t> </a:t>
            </a:r>
            <a:r>
              <a:rPr lang="ar-SA" altLang="ar-SA" sz="2000" b="1" dirty="0" smtClean="0">
                <a:solidFill>
                  <a:srgbClr val="C00000"/>
                </a:solidFill>
                <a:cs typeface="+mn-cs"/>
              </a:rPr>
              <a:t>:</a:t>
            </a:r>
          </a:p>
          <a:p>
            <a:pPr algn="r" rtl="1" eaLnBrk="1" hangingPunct="1"/>
            <a:r>
              <a:rPr lang="ar-SA" altLang="ar-SA" sz="2000" b="1" dirty="0" smtClean="0">
                <a:cs typeface="+mn-cs"/>
              </a:rPr>
              <a:t>       - الاحتكار .</a:t>
            </a:r>
          </a:p>
          <a:p>
            <a:pPr algn="r" rtl="1" eaLnBrk="1" hangingPunct="1"/>
            <a:r>
              <a:rPr lang="ar-SA" altLang="ar-SA" sz="2000" b="1" dirty="0" smtClean="0">
                <a:solidFill>
                  <a:srgbClr val="000000"/>
                </a:solidFill>
                <a:cs typeface="+mn-cs"/>
              </a:rPr>
              <a:t>       </a:t>
            </a:r>
          </a:p>
          <a:p>
            <a:pPr eaLnBrk="1" hangingPunct="1"/>
            <a:r>
              <a:rPr lang="ar-SA" altLang="ar-SA" sz="2000" b="1" dirty="0" smtClean="0">
                <a:solidFill>
                  <a:srgbClr val="C00000"/>
                </a:solidFill>
                <a:cs typeface="+mn-cs"/>
              </a:rPr>
              <a:t>س28: </a:t>
            </a:r>
            <a:r>
              <a:rPr lang="ar-SA" altLang="ar-SA" sz="2000" b="1" dirty="0" smtClean="0">
                <a:solidFill>
                  <a:srgbClr val="C00000"/>
                </a:solidFill>
              </a:rPr>
              <a:t>من أهم أشكال الاحتكارات </a:t>
            </a:r>
            <a:r>
              <a:rPr lang="ar-SA" altLang="ar-SA" sz="2000" b="1" dirty="0" smtClean="0">
                <a:solidFill>
                  <a:srgbClr val="C00000"/>
                </a:solidFill>
                <a:cs typeface="+mn-cs"/>
              </a:rPr>
              <a:t>:</a:t>
            </a:r>
          </a:p>
          <a:p>
            <a:pPr eaLnBrk="1" hangingPunct="1"/>
            <a:r>
              <a:rPr lang="ar-SA" altLang="ar-SA" sz="2000" b="1" dirty="0" smtClean="0">
                <a:solidFill>
                  <a:srgbClr val="000000"/>
                </a:solidFill>
                <a:cs typeface="+mn-cs"/>
              </a:rPr>
              <a:t>        </a:t>
            </a:r>
            <a:r>
              <a:rPr lang="ar-SA" altLang="ar-SA" sz="2000" b="1" dirty="0" smtClean="0">
                <a:cs typeface="+mn-cs"/>
              </a:rPr>
              <a:t>- </a:t>
            </a:r>
            <a:r>
              <a:rPr lang="ar-SA" altLang="ar-SA" sz="2000" b="1" dirty="0" err="1" smtClean="0">
                <a:cs typeface="+mn-cs"/>
              </a:rPr>
              <a:t>الكارتلات</a:t>
            </a:r>
            <a:r>
              <a:rPr lang="ar-SA" altLang="ar-SA" sz="2000" b="1" dirty="0" smtClean="0">
                <a:cs typeface="+mn-cs"/>
              </a:rPr>
              <a:t> .</a:t>
            </a:r>
          </a:p>
          <a:p>
            <a:pPr eaLnBrk="1" hangingPunct="1"/>
            <a:r>
              <a:rPr lang="ar-SA" altLang="ar-SA" sz="2000" b="1" dirty="0" smtClean="0">
                <a:cs typeface="+mn-cs"/>
              </a:rPr>
              <a:t>        - </a:t>
            </a:r>
            <a:r>
              <a:rPr lang="ar-SA" altLang="ar-SA" sz="2000" b="1" dirty="0" err="1" smtClean="0">
                <a:cs typeface="+mn-cs"/>
              </a:rPr>
              <a:t>السنديكات</a:t>
            </a:r>
            <a:r>
              <a:rPr lang="ar-SA" altLang="ar-SA" sz="2000" b="1" dirty="0" smtClean="0">
                <a:cs typeface="+mn-cs"/>
              </a:rPr>
              <a:t> .</a:t>
            </a:r>
          </a:p>
          <a:p>
            <a:pPr eaLnBrk="1" hangingPunct="1"/>
            <a:r>
              <a:rPr lang="ar-SA" altLang="ar-SA" sz="2000" b="1" dirty="0" smtClean="0">
                <a:cs typeface="+mn-cs"/>
              </a:rPr>
              <a:t>        - </a:t>
            </a:r>
            <a:r>
              <a:rPr lang="ar-SA" altLang="ar-SA" sz="2000" b="1" dirty="0" err="1" smtClean="0">
                <a:cs typeface="+mn-cs"/>
              </a:rPr>
              <a:t>التروست</a:t>
            </a:r>
            <a:r>
              <a:rPr lang="ar-SA" altLang="ar-SA" sz="2000" b="1" dirty="0" smtClean="0">
                <a:cs typeface="+mn-cs"/>
              </a:rPr>
              <a:t> .</a:t>
            </a:r>
          </a:p>
          <a:p>
            <a:pPr eaLnBrk="1" hangingPunct="1"/>
            <a:r>
              <a:rPr lang="ar-SA" altLang="ar-SA" sz="2000" b="1" dirty="0" smtClean="0">
                <a:cs typeface="+mn-cs"/>
              </a:rPr>
              <a:t>        - </a:t>
            </a:r>
            <a:r>
              <a:rPr lang="ar-SA" altLang="ar-SA" sz="2000" b="1" dirty="0" err="1" smtClean="0">
                <a:cs typeface="+mn-cs"/>
              </a:rPr>
              <a:t>الكونسورتيوم</a:t>
            </a:r>
            <a:r>
              <a:rPr lang="ar-SA" altLang="ar-SA" sz="2000" b="1" dirty="0" smtClean="0">
                <a:cs typeface="+mn-cs"/>
              </a:rPr>
              <a:t>.</a:t>
            </a:r>
          </a:p>
          <a:p>
            <a:pPr eaLnBrk="1" hangingPunct="1"/>
            <a:endParaRPr lang="ar-SA" altLang="ar-SA" sz="2000" b="1" dirty="0" smtClean="0">
              <a:solidFill>
                <a:srgbClr val="000000"/>
              </a:solidFill>
              <a:cs typeface="+mn-cs"/>
            </a:endParaRPr>
          </a:p>
          <a:p>
            <a:pPr eaLnBrk="1" hangingPunct="1"/>
            <a:r>
              <a:rPr lang="ar-SA" altLang="ar-SA" sz="2000" b="1" dirty="0" smtClean="0">
                <a:solidFill>
                  <a:srgbClr val="C00000"/>
                </a:solidFill>
                <a:cs typeface="+mn-cs"/>
              </a:rPr>
              <a:t>س29: </a:t>
            </a:r>
            <a:r>
              <a:rPr lang="ar-SA" altLang="ar-SA" sz="2000" b="1" dirty="0" smtClean="0">
                <a:solidFill>
                  <a:srgbClr val="C00000"/>
                </a:solidFill>
              </a:rPr>
              <a:t>تكتل مجموعة من الشركات يتفق أصحابها على تقاسم أسواق التصريف ،وعلى أسعار البيع ويحددون </a:t>
            </a:r>
          </a:p>
          <a:p>
            <a:pPr eaLnBrk="1" hangingPunct="1"/>
            <a:r>
              <a:rPr lang="ar-SA" altLang="ar-SA" sz="2000" b="1" dirty="0" smtClean="0">
                <a:solidFill>
                  <a:srgbClr val="C00000"/>
                </a:solidFill>
              </a:rPr>
              <a:t>         كمية البضائع الواجب إنتاجها . يشير </a:t>
            </a:r>
            <a:r>
              <a:rPr lang="ar-SA" altLang="ar-SA" sz="2000" b="1" dirty="0" err="1" smtClean="0">
                <a:solidFill>
                  <a:srgbClr val="C00000"/>
                </a:solidFill>
              </a:rPr>
              <a:t>الى</a:t>
            </a:r>
            <a:r>
              <a:rPr lang="ar-SA" altLang="ar-SA" sz="2000" b="1" dirty="0" smtClean="0">
                <a:solidFill>
                  <a:srgbClr val="C00000"/>
                </a:solidFill>
              </a:rPr>
              <a:t> </a:t>
            </a:r>
            <a:r>
              <a:rPr lang="ar-SA" altLang="ar-SA" sz="2000" b="1" dirty="0" smtClean="0">
                <a:solidFill>
                  <a:srgbClr val="C00000"/>
                </a:solidFill>
                <a:cs typeface="+mn-cs"/>
              </a:rPr>
              <a:t>:</a:t>
            </a:r>
            <a:endParaRPr lang="ar-SA" sz="2000" b="1" dirty="0" smtClean="0">
              <a:solidFill>
                <a:srgbClr val="C00000"/>
              </a:solidFill>
              <a:cs typeface="+mn-cs"/>
            </a:endParaRPr>
          </a:p>
          <a:p>
            <a:pPr eaLnBrk="1" hangingPunct="1"/>
            <a:r>
              <a:rPr lang="ar-SA" sz="2000" b="1" dirty="0" smtClean="0">
                <a:solidFill>
                  <a:srgbClr val="C00000"/>
                </a:solidFill>
                <a:cs typeface="+mn-cs"/>
              </a:rPr>
              <a:t>       </a:t>
            </a:r>
            <a:r>
              <a:rPr lang="ar-SA" sz="2000" b="1" dirty="0" smtClean="0">
                <a:cs typeface="+mn-cs"/>
              </a:rPr>
              <a:t>- </a:t>
            </a:r>
            <a:r>
              <a:rPr lang="ar-SA" sz="2000" b="1" dirty="0" err="1" smtClean="0"/>
              <a:t>الكارتل</a:t>
            </a:r>
            <a:r>
              <a:rPr lang="ar-SA" sz="2000" b="1" dirty="0" smtClean="0"/>
              <a:t> .</a:t>
            </a:r>
            <a:endParaRPr lang="ar-SA" sz="2000" b="1" dirty="0" smtClean="0">
              <a:cs typeface="+mn-cs"/>
            </a:endParaRPr>
          </a:p>
          <a:p>
            <a:pPr eaLnBrk="1" hangingPunct="1"/>
            <a:endParaRPr lang="ar-SA" sz="2000" b="1" dirty="0" smtClean="0">
              <a:solidFill>
                <a:srgbClr val="C00000"/>
              </a:solidFill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899218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عنصر نائب لرقم الشريحة 3"/>
          <p:cNvSpPr>
            <a:spLocks noGrp="1"/>
          </p:cNvSpPr>
          <p:nvPr>
            <p:ph type="sldNum" sz="quarter" idx="4"/>
          </p:nvPr>
        </p:nvSpPr>
        <p:spPr bwMode="auto">
          <a:xfrm>
            <a:off x="2105025" y="6376988"/>
            <a:ext cx="571500" cy="365125"/>
          </a:xfr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94F28874-D8EF-4CA2-91EF-0D181EEF46D4}" type="slidenum">
              <a:rPr lang="ar-SA" altLang="ar-SA" smtClean="0">
                <a:solidFill>
                  <a:schemeClr val="bg1"/>
                </a:solidFill>
                <a:latin typeface="Calibri" panose="020F0502020204030204" pitchFamily="34" charset="0"/>
              </a:rPr>
              <a:pPr eaLnBrk="1" hangingPunct="1"/>
              <a:t>9</a:t>
            </a:fld>
            <a:endParaRPr lang="en-US" altLang="ar-SA" smtClean="0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  <p:sp>
        <p:nvSpPr>
          <p:cNvPr id="17411" name="مربع نص 5"/>
          <p:cNvSpPr txBox="1">
            <a:spLocks noChangeArrowheads="1"/>
          </p:cNvSpPr>
          <p:nvPr/>
        </p:nvSpPr>
        <p:spPr bwMode="auto">
          <a:xfrm>
            <a:off x="238092" y="142852"/>
            <a:ext cx="9429816" cy="6247864"/>
          </a:xfrm>
          <a:prstGeom prst="rect">
            <a:avLst/>
          </a:prstGeom>
          <a:noFill/>
          <a:ln w="38100">
            <a:solidFill>
              <a:srgbClr val="7030A0"/>
            </a:solidFill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ar-SA" altLang="ar-SA" sz="2000" b="1" dirty="0" smtClean="0">
                <a:solidFill>
                  <a:srgbClr val="C00000"/>
                </a:solidFill>
                <a:cs typeface="+mn-cs"/>
              </a:rPr>
              <a:t>س30: </a:t>
            </a:r>
            <a:r>
              <a:rPr lang="ar-SA" altLang="ar-SA" sz="2000" b="1" dirty="0" smtClean="0">
                <a:solidFill>
                  <a:srgbClr val="C00000"/>
                </a:solidFill>
              </a:rPr>
              <a:t>المؤسسات التي تشترك في </a:t>
            </a:r>
            <a:r>
              <a:rPr lang="ar-SA" altLang="ar-SA" sz="2000" b="1" dirty="0" err="1" smtClean="0">
                <a:solidFill>
                  <a:srgbClr val="C00000"/>
                </a:solidFill>
              </a:rPr>
              <a:t>الكارتيل</a:t>
            </a:r>
            <a:r>
              <a:rPr lang="ar-SA" altLang="ar-SA" sz="2000" b="1" dirty="0" smtClean="0">
                <a:solidFill>
                  <a:srgbClr val="C00000"/>
                </a:solidFill>
              </a:rPr>
              <a:t> تصنع وتبيع المنتجات بصورة </a:t>
            </a:r>
            <a:r>
              <a:rPr lang="ar-SA" altLang="ar-SA" sz="2000" b="1" dirty="0" smtClean="0">
                <a:solidFill>
                  <a:srgbClr val="C00000"/>
                </a:solidFill>
                <a:cs typeface="+mn-cs"/>
              </a:rPr>
              <a:t>:</a:t>
            </a:r>
          </a:p>
          <a:p>
            <a:pPr eaLnBrk="1" hangingPunct="1"/>
            <a:r>
              <a:rPr lang="ar-SA" altLang="ar-SA" sz="2000" b="1" dirty="0" smtClean="0">
                <a:solidFill>
                  <a:srgbClr val="000099"/>
                </a:solidFill>
                <a:cs typeface="+mn-cs"/>
              </a:rPr>
              <a:t>       </a:t>
            </a:r>
            <a:r>
              <a:rPr lang="ar-SA" altLang="ar-SA" sz="2000" b="1" dirty="0" smtClean="0">
                <a:cs typeface="+mn-cs"/>
              </a:rPr>
              <a:t>- </a:t>
            </a:r>
            <a:r>
              <a:rPr lang="ar-SA" sz="2000" b="1" dirty="0" smtClean="0">
                <a:solidFill>
                  <a:prstClr val="black"/>
                </a:solidFill>
                <a:cs typeface="+mn-cs"/>
              </a:rPr>
              <a:t>مستقلة </a:t>
            </a:r>
            <a:r>
              <a:rPr lang="ar-SA" sz="2000" b="1" dirty="0" smtClean="0">
                <a:cs typeface="+mn-cs"/>
              </a:rPr>
              <a:t>.</a:t>
            </a:r>
          </a:p>
          <a:p>
            <a:pPr eaLnBrk="1" hangingPunct="1"/>
            <a:endParaRPr lang="ar-SA" altLang="ar-SA" sz="2000" b="1" dirty="0" smtClean="0">
              <a:cs typeface="+mn-cs"/>
            </a:endParaRPr>
          </a:p>
          <a:p>
            <a:pPr eaLnBrk="1" hangingPunct="1"/>
            <a:r>
              <a:rPr lang="ar-SA" altLang="ar-SA" sz="2000" b="1" dirty="0" smtClean="0">
                <a:solidFill>
                  <a:srgbClr val="C00000"/>
                </a:solidFill>
                <a:cs typeface="+mn-cs"/>
              </a:rPr>
              <a:t>س31: </a:t>
            </a:r>
            <a:r>
              <a:rPr lang="ar-SA" altLang="ar-SA" sz="2000" b="1" dirty="0" smtClean="0">
                <a:solidFill>
                  <a:srgbClr val="C00000"/>
                </a:solidFill>
              </a:rPr>
              <a:t>تكتل يتكون من شركات أكبر وأكثر تطورا من </a:t>
            </a:r>
            <a:r>
              <a:rPr lang="ar-SA" altLang="ar-SA" sz="2000" b="1" dirty="0" err="1" smtClean="0">
                <a:solidFill>
                  <a:srgbClr val="C00000"/>
                </a:solidFill>
              </a:rPr>
              <a:t>الكارتل</a:t>
            </a:r>
            <a:r>
              <a:rPr lang="ar-SA" altLang="ar-SA" sz="2000" b="1" dirty="0" smtClean="0">
                <a:solidFill>
                  <a:srgbClr val="C00000"/>
                </a:solidFill>
              </a:rPr>
              <a:t> . تشير </a:t>
            </a:r>
            <a:r>
              <a:rPr lang="ar-SA" altLang="ar-SA" sz="2000" b="1" dirty="0" err="1" smtClean="0">
                <a:solidFill>
                  <a:srgbClr val="C00000"/>
                </a:solidFill>
              </a:rPr>
              <a:t>الى</a:t>
            </a:r>
            <a:r>
              <a:rPr lang="ar-SA" altLang="ar-SA" sz="2000" b="1" dirty="0" smtClean="0">
                <a:solidFill>
                  <a:srgbClr val="C00000"/>
                </a:solidFill>
              </a:rPr>
              <a:t> </a:t>
            </a:r>
            <a:r>
              <a:rPr lang="ar-SA" altLang="ar-SA" sz="2000" b="1" dirty="0" smtClean="0">
                <a:solidFill>
                  <a:srgbClr val="C00000"/>
                </a:solidFill>
                <a:cs typeface="+mn-cs"/>
              </a:rPr>
              <a:t>:</a:t>
            </a:r>
          </a:p>
          <a:p>
            <a:pPr eaLnBrk="1" hangingPunct="1"/>
            <a:r>
              <a:rPr lang="ar-SA" altLang="ar-SA" sz="2000" b="1" dirty="0" smtClean="0">
                <a:cs typeface="+mn-cs"/>
              </a:rPr>
              <a:t>       - </a:t>
            </a:r>
            <a:r>
              <a:rPr lang="ar-SA" altLang="ar-SA" sz="2000" b="1" dirty="0" err="1" smtClean="0">
                <a:solidFill>
                  <a:srgbClr val="000000"/>
                </a:solidFill>
              </a:rPr>
              <a:t>السنديكات</a:t>
            </a:r>
            <a:r>
              <a:rPr lang="ar-SA" altLang="ar-SA" sz="2000" b="1" dirty="0" smtClean="0">
                <a:solidFill>
                  <a:srgbClr val="000000"/>
                </a:solidFill>
              </a:rPr>
              <a:t> .</a:t>
            </a:r>
            <a:endParaRPr lang="ar-SA" altLang="ar-SA" sz="2000" b="1" dirty="0" smtClean="0">
              <a:cs typeface="+mn-cs"/>
            </a:endParaRPr>
          </a:p>
          <a:p>
            <a:pPr algn="r" rtl="1" eaLnBrk="1" hangingPunct="1"/>
            <a:r>
              <a:rPr lang="ar-SA" altLang="ar-SA" sz="2000" b="1" dirty="0" smtClean="0">
                <a:solidFill>
                  <a:srgbClr val="000000"/>
                </a:solidFill>
                <a:cs typeface="+mn-cs"/>
              </a:rPr>
              <a:t>       </a:t>
            </a:r>
          </a:p>
          <a:p>
            <a:pPr eaLnBrk="1" hangingPunct="1"/>
            <a:r>
              <a:rPr lang="ar-SA" altLang="ar-SA" sz="2000" b="1" dirty="0" smtClean="0">
                <a:solidFill>
                  <a:srgbClr val="C00000"/>
                </a:solidFill>
                <a:cs typeface="+mn-cs"/>
              </a:rPr>
              <a:t>س32: </a:t>
            </a:r>
            <a:r>
              <a:rPr lang="ar-SA" altLang="ar-SA" sz="2000" b="1" dirty="0" smtClean="0">
                <a:solidFill>
                  <a:srgbClr val="C00000"/>
                </a:solidFill>
              </a:rPr>
              <a:t>من خصائص </a:t>
            </a:r>
            <a:r>
              <a:rPr lang="ar-SA" altLang="ar-SA" sz="2000" b="1" dirty="0" err="1" smtClean="0">
                <a:solidFill>
                  <a:srgbClr val="C00000"/>
                </a:solidFill>
              </a:rPr>
              <a:t>السنديكات</a:t>
            </a:r>
            <a:r>
              <a:rPr lang="ar-SA" altLang="ar-SA" sz="2000" b="1" dirty="0" smtClean="0">
                <a:solidFill>
                  <a:srgbClr val="C00000"/>
                </a:solidFill>
              </a:rPr>
              <a:t> </a:t>
            </a:r>
            <a:r>
              <a:rPr lang="ar-SA" altLang="ar-SA" sz="2000" b="1" dirty="0" smtClean="0">
                <a:solidFill>
                  <a:srgbClr val="C00000"/>
                </a:solidFill>
                <a:cs typeface="+mn-cs"/>
              </a:rPr>
              <a:t>:</a:t>
            </a:r>
          </a:p>
          <a:p>
            <a:pPr eaLnBrk="1" hangingPunct="1"/>
            <a:r>
              <a:rPr lang="ar-SA" altLang="ar-SA" sz="2000" b="1" dirty="0" smtClean="0">
                <a:solidFill>
                  <a:srgbClr val="000000"/>
                </a:solidFill>
                <a:cs typeface="+mn-cs"/>
              </a:rPr>
              <a:t>        - </a:t>
            </a:r>
            <a:r>
              <a:rPr lang="ar-SA" altLang="ar-SA" sz="2000" b="1" dirty="0" smtClean="0">
                <a:solidFill>
                  <a:srgbClr val="000000"/>
                </a:solidFill>
              </a:rPr>
              <a:t>أعضائه ينتجون بصورة مستقلة .</a:t>
            </a:r>
          </a:p>
          <a:p>
            <a:pPr eaLnBrk="1" hangingPunct="1"/>
            <a:r>
              <a:rPr lang="ar-SA" altLang="ar-SA" sz="2000" b="1" dirty="0" smtClean="0">
                <a:solidFill>
                  <a:srgbClr val="000000"/>
                </a:solidFill>
              </a:rPr>
              <a:t>        - لا يحق لأعضائه وفق أحكام العضوية بيع منتجاتهم أو شراء موادهم الأولية .</a:t>
            </a:r>
          </a:p>
          <a:p>
            <a:pPr eaLnBrk="1" hangingPunct="1"/>
            <a:r>
              <a:rPr lang="ar-SA" altLang="ar-SA" sz="2000" b="1" dirty="0" smtClean="0">
                <a:solidFill>
                  <a:srgbClr val="000000"/>
                </a:solidFill>
              </a:rPr>
              <a:t>        - أعضائه يولفون جهازا تجاريا مشتركا .</a:t>
            </a:r>
          </a:p>
          <a:p>
            <a:pPr eaLnBrk="1" hangingPunct="1"/>
            <a:endParaRPr lang="ar-SA" altLang="ar-SA" sz="2000" b="1" dirty="0" smtClean="0">
              <a:solidFill>
                <a:srgbClr val="000000"/>
              </a:solidFill>
              <a:cs typeface="+mn-cs"/>
            </a:endParaRPr>
          </a:p>
          <a:p>
            <a:pPr eaLnBrk="1" hangingPunct="1"/>
            <a:r>
              <a:rPr lang="ar-SA" altLang="ar-SA" sz="2000" b="1" dirty="0" smtClean="0">
                <a:solidFill>
                  <a:srgbClr val="C00000"/>
                </a:solidFill>
                <a:cs typeface="+mn-cs"/>
              </a:rPr>
              <a:t>س33: </a:t>
            </a:r>
            <a:r>
              <a:rPr lang="ar-SA" altLang="ar-SA" sz="2000" b="1" dirty="0" smtClean="0">
                <a:solidFill>
                  <a:srgbClr val="C00000"/>
                </a:solidFill>
                <a:cs typeface="+mn-cs"/>
              </a:rPr>
              <a:t>احتكار تصبح فيه ملكية جميع المؤسسات الأعضاء ملكية مشتركة ،ويتقاضى فيه المالكون السابقون وقد </a:t>
            </a:r>
          </a:p>
          <a:p>
            <a:pPr eaLnBrk="1" hangingPunct="1"/>
            <a:r>
              <a:rPr lang="ar-SA" altLang="ar-SA" sz="2000" b="1" dirty="0" smtClean="0">
                <a:solidFill>
                  <a:srgbClr val="C00000"/>
                </a:solidFill>
                <a:cs typeface="+mn-cs"/>
              </a:rPr>
              <a:t>          </a:t>
            </a:r>
            <a:r>
              <a:rPr lang="ar-SA" altLang="ar-SA" sz="2000" b="1" dirty="0" err="1" smtClean="0">
                <a:solidFill>
                  <a:srgbClr val="C00000"/>
                </a:solidFill>
                <a:cs typeface="+mn-cs"/>
              </a:rPr>
              <a:t>اصبحو</a:t>
            </a:r>
            <a:r>
              <a:rPr lang="ar-SA" altLang="ar-SA" sz="2000" b="1" dirty="0" smtClean="0">
                <a:solidFill>
                  <a:srgbClr val="C00000"/>
                </a:solidFill>
                <a:cs typeface="+mn-cs"/>
              </a:rPr>
              <a:t> مساهمين الأرباح وفقا لنسبة أسهمهم . يشير </a:t>
            </a:r>
            <a:r>
              <a:rPr lang="ar-SA" altLang="ar-SA" sz="2000" b="1" dirty="0" err="1" smtClean="0">
                <a:solidFill>
                  <a:srgbClr val="C00000"/>
                </a:solidFill>
                <a:cs typeface="+mn-cs"/>
              </a:rPr>
              <a:t>الى</a:t>
            </a:r>
            <a:r>
              <a:rPr lang="ar-SA" altLang="ar-SA" sz="2000" b="1" dirty="0" smtClean="0">
                <a:solidFill>
                  <a:srgbClr val="C00000"/>
                </a:solidFill>
                <a:cs typeface="+mn-cs"/>
              </a:rPr>
              <a:t> :</a:t>
            </a:r>
            <a:endParaRPr lang="ar-SA" sz="2000" b="1" dirty="0" smtClean="0">
              <a:solidFill>
                <a:srgbClr val="C00000"/>
              </a:solidFill>
              <a:cs typeface="+mn-cs"/>
            </a:endParaRPr>
          </a:p>
          <a:p>
            <a:pPr eaLnBrk="1" hangingPunct="1"/>
            <a:r>
              <a:rPr lang="ar-SA" sz="2000" b="1" dirty="0" smtClean="0">
                <a:solidFill>
                  <a:srgbClr val="C00000"/>
                </a:solidFill>
                <a:cs typeface="+mn-cs"/>
              </a:rPr>
              <a:t>       </a:t>
            </a:r>
            <a:r>
              <a:rPr lang="ar-SA" sz="2000" b="1" dirty="0" smtClean="0">
                <a:cs typeface="+mn-cs"/>
              </a:rPr>
              <a:t>- </a:t>
            </a:r>
            <a:r>
              <a:rPr lang="ar-SA" altLang="ar-SA" sz="2000" b="1" dirty="0" err="1" smtClean="0">
                <a:solidFill>
                  <a:srgbClr val="000000"/>
                </a:solidFill>
              </a:rPr>
              <a:t>التروست</a:t>
            </a:r>
            <a:r>
              <a:rPr lang="ar-SA" altLang="ar-SA" sz="2000" b="1" dirty="0" smtClean="0">
                <a:solidFill>
                  <a:srgbClr val="000000"/>
                </a:solidFill>
              </a:rPr>
              <a:t> </a:t>
            </a:r>
            <a:r>
              <a:rPr lang="ar-SA" sz="2000" b="1" dirty="0" smtClean="0"/>
              <a:t>.</a:t>
            </a:r>
          </a:p>
          <a:p>
            <a:pPr eaLnBrk="1" hangingPunct="1"/>
            <a:endParaRPr lang="ar-SA" sz="2000" b="1" dirty="0" smtClean="0">
              <a:cs typeface="+mn-cs"/>
            </a:endParaRPr>
          </a:p>
          <a:p>
            <a:pPr eaLnBrk="1" hangingPunct="1"/>
            <a:r>
              <a:rPr lang="ar-SA" sz="2000" b="1" dirty="0" smtClean="0">
                <a:solidFill>
                  <a:srgbClr val="C00000"/>
                </a:solidFill>
                <a:cs typeface="+mn-cs"/>
              </a:rPr>
              <a:t>س34:</a:t>
            </a:r>
            <a:r>
              <a:rPr lang="ar-SA" sz="2000" b="1" dirty="0" smtClean="0">
                <a:cs typeface="+mn-cs"/>
              </a:rPr>
              <a:t> </a:t>
            </a:r>
            <a:r>
              <a:rPr lang="ar-SA" altLang="ar-SA" sz="2000" b="1" dirty="0" smtClean="0">
                <a:solidFill>
                  <a:srgbClr val="C00000"/>
                </a:solidFill>
              </a:rPr>
              <a:t>اتحاد يتكون من أكبر </a:t>
            </a:r>
            <a:r>
              <a:rPr lang="ar-SA" altLang="ar-SA" sz="2000" b="1" dirty="0" err="1" smtClean="0">
                <a:solidFill>
                  <a:srgbClr val="C00000"/>
                </a:solidFill>
              </a:rPr>
              <a:t>التروستات</a:t>
            </a:r>
            <a:r>
              <a:rPr lang="ar-SA" altLang="ar-SA" sz="2000" b="1" dirty="0" smtClean="0">
                <a:solidFill>
                  <a:srgbClr val="C00000"/>
                </a:solidFill>
              </a:rPr>
              <a:t> أو المؤسسات من مختلف الفروع الصناعية والبنوك والشركات التجارية  </a:t>
            </a:r>
          </a:p>
          <a:p>
            <a:pPr eaLnBrk="1" hangingPunct="1"/>
            <a:r>
              <a:rPr lang="ar-SA" altLang="ar-SA" sz="2000" b="1" dirty="0" smtClean="0">
                <a:solidFill>
                  <a:srgbClr val="C00000"/>
                </a:solidFill>
              </a:rPr>
              <a:t>         وشركات النقل والتأمين على أساس تبعية مالية مشتركة إزاء كبرى الشركات متعددة الجنسيات  :</a:t>
            </a:r>
          </a:p>
          <a:p>
            <a:pPr eaLnBrk="1" hangingPunct="1"/>
            <a:r>
              <a:rPr lang="ar-SA" altLang="ar-SA" sz="2000" b="1" dirty="0" smtClean="0">
                <a:solidFill>
                  <a:srgbClr val="C00000"/>
                </a:solidFill>
              </a:rPr>
              <a:t>       </a:t>
            </a:r>
            <a:r>
              <a:rPr lang="ar-SA" altLang="ar-SA" sz="2000" b="1" dirty="0" smtClean="0"/>
              <a:t>- </a:t>
            </a:r>
            <a:r>
              <a:rPr lang="ar-SA" altLang="ar-SA" sz="2000" b="1" dirty="0" err="1" smtClean="0"/>
              <a:t>الكونسورتيوم</a:t>
            </a:r>
            <a:r>
              <a:rPr lang="ar-SA" altLang="ar-SA" sz="2000" b="1" dirty="0" smtClean="0"/>
              <a:t> .</a:t>
            </a:r>
          </a:p>
          <a:p>
            <a:pPr eaLnBrk="1" hangingPunct="1"/>
            <a:endParaRPr lang="ar-SA" sz="2000" b="1" dirty="0" smtClean="0">
              <a:cs typeface="+mn-cs"/>
            </a:endParaRPr>
          </a:p>
          <a:p>
            <a:pPr eaLnBrk="1" hangingPunct="1"/>
            <a:endParaRPr lang="ar-SA" sz="2000" b="1" dirty="0" smtClean="0">
              <a:solidFill>
                <a:srgbClr val="C00000"/>
              </a:solidFill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899218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عنصر نائب لرقم الشريحة 3"/>
          <p:cNvSpPr>
            <a:spLocks noGrp="1"/>
          </p:cNvSpPr>
          <p:nvPr>
            <p:ph type="sldNum" sz="quarter" idx="4"/>
          </p:nvPr>
        </p:nvSpPr>
        <p:spPr bwMode="auto">
          <a:xfrm>
            <a:off x="2105025" y="6376988"/>
            <a:ext cx="571500" cy="365125"/>
          </a:xfr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94F28874-D8EF-4CA2-91EF-0D181EEF46D4}" type="slidenum">
              <a:rPr lang="ar-SA" altLang="ar-SA" smtClean="0">
                <a:solidFill>
                  <a:schemeClr val="bg1"/>
                </a:solidFill>
                <a:latin typeface="Calibri" panose="020F0502020204030204" pitchFamily="34" charset="0"/>
              </a:rPr>
              <a:pPr eaLnBrk="1" hangingPunct="1"/>
              <a:t>10</a:t>
            </a:fld>
            <a:endParaRPr lang="en-US" altLang="ar-SA" smtClean="0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  <p:sp>
        <p:nvSpPr>
          <p:cNvPr id="17411" name="مربع نص 5"/>
          <p:cNvSpPr txBox="1">
            <a:spLocks noChangeArrowheads="1"/>
          </p:cNvSpPr>
          <p:nvPr/>
        </p:nvSpPr>
        <p:spPr bwMode="auto">
          <a:xfrm>
            <a:off x="238092" y="142852"/>
            <a:ext cx="9429816" cy="6555641"/>
          </a:xfrm>
          <a:prstGeom prst="rect">
            <a:avLst/>
          </a:prstGeom>
          <a:noFill/>
          <a:ln w="38100">
            <a:solidFill>
              <a:srgbClr val="7030A0"/>
            </a:solidFill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ar-SA" altLang="ar-SA" sz="2000" b="1" dirty="0" smtClean="0">
                <a:solidFill>
                  <a:srgbClr val="C00000"/>
                </a:solidFill>
                <a:cs typeface="+mn-cs"/>
              </a:rPr>
              <a:t>س35: </a:t>
            </a:r>
            <a:r>
              <a:rPr lang="ar-SA" altLang="ar-SA" sz="2000" b="1" dirty="0" smtClean="0">
                <a:solidFill>
                  <a:srgbClr val="C00000"/>
                </a:solidFill>
              </a:rPr>
              <a:t>يرتبط نمو الشركة المحلية لكي تتحول </a:t>
            </a:r>
            <a:r>
              <a:rPr lang="ar-SA" altLang="ar-SA" sz="2000" b="1" dirty="0" err="1" smtClean="0">
                <a:solidFill>
                  <a:srgbClr val="C00000"/>
                </a:solidFill>
              </a:rPr>
              <a:t>الى</a:t>
            </a:r>
            <a:r>
              <a:rPr lang="ar-SA" altLang="ar-SA" sz="2000" b="1" dirty="0" smtClean="0">
                <a:solidFill>
                  <a:srgbClr val="C00000"/>
                </a:solidFill>
              </a:rPr>
              <a:t> شركة دولية بالاتي </a:t>
            </a:r>
            <a:r>
              <a:rPr lang="ar-SA" altLang="ar-SA" sz="2000" b="1" dirty="0" smtClean="0">
                <a:solidFill>
                  <a:srgbClr val="C00000"/>
                </a:solidFill>
                <a:cs typeface="+mn-cs"/>
              </a:rPr>
              <a:t>:</a:t>
            </a:r>
          </a:p>
          <a:p>
            <a:pPr eaLnBrk="1" hangingPunct="1"/>
            <a:r>
              <a:rPr lang="ar-SA" altLang="ar-SA" sz="2000" b="1" dirty="0" smtClean="0">
                <a:solidFill>
                  <a:srgbClr val="000099"/>
                </a:solidFill>
                <a:cs typeface="+mn-cs"/>
              </a:rPr>
              <a:t>       </a:t>
            </a:r>
            <a:r>
              <a:rPr lang="ar-SA" altLang="ar-SA" sz="2000" b="1" dirty="0" smtClean="0">
                <a:cs typeface="+mn-cs"/>
              </a:rPr>
              <a:t>- </a:t>
            </a:r>
            <a:r>
              <a:rPr lang="ar-SA" sz="2000" b="1" dirty="0" smtClean="0">
                <a:solidFill>
                  <a:prstClr val="black"/>
                </a:solidFill>
                <a:cs typeface="+mn-cs"/>
              </a:rPr>
              <a:t>الانتشار الجغرافي لموارد الشركة </a:t>
            </a:r>
            <a:r>
              <a:rPr lang="ar-SA" sz="2000" b="1" dirty="0" smtClean="0">
                <a:cs typeface="+mn-cs"/>
              </a:rPr>
              <a:t>.</a:t>
            </a:r>
          </a:p>
          <a:p>
            <a:pPr eaLnBrk="1" hangingPunct="1"/>
            <a:r>
              <a:rPr lang="ar-SA" sz="2000" b="1" dirty="0" smtClean="0">
                <a:cs typeface="+mn-cs"/>
              </a:rPr>
              <a:t>       - التغيرات في الهيكل التنظيمي للشركة .</a:t>
            </a:r>
          </a:p>
          <a:p>
            <a:pPr eaLnBrk="1" hangingPunct="1"/>
            <a:endParaRPr lang="ar-SA" altLang="ar-SA" sz="2000" b="1" dirty="0" smtClean="0">
              <a:solidFill>
                <a:srgbClr val="C00000"/>
              </a:solidFill>
              <a:cs typeface="+mn-cs"/>
            </a:endParaRPr>
          </a:p>
          <a:p>
            <a:pPr eaLnBrk="1" hangingPunct="1"/>
            <a:r>
              <a:rPr lang="ar-SA" altLang="ar-SA" sz="2000" b="1" dirty="0" smtClean="0">
                <a:solidFill>
                  <a:srgbClr val="C00000"/>
                </a:solidFill>
                <a:cs typeface="+mn-cs"/>
              </a:rPr>
              <a:t>س36: </a:t>
            </a:r>
            <a:r>
              <a:rPr lang="ar-SA" sz="2000" b="1" dirty="0" smtClean="0">
                <a:solidFill>
                  <a:srgbClr val="C00000"/>
                </a:solidFill>
                <a:cs typeface="+mn-cs"/>
              </a:rPr>
              <a:t>طبيعة بيئة الأعمال الدولية تتميز بكونها </a:t>
            </a:r>
            <a:r>
              <a:rPr lang="ar-SA" altLang="ar-SA" sz="2000" b="1" dirty="0" smtClean="0">
                <a:solidFill>
                  <a:srgbClr val="C00000"/>
                </a:solidFill>
                <a:cs typeface="+mn-cs"/>
              </a:rPr>
              <a:t>:</a:t>
            </a:r>
          </a:p>
          <a:p>
            <a:pPr eaLnBrk="1" hangingPunct="1"/>
            <a:r>
              <a:rPr lang="ar-SA" altLang="ar-SA" sz="2000" b="1" dirty="0" smtClean="0">
                <a:cs typeface="+mn-cs"/>
              </a:rPr>
              <a:t>       - </a:t>
            </a:r>
            <a:r>
              <a:rPr lang="ar-SA" altLang="ar-SA" sz="2000" b="1" dirty="0" smtClean="0">
                <a:solidFill>
                  <a:srgbClr val="000000"/>
                </a:solidFill>
                <a:cs typeface="+mn-cs"/>
              </a:rPr>
              <a:t>تركز على </a:t>
            </a:r>
            <a:r>
              <a:rPr lang="ar-SA" sz="2000" b="1" dirty="0" smtClean="0">
                <a:solidFill>
                  <a:prstClr val="black"/>
                </a:solidFill>
                <a:latin typeface="Arial" charset="0"/>
                <a:cs typeface="+mn-cs"/>
              </a:rPr>
              <a:t>المشاكل الخاصة </a:t>
            </a:r>
            <a:r>
              <a:rPr lang="ar-SA" altLang="ar-SA" sz="2000" b="1" dirty="0" smtClean="0">
                <a:solidFill>
                  <a:srgbClr val="000000"/>
                </a:solidFill>
                <a:cs typeface="+mn-cs"/>
              </a:rPr>
              <a:t>.</a:t>
            </a:r>
          </a:p>
          <a:p>
            <a:pPr eaLnBrk="1" hangingPunct="1"/>
            <a:r>
              <a:rPr lang="ar-SA" altLang="ar-SA" sz="2000" b="1" dirty="0" smtClean="0">
                <a:solidFill>
                  <a:srgbClr val="000000"/>
                </a:solidFill>
                <a:cs typeface="+mn-cs"/>
              </a:rPr>
              <a:t>       - تمارس </a:t>
            </a:r>
            <a:r>
              <a:rPr lang="ar-SA" sz="2000" b="1" dirty="0" smtClean="0">
                <a:solidFill>
                  <a:prstClr val="black"/>
                </a:solidFill>
                <a:latin typeface="Arial" charset="0"/>
                <a:cs typeface="+mn-cs"/>
              </a:rPr>
              <a:t>من طرف المنشآت الكبيرة </a:t>
            </a:r>
            <a:r>
              <a:rPr lang="ar-SA" sz="2000" b="1" dirty="0" err="1" smtClean="0">
                <a:solidFill>
                  <a:prstClr val="black"/>
                </a:solidFill>
                <a:latin typeface="Arial" charset="0"/>
                <a:cs typeface="+mn-cs"/>
              </a:rPr>
              <a:t>و</a:t>
            </a:r>
            <a:r>
              <a:rPr lang="ar-SA" sz="2000" b="1" dirty="0" smtClean="0">
                <a:solidFill>
                  <a:prstClr val="black"/>
                </a:solidFill>
                <a:latin typeface="Arial" charset="0"/>
                <a:cs typeface="+mn-cs"/>
              </a:rPr>
              <a:t> الشركات الصغيرة .</a:t>
            </a:r>
          </a:p>
          <a:p>
            <a:pPr eaLnBrk="1" hangingPunct="1"/>
            <a:r>
              <a:rPr lang="ar-SA" altLang="ar-SA" sz="2000" b="1" dirty="0" smtClean="0">
                <a:solidFill>
                  <a:prstClr val="black"/>
                </a:solidFill>
                <a:latin typeface="Arial" charset="0"/>
                <a:cs typeface="+mn-cs"/>
              </a:rPr>
              <a:t>       - تنسجم </a:t>
            </a:r>
            <a:r>
              <a:rPr lang="ar-SA" sz="2000" b="1" dirty="0" smtClean="0">
                <a:solidFill>
                  <a:prstClr val="black"/>
                </a:solidFill>
                <a:latin typeface="Arial" charset="0"/>
                <a:cs typeface="+mn-cs"/>
              </a:rPr>
              <a:t>مع الظروف البيئية الجديدة .</a:t>
            </a:r>
          </a:p>
          <a:p>
            <a:pPr eaLnBrk="1" hangingPunct="1"/>
            <a:r>
              <a:rPr lang="ar-SA" altLang="ar-SA" sz="2000" b="1" dirty="0" smtClean="0">
                <a:solidFill>
                  <a:prstClr val="black"/>
                </a:solidFill>
                <a:latin typeface="Arial" charset="0"/>
                <a:cs typeface="+mn-cs"/>
              </a:rPr>
              <a:t>       - </a:t>
            </a:r>
            <a:r>
              <a:rPr lang="ar-SA" sz="2000" b="1" kern="0" dirty="0" smtClean="0">
                <a:solidFill>
                  <a:sysClr val="windowText" lastClr="000000"/>
                </a:solidFill>
                <a:cs typeface="+mn-cs"/>
              </a:rPr>
              <a:t>تمارس أنشطتها في ظروف غامضة ومتناقضة .</a:t>
            </a:r>
          </a:p>
          <a:p>
            <a:pPr eaLnBrk="1" hangingPunct="1"/>
            <a:r>
              <a:rPr lang="ar-SA" altLang="ar-SA" sz="2000" b="1" kern="0" dirty="0" smtClean="0">
                <a:solidFill>
                  <a:sysClr val="windowText" lastClr="000000"/>
                </a:solidFill>
                <a:cs typeface="+mn-cs"/>
              </a:rPr>
              <a:t>       - </a:t>
            </a:r>
            <a:r>
              <a:rPr lang="ar-SA" sz="2000" b="1" kern="0" dirty="0" smtClean="0">
                <a:solidFill>
                  <a:sysClr val="windowText" lastClr="000000"/>
                </a:solidFill>
                <a:cs typeface="+mn-cs"/>
              </a:rPr>
              <a:t>تخضع للتغير السريع .</a:t>
            </a:r>
          </a:p>
          <a:p>
            <a:pPr eaLnBrk="1" hangingPunct="1"/>
            <a:r>
              <a:rPr lang="ar-SA" altLang="ar-SA" sz="2000" b="1" kern="0" dirty="0" smtClean="0">
                <a:solidFill>
                  <a:sysClr val="windowText" lastClr="000000"/>
                </a:solidFill>
                <a:cs typeface="+mn-cs"/>
              </a:rPr>
              <a:t>       - </a:t>
            </a:r>
            <a:r>
              <a:rPr lang="ar-SA" sz="2000" b="1" kern="0" dirty="0" smtClean="0">
                <a:solidFill>
                  <a:sysClr val="windowText" lastClr="000000"/>
                </a:solidFill>
                <a:cs typeface="+mn-cs"/>
              </a:rPr>
              <a:t>تحقيق الانسجام والتواؤم مع بيئة التعامل في البلد المضيف .</a:t>
            </a:r>
            <a:endParaRPr lang="ar-SA" altLang="ar-SA" sz="2000" b="1" dirty="0" smtClean="0">
              <a:cs typeface="+mn-cs"/>
            </a:endParaRPr>
          </a:p>
          <a:p>
            <a:pPr algn="r" rtl="1" eaLnBrk="1" hangingPunct="1"/>
            <a:r>
              <a:rPr lang="ar-SA" altLang="ar-SA" sz="2000" b="1" dirty="0" smtClean="0">
                <a:solidFill>
                  <a:srgbClr val="000000"/>
                </a:solidFill>
                <a:cs typeface="+mn-cs"/>
              </a:rPr>
              <a:t>       </a:t>
            </a:r>
            <a:endParaRPr lang="ar-SA" altLang="ar-SA" sz="2000" b="1" dirty="0" smtClean="0">
              <a:solidFill>
                <a:srgbClr val="C00000"/>
              </a:solidFill>
              <a:cs typeface="+mn-cs"/>
            </a:endParaRPr>
          </a:p>
          <a:p>
            <a:pPr eaLnBrk="1" hangingPunct="1"/>
            <a:r>
              <a:rPr lang="ar-SA" altLang="ar-SA" sz="2000" b="1" dirty="0" smtClean="0">
                <a:solidFill>
                  <a:srgbClr val="C00000"/>
                </a:solidFill>
                <a:cs typeface="+mn-cs"/>
              </a:rPr>
              <a:t>س37: </a:t>
            </a:r>
            <a:r>
              <a:rPr lang="ar-SA" altLang="ar-SA" sz="2000" b="1" dirty="0" smtClean="0">
                <a:solidFill>
                  <a:srgbClr val="C00000"/>
                </a:solidFill>
                <a:cs typeface="+mn-cs"/>
              </a:rPr>
              <a:t>منهجية إدارة </a:t>
            </a:r>
            <a:r>
              <a:rPr lang="ar-SA" altLang="ar-SA" sz="2000" b="1" dirty="0" err="1" smtClean="0">
                <a:solidFill>
                  <a:srgbClr val="C00000"/>
                </a:solidFill>
                <a:cs typeface="+mn-cs"/>
              </a:rPr>
              <a:t>الاعمال</a:t>
            </a:r>
            <a:r>
              <a:rPr lang="ar-SA" altLang="ar-SA" sz="2000" b="1" dirty="0" smtClean="0">
                <a:solidFill>
                  <a:srgbClr val="C00000"/>
                </a:solidFill>
                <a:cs typeface="+mn-cs"/>
              </a:rPr>
              <a:t> الدولية تتطلب بعدا إضافيا يستدعي معالجة خاصة تأخذ في الاعتبار ألا وهي :</a:t>
            </a:r>
          </a:p>
          <a:p>
            <a:pPr eaLnBrk="1" hangingPunct="1"/>
            <a:r>
              <a:rPr lang="ar-SA" altLang="ar-SA" sz="2000" b="1" dirty="0" smtClean="0">
                <a:solidFill>
                  <a:srgbClr val="000000"/>
                </a:solidFill>
                <a:cs typeface="+mn-cs"/>
              </a:rPr>
              <a:t>        </a:t>
            </a:r>
            <a:r>
              <a:rPr lang="ar-SA" altLang="ar-SA" sz="2000" b="1" dirty="0" smtClean="0">
                <a:cs typeface="+mn-cs"/>
              </a:rPr>
              <a:t>- المضمار الدولي الخارجي </a:t>
            </a:r>
            <a:r>
              <a:rPr lang="ar-SA" altLang="ar-SA" sz="2000" b="1" u="sng" dirty="0" smtClean="0">
                <a:solidFill>
                  <a:srgbClr val="7030A0"/>
                </a:solidFill>
                <a:cs typeface="+mn-cs"/>
              </a:rPr>
              <a:t>دون إهمال للوضع الداخلي </a:t>
            </a:r>
            <a:r>
              <a:rPr lang="ar-SA" altLang="ar-SA" sz="2000" b="1" dirty="0" smtClean="0">
                <a:cs typeface="+mn-cs"/>
              </a:rPr>
              <a:t>لكل دولة .</a:t>
            </a:r>
            <a:endParaRPr lang="ar-SA" altLang="ar-SA" sz="2000" b="1" dirty="0" smtClean="0">
              <a:solidFill>
                <a:srgbClr val="000000"/>
              </a:solidFill>
            </a:endParaRPr>
          </a:p>
          <a:p>
            <a:pPr eaLnBrk="1" hangingPunct="1"/>
            <a:endParaRPr lang="ar-SA" altLang="ar-SA" sz="2000" b="1" dirty="0" smtClean="0">
              <a:solidFill>
                <a:srgbClr val="C00000"/>
              </a:solidFill>
              <a:cs typeface="+mn-cs"/>
            </a:endParaRPr>
          </a:p>
          <a:p>
            <a:pPr>
              <a:defRPr/>
            </a:pPr>
            <a:r>
              <a:rPr lang="ar-SA" altLang="ar-SA" sz="2000" b="1" dirty="0" smtClean="0">
                <a:solidFill>
                  <a:srgbClr val="C00000"/>
                </a:solidFill>
                <a:cs typeface="+mn-cs"/>
              </a:rPr>
              <a:t>س38: </a:t>
            </a:r>
            <a:r>
              <a:rPr lang="ar-SA" altLang="ar-SA" sz="2000" b="1" dirty="0" smtClean="0">
                <a:solidFill>
                  <a:srgbClr val="C00000"/>
                </a:solidFill>
                <a:cs typeface="+mn-cs"/>
              </a:rPr>
              <a:t>من </a:t>
            </a:r>
            <a:r>
              <a:rPr lang="ar-SA" sz="2000" b="1" dirty="0" smtClean="0">
                <a:solidFill>
                  <a:srgbClr val="C00000"/>
                </a:solidFill>
                <a:cs typeface="+mn-cs"/>
              </a:rPr>
              <a:t>الاختلافات الواجب مراعاتها في بيئة </a:t>
            </a:r>
            <a:r>
              <a:rPr lang="ar-SA" sz="2000" b="1" dirty="0" err="1" smtClean="0">
                <a:solidFill>
                  <a:srgbClr val="C00000"/>
                </a:solidFill>
                <a:cs typeface="+mn-cs"/>
              </a:rPr>
              <a:t>الاعمال</a:t>
            </a:r>
            <a:r>
              <a:rPr lang="ar-SA" sz="2000" b="1" dirty="0" smtClean="0">
                <a:solidFill>
                  <a:srgbClr val="C00000"/>
                </a:solidFill>
                <a:cs typeface="+mn-cs"/>
              </a:rPr>
              <a:t> الدولية :</a:t>
            </a:r>
          </a:p>
          <a:p>
            <a:pPr marL="365760" indent="-256032" eaLnBrk="1" fontAlgn="auto" hangingPunct="1">
              <a:spcAft>
                <a:spcPts val="0"/>
              </a:spcAft>
              <a:buClr>
                <a:srgbClr val="9BBB59"/>
              </a:buClr>
              <a:defRPr/>
            </a:pPr>
            <a:r>
              <a:rPr lang="ar-SA" sz="2000" b="1" dirty="0" smtClean="0">
                <a:solidFill>
                  <a:prstClr val="black"/>
                </a:solidFill>
                <a:cs typeface="+mn-cs"/>
              </a:rPr>
              <a:t>      - تباين واختلاف الوحدات السياسية والتشريعية للدول .</a:t>
            </a:r>
          </a:p>
          <a:p>
            <a:pPr marL="365760" indent="-256032" eaLnBrk="1" fontAlgn="auto" hangingPunct="1">
              <a:spcAft>
                <a:spcPts val="0"/>
              </a:spcAft>
              <a:buClr>
                <a:srgbClr val="9BBB59"/>
              </a:buClr>
              <a:defRPr/>
            </a:pPr>
            <a:r>
              <a:rPr lang="ar-SA" sz="2000" b="1" dirty="0" smtClean="0">
                <a:solidFill>
                  <a:prstClr val="black"/>
                </a:solidFill>
                <a:cs typeface="+mn-cs"/>
              </a:rPr>
              <a:t>      - تنوع السياسات الوطنية والنزعات القومية .</a:t>
            </a:r>
          </a:p>
          <a:p>
            <a:pPr marL="365760" indent="-256032" eaLnBrk="1" fontAlgn="auto" hangingPunct="1">
              <a:spcAft>
                <a:spcPts val="0"/>
              </a:spcAft>
              <a:buClr>
                <a:srgbClr val="9BBB59"/>
              </a:buClr>
              <a:defRPr/>
            </a:pPr>
            <a:r>
              <a:rPr lang="ar-SA" sz="2000" b="1" dirty="0" smtClean="0">
                <a:solidFill>
                  <a:prstClr val="black"/>
                </a:solidFill>
                <a:cs typeface="+mn-cs"/>
              </a:rPr>
              <a:t>      - اختلاف العادات والتقاليد والأعراف .</a:t>
            </a:r>
          </a:p>
          <a:p>
            <a:pPr marL="365760" indent="-256032" eaLnBrk="1" fontAlgn="auto" hangingPunct="1">
              <a:spcAft>
                <a:spcPts val="0"/>
              </a:spcAft>
              <a:buClr>
                <a:srgbClr val="9BBB59"/>
              </a:buClr>
              <a:defRPr/>
            </a:pPr>
            <a:r>
              <a:rPr lang="ar-SA" sz="2000" b="1" dirty="0" smtClean="0">
                <a:solidFill>
                  <a:prstClr val="black"/>
                </a:solidFill>
                <a:cs typeface="+mn-cs"/>
              </a:rPr>
              <a:t>      - اختلاف النظم النقدية والمصرفية .</a:t>
            </a:r>
          </a:p>
          <a:p>
            <a:pPr marL="365760" indent="-256032" eaLnBrk="1" fontAlgn="auto" hangingPunct="1">
              <a:spcAft>
                <a:spcPts val="0"/>
              </a:spcAft>
              <a:buClr>
                <a:srgbClr val="9BBB59"/>
              </a:buClr>
              <a:defRPr/>
            </a:pPr>
            <a:r>
              <a:rPr lang="ar-SA" sz="2000" b="1" dirty="0" smtClean="0">
                <a:solidFill>
                  <a:prstClr val="black"/>
                </a:solidFill>
                <a:cs typeface="+mn-cs"/>
              </a:rPr>
              <a:t>      - اختلاف الأسواق الدولية من حيث الحجم والتوجهات </a:t>
            </a:r>
            <a:r>
              <a:rPr lang="ar-SA" sz="2000" b="1" dirty="0" smtClean="0">
                <a:cs typeface="+mn-cs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xmlns="" val="1899218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Managemnt-template-final.potx" id="{95F461BE-526E-4CA1-9DA5-0D8BE929E680}" vid="{4B94896F-684C-4F32-8A74-8D9CFF96F358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Managemnt-template-final</Template>
  <TotalTime>451</TotalTime>
  <Words>1384</Words>
  <Application>Microsoft Office PowerPoint</Application>
  <PresentationFormat>A4 Paper (210x297 mm)‎</PresentationFormat>
  <Paragraphs>190</Paragraphs>
  <Slides>10</Slides>
  <Notes>0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10</vt:i4>
      </vt:variant>
    </vt:vector>
  </HeadingPairs>
  <TitlesOfParts>
    <vt:vector size="11" baseType="lpstr">
      <vt:lpstr>Office Theme</vt:lpstr>
      <vt:lpstr>الشريحة 1</vt:lpstr>
      <vt:lpstr>الشريحة 2</vt:lpstr>
      <vt:lpstr>الشريحة 3</vt:lpstr>
      <vt:lpstr>الشريحة 4</vt:lpstr>
      <vt:lpstr>الشريحة 5</vt:lpstr>
      <vt:lpstr>الشريحة 6</vt:lpstr>
      <vt:lpstr>الشريحة 7</vt:lpstr>
      <vt:lpstr>الشريحة 8</vt:lpstr>
      <vt:lpstr>الشريحة 9</vt:lpstr>
      <vt:lpstr>الشريحة 10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Karim Mohmmad Zayed</dc:creator>
  <cp:lastModifiedBy>TAiba</cp:lastModifiedBy>
  <cp:revision>50</cp:revision>
  <dcterms:created xsi:type="dcterms:W3CDTF">2014-09-11T06:47:01Z</dcterms:created>
  <dcterms:modified xsi:type="dcterms:W3CDTF">2016-12-08T15:27:31Z</dcterms:modified>
</cp:coreProperties>
</file>