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342" r:id="rId2"/>
    <p:sldId id="313" r:id="rId3"/>
    <p:sldId id="336" r:id="rId4"/>
    <p:sldId id="337" r:id="rId5"/>
    <p:sldId id="338" r:id="rId6"/>
    <p:sldId id="339" r:id="rId7"/>
    <p:sldId id="340" r:id="rId8"/>
    <p:sldId id="341" r:id="rId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CC"/>
    <a:srgbClr val="000099"/>
    <a:srgbClr val="013E36"/>
    <a:srgbClr val="009900"/>
    <a:srgbClr val="AD9968"/>
    <a:srgbClr val="D9791B"/>
    <a:srgbClr val="AB1A25"/>
    <a:srgbClr val="00263A"/>
    <a:srgbClr val="FF3300"/>
    <a:srgbClr val="70925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000" autoAdjust="0"/>
    <p:restoredTop sz="94664" autoAdjust="0"/>
  </p:normalViewPr>
  <p:slideViewPr>
    <p:cSldViewPr>
      <p:cViewPr varScale="1">
        <p:scale>
          <a:sx n="73" d="100"/>
          <a:sy n="73" d="100"/>
        </p:scale>
        <p:origin x="-1062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12/8/2016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3"/>
          <p:cNvSpPr>
            <a:spLocks noChangeArrowheads="1"/>
          </p:cNvSpPr>
          <p:nvPr userDrawn="1"/>
        </p:nvSpPr>
        <p:spPr bwMode="auto">
          <a:xfrm>
            <a:off x="4876800" y="6367463"/>
            <a:ext cx="6810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1600" smtClean="0">
                <a:solidFill>
                  <a:schemeClr val="bg1"/>
                </a:solidFill>
                <a:latin typeface="Calibri" panose="020F0502020204030204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108426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8" name="Slide Number Placeholder 5"/>
          <p:cNvSpPr txBox="1">
            <a:spLocks/>
          </p:cNvSpPr>
          <p:nvPr userDrawn="1"/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30363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AutoShape 3"/>
          <p:cNvSpPr>
            <a:spLocks noChangeArrowheads="1"/>
          </p:cNvSpPr>
          <p:nvPr/>
        </p:nvSpPr>
        <p:spPr bwMode="auto">
          <a:xfrm>
            <a:off x="666720" y="714356"/>
            <a:ext cx="8215370" cy="5857916"/>
          </a:xfrm>
          <a:prstGeom prst="star24">
            <a:avLst>
              <a:gd name="adj" fmla="val 3750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CanDown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ar-SA" sz="5500" b="1" dirty="0" smtClean="0">
                <a:solidFill>
                  <a:srgbClr val="FFFF00"/>
                </a:solidFill>
              </a:rPr>
              <a:t>أدارة الأعمال الدولية</a:t>
            </a:r>
          </a:p>
          <a:p>
            <a:pPr algn="ctr" eaLnBrk="1" hangingPunct="1"/>
            <a:r>
              <a:rPr lang="ar-SA" altLang="ar-SA" sz="5500" b="1" dirty="0" smtClean="0">
                <a:solidFill>
                  <a:srgbClr val="FF0000"/>
                </a:solidFill>
              </a:rPr>
              <a:t>المحاضرة الثانية</a:t>
            </a:r>
          </a:p>
          <a:p>
            <a:pPr algn="ctr" eaLnBrk="1" hangingPunct="1"/>
            <a:r>
              <a:rPr lang="ar-SA" altLang="ar-SA" sz="5500" b="1" dirty="0" smtClean="0">
                <a:solidFill>
                  <a:srgbClr val="FFFF00"/>
                </a:solidFill>
              </a:rPr>
              <a:t>سؤال وجواب </a:t>
            </a:r>
          </a:p>
          <a:p>
            <a:pPr algn="ctr" eaLnBrk="1" hangingPunct="1"/>
            <a:r>
              <a:rPr lang="ar-SA" altLang="ar-SA" sz="2800" b="1" dirty="0" err="1" smtClean="0">
                <a:solidFill>
                  <a:srgbClr val="FFFF00"/>
                </a:solidFill>
              </a:rPr>
              <a:t>أبوشيماء</a:t>
            </a:r>
            <a:endParaRPr lang="en-US" altLang="ar-SA" sz="2800" b="1" dirty="0">
              <a:solidFill>
                <a:srgbClr val="FFFF00"/>
              </a:solidFill>
            </a:endParaRPr>
          </a:p>
        </p:txBody>
      </p:sp>
      <p:sp>
        <p:nvSpPr>
          <p:cNvPr id="23556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FAC15C80-57CE-4EAF-B14B-BC0965D38F84}" type="slidenum">
              <a:rPr lang="ar-SA" altLang="ar-SA" sz="1200">
                <a:solidFill>
                  <a:schemeClr val="bg1"/>
                </a:solidFill>
              </a:rPr>
              <a:pPr eaLnBrk="1" hangingPunct="1"/>
              <a:t>1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7453330" y="142853"/>
            <a:ext cx="2357454" cy="19288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5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8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54" y="142852"/>
            <a:ext cx="2214578" cy="18573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60124307"/>
      </p:ext>
    </p:extLst>
  </p:cSld>
  <p:clrMapOvr>
    <a:masterClrMapping/>
  </p:clrMapOvr>
  <p:transition advClick="0" advTm="45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مستطيل 3"/>
          <p:cNvSpPr>
            <a:spLocks noChangeArrowheads="1"/>
          </p:cNvSpPr>
          <p:nvPr/>
        </p:nvSpPr>
        <p:spPr bwMode="auto">
          <a:xfrm>
            <a:off x="228600" y="71414"/>
            <a:ext cx="9439308" cy="664797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س1: من نظريات التجارة الخارجية : 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    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- نظرية الميزة المطلقة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- </a:t>
            </a:r>
            <a:r>
              <a:rPr lang="ar-SA" altLang="ar-SA" sz="2000" b="1" dirty="0" smtClean="0"/>
              <a:t>نظرية النفقات (الميزة)النسبية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- نظرية نسب عوامل الإنتاج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- النظريات الحديثة .</a:t>
            </a:r>
          </a:p>
          <a:p>
            <a:pPr>
              <a:spcBef>
                <a:spcPct val="0"/>
              </a:spcBef>
              <a:buNone/>
            </a:pPr>
            <a:endParaRPr lang="ar-SA" altLang="ar-SA" sz="1800" b="1" dirty="0" smtClean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س2: دراسة </a:t>
            </a:r>
            <a:r>
              <a:rPr lang="ar-SA" altLang="ar-SA" sz="2000" b="1" dirty="0">
                <a:solidFill>
                  <a:srgbClr val="C00000"/>
                </a:solidFill>
                <a:latin typeface="Arial" panose="020B0604020202020204" pitchFamily="34" charset="0"/>
              </a:rPr>
              <a:t>التطور التاريخي للتجارة الدولية يساعدنا بشكل أفضل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على فهم :</a:t>
            </a:r>
          </a:p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- الأحوال </a:t>
            </a:r>
            <a:r>
              <a:rPr lang="ar-SA" altLang="ar-SA" sz="2000" b="1" dirty="0">
                <a:latin typeface="Arial" panose="020B0604020202020204" pitchFamily="34" charset="0"/>
              </a:rPr>
              <a:t>الاقتصادية لمختلف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البلدان .</a:t>
            </a:r>
          </a:p>
          <a:p>
            <a:pPr rtl="1" eaLnBrk="1" hangingPunct="1">
              <a:spcBef>
                <a:spcPct val="0"/>
              </a:spcBef>
              <a:buFontTx/>
              <a:buNone/>
            </a:pPr>
            <a:endParaRPr lang="ar-SA" altLang="ar-SA" sz="1600" b="1" dirty="0" smtClean="0">
              <a:latin typeface="Arial" panose="020B0604020202020204" pitchFamily="34" charset="0"/>
            </a:endParaRPr>
          </a:p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س3: اعتقد التجار أن التجارة عبر الحدود ما هي </a:t>
            </a:r>
            <a:r>
              <a:rPr lang="ar-SA" altLang="ar-SA" sz="2000" b="1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الا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 وسيلة :</a:t>
            </a:r>
          </a:p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- لتعظيم الثروة .</a:t>
            </a:r>
          </a:p>
          <a:p>
            <a:pPr rtl="1" eaLnBrk="1" hangingPunct="1">
              <a:spcBef>
                <a:spcPct val="0"/>
              </a:spcBef>
              <a:buFontTx/>
              <a:buNone/>
            </a:pPr>
            <a:endParaRPr lang="ar-SA" altLang="ar-SA" sz="1600" b="1" dirty="0" smtClean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س4: من مؤسسي المدرسة التجارية التقليدية :</a:t>
            </a:r>
          </a:p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- أدم سميث . ( صاحب نظرية الميزة المطلقة ) </a:t>
            </a:r>
          </a:p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- ديفيد ريكاردو . ( صاحب نظرية الميزة النسبية )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- </a:t>
            </a:r>
            <a:r>
              <a:rPr lang="ar-SA" altLang="ar-SA" sz="2000" b="1" dirty="0" err="1" smtClean="0">
                <a:solidFill>
                  <a:srgbClr val="000000"/>
                </a:solidFill>
              </a:rPr>
              <a:t>هكشر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 و أولين . ( </a:t>
            </a:r>
            <a:r>
              <a:rPr lang="ar-SA" altLang="ar-SA" sz="2000" b="1" dirty="0" err="1" smtClean="0">
                <a:solidFill>
                  <a:srgbClr val="000000"/>
                </a:solidFill>
              </a:rPr>
              <a:t>اصحاب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 نظرية نسب عناصر </a:t>
            </a:r>
            <a:r>
              <a:rPr lang="ar-SA" altLang="ar-SA" sz="2000" b="1" dirty="0" err="1" smtClean="0">
                <a:solidFill>
                  <a:srgbClr val="000000"/>
                </a:solidFill>
              </a:rPr>
              <a:t>الانتاج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 )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س5: مؤسس نظرية الميزة المطلقة وواضع أساس الفكر الاقتصادي التقليدي هو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      - أدم سميث .</a:t>
            </a:r>
          </a:p>
          <a:p>
            <a:pPr>
              <a:spcBef>
                <a:spcPct val="0"/>
              </a:spcBef>
              <a:buNone/>
            </a:pPr>
            <a:endParaRPr lang="ar-SA" altLang="ar-SA" sz="1600" b="1" dirty="0" smtClean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س6: قامت نظرية الميزة المطلقة لــ أدم سميث على  أساس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     - 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تفسير أسباب قيام التبادل الدولي .</a:t>
            </a:r>
          </a:p>
        </p:txBody>
      </p:sp>
    </p:spTree>
    <p:extLst>
      <p:ext uri="{BB962C8B-B14F-4D97-AF65-F5344CB8AC3E}">
        <p14:creationId xmlns:p14="http://schemas.microsoft.com/office/powerpoint/2010/main" xmlns="" val="4163201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مستطيل 3"/>
          <p:cNvSpPr>
            <a:spLocks noChangeArrowheads="1"/>
          </p:cNvSpPr>
          <p:nvPr/>
        </p:nvSpPr>
        <p:spPr bwMode="auto">
          <a:xfrm>
            <a:off x="228600" y="159507"/>
            <a:ext cx="9439308" cy="6555641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س7: تقوم نظرية الميزة المطلقة على عدة فرضيات منها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- </a:t>
            </a:r>
            <a:r>
              <a:rPr lang="ar-SA" sz="2000" b="1" dirty="0" smtClean="0">
                <a:solidFill>
                  <a:prstClr val="black"/>
                </a:solidFill>
                <a:cs typeface="+mn-cs"/>
              </a:rPr>
              <a:t>اعتماد التبادل الدولي على  المقايضة بدل النقود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- </a:t>
            </a:r>
            <a:r>
              <a:rPr lang="ar-SA" sz="2000" b="1" dirty="0" smtClean="0">
                <a:solidFill>
                  <a:prstClr val="black"/>
                </a:solidFill>
                <a:cs typeface="+mn-cs"/>
              </a:rPr>
              <a:t>ثبات تكاليف الوحدة الواحدة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      - </a:t>
            </a:r>
            <a:r>
              <a:rPr lang="ar-SA" sz="2000" b="1" dirty="0" smtClean="0">
                <a:solidFill>
                  <a:prstClr val="black"/>
                </a:solidFill>
                <a:cs typeface="+mn-cs"/>
              </a:rPr>
              <a:t>سهولة انتقال عناصر الإنتاج ما بين الصناعات داخل الدولة الواحدة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      - </a:t>
            </a:r>
            <a:r>
              <a:rPr lang="ar-SA" sz="2000" b="1" dirty="0" smtClean="0">
                <a:solidFill>
                  <a:prstClr val="black"/>
                </a:solidFill>
                <a:cs typeface="+mn-cs"/>
              </a:rPr>
              <a:t>صعوبة انتقال عناصر </a:t>
            </a:r>
            <a:r>
              <a:rPr lang="ar-SA" sz="2000" b="1" dirty="0" err="1" smtClean="0">
                <a:solidFill>
                  <a:prstClr val="black"/>
                </a:solidFill>
                <a:cs typeface="+mn-cs"/>
              </a:rPr>
              <a:t>الانتاج</a:t>
            </a:r>
            <a:r>
              <a:rPr lang="ar-SA" sz="2000" b="1" dirty="0" smtClean="0">
                <a:solidFill>
                  <a:prstClr val="black"/>
                </a:solidFill>
                <a:cs typeface="+mn-cs"/>
              </a:rPr>
              <a:t> ما بين الدول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      - </a:t>
            </a:r>
            <a:r>
              <a:rPr lang="ar-SA" sz="2000" b="1" dirty="0" smtClean="0">
                <a:solidFill>
                  <a:prstClr val="black"/>
                </a:solidFill>
                <a:cs typeface="+mn-cs"/>
              </a:rPr>
              <a:t>إسقاط تكاليف النقل والمواصلات.</a:t>
            </a:r>
          </a:p>
          <a:p>
            <a:pPr>
              <a:spcBef>
                <a:spcPct val="0"/>
              </a:spcBef>
              <a:buNone/>
            </a:pPr>
            <a:r>
              <a:rPr lang="ar-SA" sz="2000" b="1" dirty="0" smtClean="0">
                <a:solidFill>
                  <a:prstClr val="black"/>
                </a:solidFill>
                <a:cs typeface="+mn-cs"/>
              </a:rPr>
              <a:t>      - العمالة  التامة للاقتصاد .</a:t>
            </a:r>
          </a:p>
          <a:p>
            <a:pPr>
              <a:spcBef>
                <a:spcPct val="0"/>
              </a:spcBef>
              <a:buNone/>
            </a:pPr>
            <a:r>
              <a:rPr lang="ar-SA" sz="2000" b="1" dirty="0" smtClean="0">
                <a:solidFill>
                  <a:prstClr val="black"/>
                </a:solidFill>
                <a:cs typeface="+mn-cs"/>
              </a:rPr>
              <a:t>      - افتراض المنافسة التامة.</a:t>
            </a:r>
          </a:p>
          <a:p>
            <a:pPr>
              <a:spcBef>
                <a:spcPct val="0"/>
              </a:spcBef>
              <a:buNone/>
            </a:pPr>
            <a:endParaRPr lang="ar-SA" sz="2000" b="1" dirty="0" smtClean="0">
              <a:solidFill>
                <a:prstClr val="black"/>
              </a:solidFill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cs typeface="+mn-cs"/>
              </a:rPr>
              <a:t>س8: النظرية التي قامت بالإشراف على عملية النقل والمواصلات هي :</a:t>
            </a:r>
          </a:p>
          <a:p>
            <a:pPr>
              <a:spcBef>
                <a:spcPct val="0"/>
              </a:spcBef>
              <a:buNone/>
            </a:pPr>
            <a:r>
              <a:rPr lang="ar-SA" sz="2000" b="1" dirty="0" smtClean="0">
                <a:solidFill>
                  <a:prstClr val="black"/>
                </a:solidFill>
                <a:cs typeface="+mn-cs"/>
              </a:rPr>
              <a:t>      </a:t>
            </a:r>
            <a:r>
              <a:rPr lang="ar-SA" sz="2000" b="1" dirty="0" smtClean="0">
                <a:cs typeface="+mn-cs"/>
              </a:rPr>
              <a:t>-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نظرية الميزة المطلقة .</a:t>
            </a:r>
            <a:endParaRPr lang="ar-SA" sz="2000" b="1" dirty="0" smtClean="0">
              <a:cs typeface="+mn-cs"/>
            </a:endParaRPr>
          </a:p>
          <a:p>
            <a:pPr rtl="1" eaLnBrk="1" hangingPunct="1">
              <a:spcBef>
                <a:spcPct val="0"/>
              </a:spcBef>
              <a:buFontTx/>
              <a:buNone/>
            </a:pPr>
            <a:endParaRPr lang="ar-SA" altLang="ar-SA" sz="2000" b="1" dirty="0" smtClean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س9: 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+mn-cs"/>
              </a:rPr>
              <a:t>نظرية 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الميزة المطلقة 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+mn-cs"/>
              </a:rPr>
              <a:t>تنسب للاقتصادي المعروف 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- أدم سميث . </a:t>
            </a:r>
          </a:p>
          <a:p>
            <a:pPr rtl="1" eaLnBrk="1" hangingPunct="1">
              <a:spcBef>
                <a:spcPct val="0"/>
              </a:spcBef>
              <a:buFontTx/>
              <a:buNone/>
            </a:pP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س10: محتوى النظرية 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لدولتين هما أمريكا وبريطانيا في إنتاج كل من القمح والنسيج القائم على أساس اختلاف 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</a:rPr>
              <a:t>       التكاليف العائد لاختلاف </a:t>
            </a:r>
            <a:r>
              <a:rPr lang="ar-SA" altLang="ar-SA" sz="2000" b="1" dirty="0" err="1" smtClean="0">
                <a:solidFill>
                  <a:srgbClr val="C00000"/>
                </a:solidFill>
              </a:rPr>
              <a:t>مدخلات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 عوامل الإنتاج، خاصة اليد العاملة . يشير </a:t>
            </a:r>
            <a:r>
              <a:rPr lang="ar-SA" altLang="ar-SA" sz="2000" b="1" dirty="0" err="1" smtClean="0">
                <a:solidFill>
                  <a:srgbClr val="C00000"/>
                </a:solidFill>
              </a:rPr>
              <a:t>الى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    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- نظرية الميزة المطلقة 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س11: محتوى نظرية الميزة المطلقة قائم على أساس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- </a:t>
            </a:r>
            <a:r>
              <a:rPr lang="ar-SA" altLang="ar-SA" sz="2000" b="1" dirty="0" smtClean="0"/>
              <a:t>اختلاف التكاليف العائد لاختلاف </a:t>
            </a:r>
            <a:r>
              <a:rPr lang="ar-SA" altLang="ar-SA" sz="2000" b="1" dirty="0" err="1" smtClean="0"/>
              <a:t>مدخلات</a:t>
            </a:r>
            <a:r>
              <a:rPr lang="ar-SA" altLang="ar-SA" sz="2000" b="1" dirty="0" smtClean="0"/>
              <a:t> عوامل الإنتاج، خاصة اليد العاملة .</a:t>
            </a:r>
          </a:p>
        </p:txBody>
      </p:sp>
    </p:spTree>
    <p:extLst>
      <p:ext uri="{BB962C8B-B14F-4D97-AF65-F5344CB8AC3E}">
        <p14:creationId xmlns:p14="http://schemas.microsoft.com/office/powerpoint/2010/main" xmlns="" val="4163201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مستطيل 3"/>
          <p:cNvSpPr>
            <a:spLocks noChangeArrowheads="1"/>
          </p:cNvSpPr>
          <p:nvPr/>
        </p:nvSpPr>
        <p:spPr bwMode="auto">
          <a:xfrm>
            <a:off x="228600" y="142852"/>
            <a:ext cx="9439308" cy="6500858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س12: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قامت نظرية النفقات (الميزة) النسبية  لــ ديفيد ريكاردو على  أساس </a:t>
            </a:r>
            <a:r>
              <a:rPr lang="ar-SA" altLang="ar-SA" sz="2000" b="1" dirty="0" smtClean="0">
                <a:solidFill>
                  <a:srgbClr val="7030A0"/>
                </a:solidFill>
              </a:rPr>
              <a:t>:</a:t>
            </a:r>
          </a:p>
          <a:p>
            <a:pPr>
              <a:buNone/>
            </a:pPr>
            <a:r>
              <a:rPr lang="ar-SA" altLang="ar-SA" sz="2000" b="1" dirty="0" smtClean="0"/>
              <a:t>       - 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تفسير أسباب قيام التبادل الدولي </a:t>
            </a:r>
            <a:r>
              <a:rPr lang="ar-SA" altLang="ar-SA" sz="2000" b="1" dirty="0" smtClean="0"/>
              <a:t>. </a:t>
            </a:r>
            <a:endParaRPr lang="ar-SA" altLang="ar-SA" sz="2000" b="1" dirty="0" smtClean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None/>
            </a:pPr>
            <a:endParaRPr lang="ar-SA" altLang="ar-SA" sz="1600" b="1" dirty="0" smtClean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س13: 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قامت نظرية النفقات (الميزة)النسبية لــ ديفيد ريكاردو على أساس تفسير أسباب قيام التبادل الدولي  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        بالاعتماد على فكرة 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: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- 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أن العمل هو أساس القيمة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. </a:t>
            </a:r>
          </a:p>
          <a:p>
            <a:pPr rtl="1" eaLnBrk="1" hangingPunct="1">
              <a:spcBef>
                <a:spcPct val="0"/>
              </a:spcBef>
              <a:buFontTx/>
              <a:buNone/>
            </a:pPr>
            <a:endParaRPr lang="ar-SA" altLang="ar-SA" sz="1600" b="1" dirty="0" smtClean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7030A0"/>
                </a:solidFill>
                <a:latin typeface="Arial" panose="020B0604020202020204" pitchFamily="34" charset="0"/>
              </a:rPr>
              <a:t>س14: النظرية التي </a:t>
            </a:r>
            <a:r>
              <a:rPr lang="ar-SA" altLang="ar-SA" sz="2000" b="1" dirty="0" smtClean="0">
                <a:solidFill>
                  <a:srgbClr val="7030A0"/>
                </a:solidFill>
              </a:rPr>
              <a:t>لم تحاول أن تفسر لنا بدقة اختلاف النفقات من بلد لآخر . هي</a:t>
            </a:r>
            <a:r>
              <a:rPr lang="ar-SA" altLang="ar-SA" sz="2000" b="1" dirty="0" smtClean="0">
                <a:solidFill>
                  <a:srgbClr val="7030A0"/>
                </a:solidFill>
                <a:latin typeface="Arial" panose="020B0604020202020204" pitchFamily="34" charset="0"/>
              </a:rPr>
              <a:t> </a:t>
            </a:r>
            <a:r>
              <a:rPr lang="ar-SA" altLang="ar-SA" sz="2000" b="1" dirty="0" smtClean="0">
                <a:solidFill>
                  <a:srgbClr val="7030A0"/>
                </a:solidFill>
              </a:rPr>
              <a:t>: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- </a:t>
            </a:r>
            <a:r>
              <a:rPr lang="ar-SA" altLang="ar-SA" sz="2000" b="1" dirty="0" smtClean="0"/>
              <a:t>نظرية نسب عوامل </a:t>
            </a:r>
            <a:r>
              <a:rPr lang="ar-SA" altLang="ar-SA" sz="2000" b="1" dirty="0" err="1" smtClean="0"/>
              <a:t>الانتاج</a:t>
            </a:r>
            <a:r>
              <a:rPr lang="ar-SA" altLang="ar-SA" sz="2000" b="1" dirty="0" smtClean="0"/>
              <a:t>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.</a:t>
            </a:r>
          </a:p>
          <a:p>
            <a:pPr>
              <a:spcBef>
                <a:spcPct val="0"/>
              </a:spcBef>
              <a:buNone/>
            </a:pPr>
            <a:endParaRPr lang="ar-SA" altLang="ar-SA" sz="1400" b="1" dirty="0" smtClean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7030A0"/>
                </a:solidFill>
                <a:latin typeface="Arial" panose="020B0604020202020204" pitchFamily="34" charset="0"/>
              </a:rPr>
              <a:t>س15: نظرية نسب عوامل الإنتاج تنسب لــ :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- </a:t>
            </a:r>
            <a:r>
              <a:rPr lang="ar-SA" altLang="ar-SA" sz="2000" b="1" dirty="0" err="1" smtClean="0"/>
              <a:t>هكشر</a:t>
            </a:r>
            <a:r>
              <a:rPr lang="ar-SA" altLang="ar-SA" sz="2000" b="1" dirty="0" smtClean="0"/>
              <a:t> و أولين .</a:t>
            </a:r>
          </a:p>
          <a:p>
            <a:pPr>
              <a:spcBef>
                <a:spcPct val="0"/>
              </a:spcBef>
              <a:buNone/>
            </a:pPr>
            <a:endParaRPr lang="ar-SA" altLang="ar-SA" sz="1400" b="1" dirty="0" smtClean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7030A0"/>
                </a:solidFill>
                <a:latin typeface="Arial" panose="020B0604020202020204" pitchFamily="34" charset="0"/>
              </a:rPr>
              <a:t>س16: قامت نظرية نسب عوامل الإنتاج على أساس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- 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نقدي </a:t>
            </a:r>
            <a:r>
              <a:rPr lang="ar-SA" altLang="ar-SA" sz="2000" b="1" dirty="0" smtClean="0"/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/>
              <a:t>       - تفسير أسباب وجود المزايا النسبية التي تؤدي لقيام التجارة الدولية .</a:t>
            </a:r>
          </a:p>
          <a:p>
            <a:pPr>
              <a:spcBef>
                <a:spcPct val="0"/>
              </a:spcBef>
              <a:buNone/>
            </a:pPr>
            <a:endParaRPr lang="ar-SA" altLang="ar-SA" sz="1600" b="1" dirty="0" smtClean="0"/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7030A0"/>
                </a:solidFill>
              </a:rPr>
              <a:t>س17: الاقتصاديين </a:t>
            </a:r>
            <a:r>
              <a:rPr lang="ar-SA" altLang="ar-SA" sz="2000" b="1" dirty="0" err="1" smtClean="0">
                <a:solidFill>
                  <a:srgbClr val="7030A0"/>
                </a:solidFill>
              </a:rPr>
              <a:t>هكشر</a:t>
            </a:r>
            <a:r>
              <a:rPr lang="ar-SA" altLang="ar-SA" sz="2000" b="1" dirty="0" smtClean="0">
                <a:solidFill>
                  <a:srgbClr val="7030A0"/>
                </a:solidFill>
              </a:rPr>
              <a:t> و أولين اللذان وضعا </a:t>
            </a:r>
            <a:r>
              <a:rPr lang="ar-SA" altLang="ar-SA" sz="2000" b="1" dirty="0" smtClean="0">
                <a:solidFill>
                  <a:srgbClr val="7030A0"/>
                </a:solidFill>
                <a:latin typeface="Arial" panose="020B0604020202020204" pitchFamily="34" charset="0"/>
              </a:rPr>
              <a:t>نظرية نسب عوامل الإنتاج </a:t>
            </a:r>
            <a:r>
              <a:rPr lang="ar-SA" altLang="ar-SA" sz="2000" b="1" dirty="0" smtClean="0">
                <a:solidFill>
                  <a:srgbClr val="7030A0"/>
                </a:solidFill>
              </a:rPr>
              <a:t>حاولا تفسير أسباب وجود المزايا 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7030A0"/>
                </a:solidFill>
              </a:rPr>
              <a:t>          النسبية التي تؤدي </a:t>
            </a:r>
            <a:r>
              <a:rPr lang="ar-SA" altLang="ar-SA" sz="2000" b="1" dirty="0" err="1" smtClean="0">
                <a:solidFill>
                  <a:srgbClr val="7030A0"/>
                </a:solidFill>
              </a:rPr>
              <a:t>الى</a:t>
            </a:r>
            <a:r>
              <a:rPr lang="ar-SA" altLang="ar-SA" sz="2000" b="1" dirty="0" smtClean="0">
                <a:solidFill>
                  <a:srgbClr val="7030A0"/>
                </a:solidFill>
              </a:rPr>
              <a:t> :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</a:rPr>
              <a:t>        - قيام التجارة الدولية .</a:t>
            </a:r>
            <a:endParaRPr lang="ar-SA" altLang="ar-SA" sz="20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4163201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مستطيل 3"/>
          <p:cNvSpPr>
            <a:spLocks noChangeArrowheads="1"/>
          </p:cNvSpPr>
          <p:nvPr/>
        </p:nvSpPr>
        <p:spPr bwMode="auto">
          <a:xfrm>
            <a:off x="228600" y="252970"/>
            <a:ext cx="9439308" cy="6217087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س18:</a:t>
            </a:r>
            <a:r>
              <a:rPr lang="ar-SA" altLang="ar-SA" sz="2000" b="1" dirty="0" smtClean="0">
                <a:solidFill>
                  <a:srgbClr val="FF0000"/>
                </a:solidFill>
              </a:rPr>
              <a:t> من الفرضيات التي وضعتها </a:t>
            </a: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نظرية نسب عوامل الإنتاج </a:t>
            </a:r>
            <a:r>
              <a:rPr lang="ar-SA" altLang="ar-SA" sz="2000" b="1" dirty="0" smtClean="0">
                <a:solidFill>
                  <a:srgbClr val="FF0000"/>
                </a:solidFill>
              </a:rPr>
              <a:t>:</a:t>
            </a:r>
          </a:p>
          <a:p>
            <a:pPr>
              <a:buNone/>
            </a:pPr>
            <a:r>
              <a:rPr lang="ar-SA" altLang="ar-SA" sz="2000" b="1" dirty="0" smtClean="0"/>
              <a:t>       - 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تختلف أسعار عناصر الإنتاج لاختلاف الوفرة النسبية لكل عنصر </a:t>
            </a:r>
            <a:r>
              <a:rPr lang="ar-SA" altLang="ar-SA" sz="2000" b="1" dirty="0" smtClean="0"/>
              <a:t>. </a:t>
            </a:r>
          </a:p>
          <a:p>
            <a:pPr>
              <a:buNone/>
            </a:pPr>
            <a:r>
              <a:rPr lang="ar-SA" altLang="ar-SA" sz="2000" b="1" dirty="0" smtClean="0">
                <a:solidFill>
                  <a:srgbClr val="000000"/>
                </a:solidFill>
              </a:rPr>
              <a:t>       - تحتاج السلع المختلفة إلى نسب أو كميات مختلفة من عناصر الإنتاج 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س19: </a:t>
            </a:r>
            <a:r>
              <a:rPr lang="ar-SA" altLang="ar-SA" sz="2000" b="1" dirty="0" smtClean="0">
                <a:solidFill>
                  <a:srgbClr val="FF0000"/>
                </a:solidFill>
              </a:rPr>
              <a:t>النظرية السائدة بين الاقتصاديين . هي </a:t>
            </a: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: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- 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نظرية الميزة النسبية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. </a:t>
            </a:r>
          </a:p>
          <a:p>
            <a:pPr rtl="1" eaLnBrk="1" hangingPunct="1">
              <a:spcBef>
                <a:spcPct val="0"/>
              </a:spcBef>
              <a:buFontTx/>
              <a:buNone/>
            </a:pP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س20: </a:t>
            </a:r>
            <a:r>
              <a:rPr lang="ar-SA" altLang="ar-SA" sz="2000" b="1" dirty="0" smtClean="0">
                <a:solidFill>
                  <a:srgbClr val="FF0000"/>
                </a:solidFill>
              </a:rPr>
              <a:t>هناك قلة متزايدة ترفض وتشكك في افتراضات النظرية النسبية لعدة أسباب منها: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- </a:t>
            </a:r>
            <a:r>
              <a:rPr lang="ar-SA" altLang="ar-SA" sz="2000" b="1" dirty="0" smtClean="0"/>
              <a:t>رفض 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فرضية ثبات التكلفة ووفرة العناصر محلياً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- وفرة </a:t>
            </a:r>
            <a:r>
              <a:rPr lang="ar-SA" altLang="ar-SA" sz="2000" b="1" dirty="0" err="1" smtClean="0">
                <a:latin typeface="Arial" panose="020B0604020202020204" pitchFamily="34" charset="0"/>
              </a:rPr>
              <a:t>الانتاج</a:t>
            </a:r>
            <a:r>
              <a:rPr lang="ar-SA" altLang="ar-SA" sz="2000" b="1" dirty="0" smtClean="0">
                <a:latin typeface="Arial" panose="020B0604020202020204" pitchFamily="34" charset="0"/>
              </a:rPr>
              <a:t> تلغي ثبات التكلفة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- 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أن متوسط تكلفة الوحدة يميل إلى الانخفاض مع زيادة الإنتاج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       - 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قيام الشركات متعددة الجنسية بتخفيض الأسعار لطرد المنافسين (الاحتكار)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       - 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جلب المواد من الخارج لبناء الميزة النسبية للدول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       - 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الميزة النسبية يمكن أن تخلق بالتركيز على صناعات بعينها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       - أسباب تاريخية أو الصدفة أو الحماية .</a:t>
            </a:r>
            <a:endParaRPr lang="ar-SA" altLang="ar-SA" sz="2000" b="1" dirty="0" smtClean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س21: </a:t>
            </a:r>
            <a:r>
              <a:rPr lang="ar-SA" altLang="ar-SA" sz="2000" b="1" dirty="0" smtClean="0">
                <a:solidFill>
                  <a:srgbClr val="FF0000"/>
                </a:solidFill>
              </a:rPr>
              <a:t>لوحظ في </a:t>
            </a:r>
            <a:r>
              <a:rPr lang="ar-SA" altLang="ar-SA" sz="2000" b="1" dirty="0" err="1" smtClean="0">
                <a:solidFill>
                  <a:srgbClr val="FF0000"/>
                </a:solidFill>
              </a:rPr>
              <a:t>الاونة</a:t>
            </a:r>
            <a:r>
              <a:rPr lang="ar-SA" altLang="ar-SA" sz="2000" b="1" dirty="0" smtClean="0">
                <a:solidFill>
                  <a:srgbClr val="FF0000"/>
                </a:solidFill>
              </a:rPr>
              <a:t> </a:t>
            </a:r>
            <a:r>
              <a:rPr lang="ar-SA" altLang="ar-SA" sz="2000" b="1" dirty="0" err="1" smtClean="0">
                <a:solidFill>
                  <a:srgbClr val="FF0000"/>
                </a:solidFill>
              </a:rPr>
              <a:t>الاخيرة</a:t>
            </a:r>
            <a:r>
              <a:rPr lang="ar-SA" altLang="ar-SA" sz="2000" b="1" dirty="0" smtClean="0">
                <a:solidFill>
                  <a:srgbClr val="FF0000"/>
                </a:solidFill>
              </a:rPr>
              <a:t> أن اعتماد الدول على التجارة الخارجية يرتبط بمدى </a:t>
            </a: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- 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حجمها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</a:rPr>
              <a:t>       - تنوع ظروفها وثرواتها </a:t>
            </a:r>
            <a:r>
              <a:rPr lang="ar-SA" altLang="ar-SA" sz="2000" b="1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4163201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مستطيل 3"/>
          <p:cNvSpPr>
            <a:spLocks noChangeArrowheads="1"/>
          </p:cNvSpPr>
          <p:nvPr/>
        </p:nvSpPr>
        <p:spPr bwMode="auto">
          <a:xfrm>
            <a:off x="228600" y="252970"/>
            <a:ext cx="9439308" cy="6032421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س22:</a:t>
            </a:r>
            <a:r>
              <a:rPr lang="ar-SA" altLang="ar-SA" sz="2000" b="1" dirty="0" smtClean="0">
                <a:solidFill>
                  <a:srgbClr val="0000CC"/>
                </a:solidFill>
              </a:rPr>
              <a:t> لوحظ أن الدول الكبيرة ذات المساحات الواسعة تميل </a:t>
            </a:r>
            <a:r>
              <a:rPr lang="ar-SA" altLang="ar-SA" sz="2000" b="1" dirty="0" err="1" smtClean="0">
                <a:solidFill>
                  <a:srgbClr val="0000CC"/>
                </a:solidFill>
              </a:rPr>
              <a:t>الى</a:t>
            </a:r>
            <a:r>
              <a:rPr lang="ar-SA" altLang="ar-SA" sz="2000" b="1" dirty="0" smtClean="0">
                <a:solidFill>
                  <a:srgbClr val="0000CC"/>
                </a:solidFill>
              </a:rPr>
              <a:t> :</a:t>
            </a:r>
          </a:p>
          <a:p>
            <a:pPr>
              <a:buNone/>
            </a:pPr>
            <a:r>
              <a:rPr lang="ar-SA" altLang="ar-SA" sz="2000" b="1" dirty="0" smtClean="0"/>
              <a:t>       - 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الاكتفاء الذاتي </a:t>
            </a:r>
            <a:r>
              <a:rPr lang="ar-SA" altLang="ar-SA" sz="2000" b="1" dirty="0" smtClean="0"/>
              <a:t>. 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س23: </a:t>
            </a:r>
            <a:r>
              <a:rPr lang="ar-SA" altLang="ar-SA" sz="2000" b="1" dirty="0" smtClean="0">
                <a:solidFill>
                  <a:srgbClr val="0000CC"/>
                </a:solidFill>
              </a:rPr>
              <a:t>جاءت النظريات الحديثة للتجارة الخارجية لتجيب عن </a:t>
            </a: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: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- </a:t>
            </a:r>
            <a:r>
              <a:rPr lang="ar-SA" altLang="ar-SA" sz="2000" b="1" dirty="0" smtClean="0"/>
              <a:t>لماذا تتاجر الشركات مع الخارج ؟ </a:t>
            </a:r>
            <a:endParaRPr lang="ar-SA" altLang="ar-SA" sz="2000" b="1" dirty="0" smtClean="0">
              <a:latin typeface="Arial" panose="020B0604020202020204" pitchFamily="34" charset="0"/>
            </a:endParaRPr>
          </a:p>
          <a:p>
            <a:pPr rtl="1" eaLnBrk="1" hangingPunct="1">
              <a:spcBef>
                <a:spcPct val="0"/>
              </a:spcBef>
              <a:buFontTx/>
              <a:buNone/>
            </a:pP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س24: </a:t>
            </a:r>
            <a:r>
              <a:rPr lang="ar-SA" altLang="ar-SA" sz="2000" b="1" dirty="0" smtClean="0">
                <a:solidFill>
                  <a:srgbClr val="0000CC"/>
                </a:solidFill>
              </a:rPr>
              <a:t>تتاجر الشركات في الخارج من أجل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- 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الاستفادة من الطاقة غير المستغلة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- 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تخفيض التكاليف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- 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تحقيق أرباح إضافية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       - 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تنويع المخاطر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</a:rPr>
              <a:t>       - تقليل المخاطر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       - 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الاستيراد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</a:rPr>
              <a:t>       - ضمان الإمدادات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       </a:t>
            </a: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س25: </a:t>
            </a:r>
            <a:r>
              <a:rPr lang="ar-SA" altLang="ar-SA" sz="2000" b="1" dirty="0" smtClean="0">
                <a:solidFill>
                  <a:srgbClr val="0000CC"/>
                </a:solidFill>
              </a:rPr>
              <a:t>السياسة التجارية هي انعكاس لموقف الدولة ونظرتها إلى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dirty="0" smtClean="0">
                <a:solidFill>
                  <a:srgbClr val="000000"/>
                </a:solidFill>
              </a:rPr>
              <a:t>        </a:t>
            </a:r>
            <a:r>
              <a:rPr lang="ar-SA" altLang="ar-SA" sz="2000" b="1" dirty="0" smtClean="0"/>
              <a:t>- التجارة الخارجية كأداة لتحقيق مصالحها الاقتصادية القومية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</a:t>
            </a:r>
            <a:endParaRPr lang="ar-SA" altLang="ar-SA" sz="20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4163201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مستطيل 3"/>
          <p:cNvSpPr>
            <a:spLocks noChangeArrowheads="1"/>
          </p:cNvSpPr>
          <p:nvPr/>
        </p:nvSpPr>
        <p:spPr bwMode="auto">
          <a:xfrm>
            <a:off x="228600" y="142852"/>
            <a:ext cx="9439308" cy="6586418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س26: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 السياسة الخارجية هي عمل من أعمال السيادة تسعى الدولة </a:t>
            </a:r>
            <a:r>
              <a:rPr lang="ar-SA" altLang="ar-SA" sz="2000" b="1" dirty="0" err="1" smtClean="0">
                <a:solidFill>
                  <a:srgbClr val="C00000"/>
                </a:solidFill>
              </a:rPr>
              <a:t>الى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 تحقيقها من خلال :</a:t>
            </a:r>
          </a:p>
          <a:p>
            <a:pPr>
              <a:buNone/>
            </a:pPr>
            <a:r>
              <a:rPr lang="ar-SA" altLang="ar-SA" sz="2000" b="1" dirty="0" smtClean="0"/>
              <a:t>        - 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السياسة الاقتصادية </a:t>
            </a:r>
            <a:r>
              <a:rPr lang="ar-SA" altLang="ar-SA" sz="2000" b="1" dirty="0" smtClean="0"/>
              <a:t>. </a:t>
            </a:r>
          </a:p>
          <a:p>
            <a:pPr>
              <a:spcBef>
                <a:spcPct val="0"/>
              </a:spcBef>
              <a:buNone/>
            </a:pPr>
            <a:endParaRPr lang="ar-SA" altLang="ar-SA" sz="1400" b="1" dirty="0" smtClean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س27: 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لكل دولة أهداف قومية تسعى إلى تحقيقها من خلال سياساتها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: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- 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الاقتصادية </a:t>
            </a:r>
            <a:r>
              <a:rPr lang="ar-SA" altLang="ar-SA" sz="2000" b="1" dirty="0" smtClean="0"/>
              <a:t>. </a:t>
            </a:r>
            <a:endParaRPr lang="ar-SA" altLang="ar-SA" sz="2000" b="1" dirty="0" smtClean="0">
              <a:latin typeface="Arial" panose="020B0604020202020204" pitchFamily="34" charset="0"/>
            </a:endParaRPr>
          </a:p>
          <a:p>
            <a:pPr rtl="1" eaLnBrk="1" hangingPunct="1">
              <a:spcBef>
                <a:spcPct val="0"/>
              </a:spcBef>
              <a:buFontTx/>
              <a:buNone/>
            </a:pPr>
            <a:endParaRPr lang="ar-SA" altLang="ar-SA" sz="1400" b="1" dirty="0" smtClean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س28: 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من أنواع السياسات التي تستخدمها الدول عند المتاجرة في  الخارج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- </a:t>
            </a:r>
            <a:r>
              <a:rPr lang="ar-SA" altLang="ar-SA" sz="2000" b="1" dirty="0" smtClean="0"/>
              <a:t>السياسة </a:t>
            </a:r>
            <a:r>
              <a:rPr lang="ar-SA" altLang="ar-SA" sz="2000" b="1" dirty="0" err="1" smtClean="0"/>
              <a:t>الحمائية</a:t>
            </a:r>
            <a:r>
              <a:rPr lang="ar-SA" altLang="ar-SA" sz="2000" b="1" dirty="0" smtClean="0"/>
              <a:t>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- </a:t>
            </a:r>
            <a:r>
              <a:rPr lang="ar-SA" altLang="ar-SA" sz="2000" b="1" dirty="0" smtClean="0"/>
              <a:t>حرية التجارية</a:t>
            </a:r>
            <a:r>
              <a:rPr lang="ar-SA" altLang="ar-SA" sz="2000" b="1" dirty="0" smtClean="0">
                <a:latin typeface="Arial" panose="020B0604020202020204" pitchFamily="34" charset="0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</a:t>
            </a: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       </a:t>
            </a: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س29: الوضع الذي 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تستخدم فيه الدولة سلطتها العامة للتأثير على المبادلات الدولية من حيث الحجم وطريقة 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</a:rPr>
              <a:t>          تسوية المبادلات . تعني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dirty="0" smtClean="0">
                <a:solidFill>
                  <a:srgbClr val="000000"/>
                </a:solidFill>
              </a:rPr>
              <a:t>        </a:t>
            </a:r>
            <a:r>
              <a:rPr lang="ar-SA" altLang="ar-SA" sz="2000" b="1" dirty="0" smtClean="0"/>
              <a:t>- السياسة </a:t>
            </a:r>
            <a:r>
              <a:rPr lang="ar-SA" altLang="ar-SA" sz="2000" b="1" dirty="0" err="1" smtClean="0"/>
              <a:t>الحمائية</a:t>
            </a:r>
            <a:r>
              <a:rPr lang="ar-SA" altLang="ar-SA" sz="2000" b="1" dirty="0" smtClean="0"/>
              <a:t>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.</a:t>
            </a:r>
          </a:p>
          <a:p>
            <a:pPr>
              <a:spcBef>
                <a:spcPct val="0"/>
              </a:spcBef>
              <a:buNone/>
            </a:pPr>
            <a:endParaRPr lang="ar-SA" altLang="ar-SA" sz="1400" b="1" dirty="0" smtClean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س30: من أنواع السياسات </a:t>
            </a:r>
            <a:r>
              <a:rPr lang="ar-SA" altLang="ar-SA" sz="2000" b="1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الحمائية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 التي تستخدمها الدول في سياستها التجارية الدولية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1- 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الرسوم الجمركية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         2- 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نظام الحصص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         3- 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الرقابة على أسعار الصرف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         4- 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الضرائب .</a:t>
            </a:r>
            <a:endParaRPr lang="ar-SA" altLang="ar-SA" sz="2000" b="1" dirty="0" smtClean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5- 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عراقيل إدارية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00"/>
                </a:solidFill>
              </a:rPr>
              <a:t>         6- شعارات قومية مناهضة</a:t>
            </a:r>
            <a:r>
              <a:rPr lang="ar-SA" altLang="ar-SA" sz="2000" b="1" dirty="0" smtClean="0">
                <a:latin typeface="Arial" panose="020B0604020202020204" pitchFamily="34" charset="0"/>
              </a:rPr>
              <a:t> .    </a:t>
            </a:r>
            <a:endParaRPr lang="ar-SA" altLang="ar-SA" sz="20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4163201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مستطيل 3"/>
          <p:cNvSpPr>
            <a:spLocks noChangeArrowheads="1"/>
          </p:cNvSpPr>
          <p:nvPr/>
        </p:nvSpPr>
        <p:spPr bwMode="auto">
          <a:xfrm>
            <a:off x="228600" y="142852"/>
            <a:ext cx="9439308" cy="6524863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س31: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 الوضع الذي لا تتدخل فيه الدولة في العلاقات التجارية الدولية . يعبر عن :</a:t>
            </a:r>
          </a:p>
          <a:p>
            <a:pPr>
              <a:buNone/>
            </a:pPr>
            <a:r>
              <a:rPr lang="ar-SA" altLang="ar-SA" sz="2000" b="1" dirty="0" smtClean="0"/>
              <a:t>        - </a:t>
            </a:r>
            <a:r>
              <a:rPr lang="ar-SA" altLang="ar-SA" sz="2000" b="1" dirty="0" smtClean="0">
                <a:solidFill>
                  <a:srgbClr val="000000"/>
                </a:solidFill>
              </a:rPr>
              <a:t>الحرية التجارية ( سياسة الحرية ) </a:t>
            </a:r>
            <a:r>
              <a:rPr lang="ar-SA" altLang="ar-SA" sz="2000" b="1" dirty="0" smtClean="0"/>
              <a:t>. </a:t>
            </a:r>
            <a:endParaRPr lang="ar-SA" altLang="ar-SA" sz="2000" b="1" dirty="0" smtClean="0"/>
          </a:p>
          <a:p>
            <a:pPr>
              <a:buNone/>
            </a:pPr>
            <a:endParaRPr lang="ar-SA" altLang="ar-SA" sz="2000" b="1" dirty="0" smtClean="0"/>
          </a:p>
          <a:p>
            <a:pPr>
              <a:buNone/>
            </a:pPr>
            <a:endParaRPr lang="ar-SA" altLang="ar-SA" sz="2000" b="1" dirty="0" smtClean="0"/>
          </a:p>
          <a:p>
            <a:pPr>
              <a:buNone/>
            </a:pPr>
            <a:endParaRPr lang="ar-SA" altLang="ar-SA" sz="2000" b="1" dirty="0" smtClean="0"/>
          </a:p>
          <a:p>
            <a:pPr>
              <a:buNone/>
            </a:pPr>
            <a:endParaRPr lang="ar-SA" altLang="ar-SA" sz="2000" b="1" dirty="0" smtClean="0"/>
          </a:p>
          <a:p>
            <a:pPr>
              <a:buNone/>
            </a:pPr>
            <a:endParaRPr lang="ar-SA" altLang="ar-SA" sz="2000" b="1" dirty="0" smtClean="0"/>
          </a:p>
          <a:p>
            <a:pPr>
              <a:buNone/>
            </a:pPr>
            <a:endParaRPr lang="ar-SA" altLang="ar-SA" sz="2000" b="1" dirty="0" smtClean="0"/>
          </a:p>
          <a:p>
            <a:pPr>
              <a:buNone/>
            </a:pPr>
            <a:endParaRPr lang="ar-SA" altLang="ar-SA" sz="2000" b="1" dirty="0" smtClean="0"/>
          </a:p>
          <a:p>
            <a:pPr>
              <a:buNone/>
            </a:pPr>
            <a:endParaRPr lang="ar-SA" altLang="ar-SA" sz="2000" b="1" dirty="0" smtClean="0"/>
          </a:p>
          <a:p>
            <a:pPr>
              <a:buNone/>
            </a:pPr>
            <a:endParaRPr lang="ar-SA" altLang="ar-SA" sz="2000" b="1" dirty="0" smtClean="0"/>
          </a:p>
          <a:p>
            <a:pPr>
              <a:buNone/>
            </a:pPr>
            <a:endParaRPr lang="ar-SA" altLang="ar-SA" sz="2000" b="1" dirty="0" smtClean="0"/>
          </a:p>
          <a:p>
            <a:pPr>
              <a:buNone/>
            </a:pPr>
            <a:endParaRPr lang="ar-SA" altLang="ar-SA" sz="2000" b="1" dirty="0" smtClean="0"/>
          </a:p>
          <a:p>
            <a:pPr>
              <a:buNone/>
            </a:pPr>
            <a:endParaRPr lang="ar-SA" altLang="ar-SA" sz="2000" b="1" dirty="0" smtClean="0"/>
          </a:p>
          <a:p>
            <a:pPr>
              <a:buNone/>
            </a:pPr>
            <a:endParaRPr lang="ar-SA" altLang="ar-SA" sz="2000" b="1" dirty="0" smtClean="0"/>
          </a:p>
          <a:p>
            <a:pPr>
              <a:buNone/>
            </a:pPr>
            <a:endParaRPr lang="ar-SA" altLang="ar-SA" sz="2000" b="1" smtClean="0"/>
          </a:p>
          <a:p>
            <a:pPr>
              <a:buNone/>
            </a:pPr>
            <a:endParaRPr lang="ar-SA" altLang="ar-SA" sz="2000" b="1" dirty="0" smtClean="0"/>
          </a:p>
          <a:p>
            <a:pPr rtl="1" eaLnBrk="1" hangingPunct="1">
              <a:spcBef>
                <a:spcPct val="0"/>
              </a:spcBef>
              <a:buFontTx/>
              <a:buNone/>
            </a:pPr>
            <a:endParaRPr lang="ar-SA" altLang="ar-SA" sz="1400" b="1" dirty="0" smtClean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63201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465</TotalTime>
  <Words>912</Words>
  <Application>Microsoft Office PowerPoint</Application>
  <PresentationFormat>A4 Paper (210x297 mm)‎</PresentationFormat>
  <Paragraphs>142</Paragraphs>
  <Slides>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TAiba</cp:lastModifiedBy>
  <cp:revision>51</cp:revision>
  <dcterms:created xsi:type="dcterms:W3CDTF">2014-09-11T06:47:01Z</dcterms:created>
  <dcterms:modified xsi:type="dcterms:W3CDTF">2016-12-08T15:28:01Z</dcterms:modified>
</cp:coreProperties>
</file>