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40" r:id="rId2"/>
    <p:sldId id="312" r:id="rId3"/>
    <p:sldId id="334" r:id="rId4"/>
    <p:sldId id="335" r:id="rId5"/>
    <p:sldId id="336" r:id="rId6"/>
    <p:sldId id="337" r:id="rId7"/>
    <p:sldId id="338" r:id="rId8"/>
    <p:sldId id="339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009900"/>
    <a:srgbClr val="013E36"/>
    <a:srgbClr val="AD9968"/>
    <a:srgbClr val="D9791B"/>
    <a:srgbClr val="AB1A25"/>
    <a:srgbClr val="00263A"/>
    <a:srgbClr val="FF3300"/>
    <a:srgbClr val="709256"/>
    <a:srgbClr val="3B84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9"/>
          <p:cNvSpPr/>
          <p:nvPr userDrawn="1"/>
        </p:nvSpPr>
        <p:spPr>
          <a:xfrm>
            <a:off x="9424988" y="280988"/>
            <a:ext cx="304800" cy="108426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852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666720" y="714356"/>
            <a:ext cx="8215370" cy="5857916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CanDown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أدارة الأعمال الدولية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0000"/>
                </a:solidFill>
              </a:rPr>
              <a:t>المحاضرة الثالثة</a:t>
            </a:r>
          </a:p>
          <a:p>
            <a:pPr algn="ctr" eaLnBrk="1" hangingPunct="1"/>
            <a:r>
              <a:rPr lang="ar-SA" altLang="ar-SA" sz="5500" b="1" dirty="0" smtClean="0">
                <a:solidFill>
                  <a:srgbClr val="FFFF00"/>
                </a:solidFill>
              </a:rPr>
              <a:t>سؤال وجواب </a:t>
            </a:r>
          </a:p>
          <a:p>
            <a:pPr algn="ctr" eaLnBrk="1" hangingPunct="1"/>
            <a:r>
              <a:rPr lang="ar-SA" altLang="ar-SA" sz="2800" b="1" dirty="0" err="1" smtClean="0">
                <a:solidFill>
                  <a:srgbClr val="FFFF00"/>
                </a:solidFill>
              </a:rPr>
              <a:t>أبوشيماء</a:t>
            </a:r>
            <a:endParaRPr lang="en-US" altLang="ar-SA" sz="2800" b="1" dirty="0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C15C80-57CE-4EAF-B14B-BC0965D38F84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3330" y="142853"/>
            <a:ext cx="2357454" cy="19288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4" y="142852"/>
            <a:ext cx="2214578" cy="1857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24307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9C87A4-7E7C-4CB4-8A21-AC7610DD25BA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مربع نص 3"/>
          <p:cNvSpPr txBox="1">
            <a:spLocks noChangeArrowheads="1"/>
          </p:cNvSpPr>
          <p:nvPr/>
        </p:nvSpPr>
        <p:spPr bwMode="auto">
          <a:xfrm>
            <a:off x="166654" y="142852"/>
            <a:ext cx="9572692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س1: تعتبر إحدى </a:t>
            </a:r>
            <a:r>
              <a:rPr lang="ar-SA" altLang="ar-SA" sz="2000" b="1" dirty="0">
                <a:solidFill>
                  <a:srgbClr val="FF0000"/>
                </a:solidFill>
                <a:cs typeface="+mn-cs"/>
              </a:rPr>
              <a:t>الركائز الأساسية للعولمة خاصة فيما يتعلق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بعولمة التجارة</a:t>
            </a:r>
            <a:r>
              <a:rPr lang="ar-SA" altLang="ar-SA" sz="20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- </a:t>
            </a:r>
            <a:r>
              <a:rPr lang="ar-SA" altLang="ar-SA" sz="2000" b="1" dirty="0" smtClean="0"/>
              <a:t>منظمة التجارة العالمية .</a:t>
            </a:r>
            <a:endParaRPr lang="ar-SA" altLang="ar-SA" sz="2000" b="1" dirty="0">
              <a:cs typeface="+mn-cs"/>
            </a:endParaRPr>
          </a:p>
          <a:p>
            <a:pPr algn="r" rtl="1" eaLnBrk="1" hangingPunct="1"/>
            <a:endParaRPr lang="ar-SA" altLang="ar-SA" sz="1600" b="1" dirty="0">
              <a:cs typeface="+mn-cs"/>
            </a:endParaRPr>
          </a:p>
          <a:p>
            <a:pPr algn="r" rtl="1"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س2: تتسم </a:t>
            </a:r>
            <a:r>
              <a:rPr lang="ar-SA" altLang="ar-SA" sz="2000" b="1" dirty="0">
                <a:solidFill>
                  <a:srgbClr val="FF0000"/>
                </a:solidFill>
                <a:cs typeface="+mn-cs"/>
              </a:rPr>
              <a:t>بيئة الأعمال الراهنة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على </a:t>
            </a:r>
            <a:r>
              <a:rPr lang="ar-SA" altLang="ar-SA" sz="2000" b="1" dirty="0">
                <a:solidFill>
                  <a:srgbClr val="FF0000"/>
                </a:solidFill>
                <a:cs typeface="+mn-cs"/>
              </a:rPr>
              <a:t>مستوى العديد من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الدول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+mn-cs"/>
              </a:rPr>
              <a:t>بـ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- </a:t>
            </a:r>
            <a:r>
              <a:rPr lang="ar-SA" altLang="ar-SA" sz="2000" b="1" dirty="0" err="1" smtClean="0"/>
              <a:t>التكاملات</a:t>
            </a:r>
            <a:r>
              <a:rPr lang="ar-SA" altLang="ar-SA" sz="2000" b="1" dirty="0" smtClean="0"/>
              <a:t> الاقتصادية .</a:t>
            </a:r>
          </a:p>
          <a:p>
            <a:pPr eaLnBrk="1" hangingPunct="1"/>
            <a:endParaRPr lang="ar-SA" altLang="ar-SA" sz="16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س3: </a:t>
            </a:r>
            <a:r>
              <a:rPr lang="ar-DZ" altLang="ar-SA" sz="2000" b="1" dirty="0" smtClean="0"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+mn-cs"/>
              </a:rPr>
              <a:t>كلمة العولمة تعني</a:t>
            </a:r>
            <a:r>
              <a:rPr lang="ar-SA" altLang="ar-SA" sz="2000" b="1" dirty="0" smtClean="0"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+mn-cs"/>
              </a:rPr>
              <a:t>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-</a:t>
            </a:r>
            <a:r>
              <a:rPr lang="ar-DZ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جعل الموضوع المعن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ي</a:t>
            </a:r>
            <a:r>
              <a:rPr lang="ar-DZ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على مستوى عالمي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- جعل العالم كقرية صغيرة .</a:t>
            </a:r>
            <a:endParaRPr lang="ar-SA" altLang="ar-SA" sz="2000" b="1" dirty="0" smtClean="0">
              <a:solidFill>
                <a:srgbClr val="000000"/>
              </a:solidFill>
              <a:latin typeface="Calibri" panose="020F0502020204030204" pitchFamily="34" charset="0"/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- لا حدود جغرافية أو سيادة وطنية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- التنافس دون حواجز أو قيود خاصة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</a:t>
            </a:r>
            <a:endParaRPr lang="ar-SA" altLang="ar-SA" sz="2000" b="1" dirty="0" smtClean="0">
              <a:solidFill>
                <a:srgbClr val="000000"/>
              </a:solidFill>
              <a:latin typeface="Calibri" panose="020F0502020204030204" pitchFamily="34" charset="0"/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+mn-cs"/>
              </a:rPr>
              <a:t>س4: من </a:t>
            </a:r>
            <a:r>
              <a:rPr lang="ar-SA" altLang="ar-SA" sz="2000" b="1" dirty="0" smtClean="0"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+mn-cs"/>
              </a:rPr>
              <a:t>ابرز سمات </a:t>
            </a:r>
            <a:r>
              <a:rPr lang="ar-SA" altLang="ar-SA" sz="2000" b="1" dirty="0" smtClean="0"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+mn-cs"/>
              </a:rPr>
              <a:t>العولمة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- </a:t>
            </a:r>
            <a:r>
              <a:rPr lang="ar-DZ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تحرير </a:t>
            </a:r>
            <a:r>
              <a:rPr lang="ar-DZ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تجارة السلع </a:t>
            </a:r>
            <a:r>
              <a:rPr lang="ar-DZ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والخدمات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-</a:t>
            </a:r>
            <a:r>
              <a:rPr lang="en-US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رفع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القيود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على تدفق رؤوس الأموال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عبر الحدود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.</a:t>
            </a:r>
            <a:endParaRPr lang="ar-SA" altLang="ar-SA" sz="2000" b="1" dirty="0" smtClean="0">
              <a:solidFill>
                <a:srgbClr val="000000"/>
              </a:solidFill>
              <a:latin typeface="Calibri" panose="020F0502020204030204" pitchFamily="34" charset="0"/>
              <a:cs typeface="+mn-cs"/>
            </a:endParaRPr>
          </a:p>
          <a:p>
            <a:pPr eaLnBrk="1" hangingPunct="1"/>
            <a:endParaRPr lang="ar-SA" altLang="ar-SA" sz="1400" b="1" dirty="0" smtClean="0">
              <a:solidFill>
                <a:srgbClr val="000000"/>
              </a:solidFill>
              <a:latin typeface="Calibri" panose="020F0502020204030204" pitchFamily="34" charset="0"/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س5: </a:t>
            </a:r>
            <a:r>
              <a:rPr lang="ar-DZ" altLang="ar-SA" sz="2000" b="1" dirty="0" smtClean="0">
                <a:solidFill>
                  <a:srgbClr val="FF0000"/>
                </a:solidFill>
                <a:cs typeface="+mn-cs"/>
              </a:rPr>
              <a:t>مرحلة متقدمة تدير فيها الشركات أعمالها دون مراعاة للحدود الجغرافية أو السيادة الوطنية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- العولمة الاقتصادية .</a:t>
            </a:r>
          </a:p>
          <a:p>
            <a:pPr eaLnBrk="1" hangingPunct="1"/>
            <a:endParaRPr lang="ar-SA" altLang="ar-SA" sz="14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س6: من الأسباب الرئيسية لظهور العولمة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- </a:t>
            </a:r>
            <a:r>
              <a:rPr lang="ar-SA" sz="2000" b="1" dirty="0" smtClean="0">
                <a:cs typeface="+mn-cs"/>
              </a:rPr>
              <a:t>تحرير التجارة ما بين الدول </a:t>
            </a:r>
            <a:r>
              <a:rPr lang="ar-SA" sz="2000" b="1" dirty="0" smtClean="0">
                <a:cs typeface="+mn-cs"/>
              </a:rPr>
              <a:t>.                </a:t>
            </a:r>
            <a:r>
              <a:rPr lang="ar-SA" alt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- تحرير الاقتصاديات</a:t>
            </a:r>
            <a:endParaRPr 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- ازدياد التكامل الاقتصادي </a:t>
            </a:r>
            <a:r>
              <a:rPr lang="ar-SA" altLang="ar-SA" sz="2000" b="1" dirty="0" smtClean="0">
                <a:cs typeface="+mn-cs"/>
              </a:rPr>
              <a:t>. </a:t>
            </a:r>
            <a:r>
              <a:rPr lang="ar-SA" altLang="ar-SA" sz="2000" b="1" dirty="0" smtClean="0">
                <a:cs typeface="+mn-cs"/>
              </a:rPr>
              <a:t>                   - </a:t>
            </a:r>
            <a:r>
              <a:rPr lang="ar-SA" altLang="ar-SA" sz="2000" b="1" dirty="0" smtClean="0">
                <a:cs typeface="+mn-cs"/>
              </a:rPr>
              <a:t>التـقـنـيـة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736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9C87A4-7E7C-4CB4-8A21-AC7610DD25BA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مربع نص 3"/>
          <p:cNvSpPr txBox="1">
            <a:spLocks noChangeArrowheads="1"/>
          </p:cNvSpPr>
          <p:nvPr/>
        </p:nvSpPr>
        <p:spPr bwMode="auto">
          <a:xfrm>
            <a:off x="166654" y="214291"/>
            <a:ext cx="9572692" cy="646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س7: قامت 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الاتفاقية العامة للتعريفات والتجارة (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أتفاقية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الجات أو </a:t>
            </a:r>
            <a:r>
              <a:rPr lang="ar-SA" sz="2000" b="1" dirty="0" err="1" smtClean="0">
                <a:solidFill>
                  <a:srgbClr val="C00000"/>
                </a:solidFill>
                <a:cs typeface="+mn-cs"/>
              </a:rPr>
              <a:t>الغات</a:t>
            </a:r>
            <a:r>
              <a:rPr lang="ar-SA" sz="2000" b="1" dirty="0" smtClean="0">
                <a:solidFill>
                  <a:srgbClr val="C00000"/>
                </a:solidFill>
                <a:cs typeface="+mn-cs"/>
              </a:rPr>
              <a:t> ) عام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1947م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>
              <a:cs typeface="+mn-cs"/>
            </a:endParaRPr>
          </a:p>
          <a:p>
            <a:pPr algn="r" rtl="1" eaLnBrk="1" hangingPunct="1"/>
            <a:endParaRPr lang="ar-SA" altLang="ar-SA" sz="1400" b="1" dirty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س8: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تم </a:t>
            </a:r>
            <a:r>
              <a:rPr lang="ar-SA" altLang="ar-SA" sz="2000" b="1" dirty="0" err="1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اعلان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 أنشاء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منظمة التجارة العالمية </a:t>
            </a:r>
            <a:r>
              <a:rPr lang="en-US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 WTO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 في مراكش </a:t>
            </a:r>
            <a:r>
              <a:rPr 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عام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1995م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 eaLnBrk="1" hangingPunct="1"/>
            <a:endParaRPr lang="ar-SA" altLang="ar-SA" sz="14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س9: وقعت المملكة العربية السعودية على منظمة التجارة العالمية عام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</a:t>
            </a:r>
            <a:r>
              <a:rPr lang="ar-SA" altLang="ar-SA" sz="2000" b="1" dirty="0" smtClean="0">
                <a:cs typeface="+mn-cs"/>
              </a:rPr>
              <a:t>    - 2005 .</a:t>
            </a:r>
          </a:p>
          <a:p>
            <a:pPr eaLnBrk="1" hangingPunct="1"/>
            <a:endParaRPr lang="ar-SA" altLang="ar-SA" sz="14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س10: </a:t>
            </a:r>
            <a:r>
              <a:rPr lang="ar-SA" altLang="ar-SA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+mn-cs"/>
              </a:rPr>
              <a:t>من خصائص التكامل الاقتصادي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  1- يعتبر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أوسع من تحرير التجارة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  2- يسهل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انتقال عناصر الإنتاج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  3-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تنسيق السياسات بين الدول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  4-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توحيد العملة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  5-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يزيد التجارة بين الدول ويرشد الاستثمار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  6-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يعطي مجالاً لنمو الشركات من خلال اقتصاديات الحجم . </a:t>
            </a:r>
            <a:endParaRPr lang="ar-SA" altLang="ar-SA" sz="2000" b="1" dirty="0" smtClean="0">
              <a:solidFill>
                <a:srgbClr val="000000"/>
              </a:solidFill>
              <a:latin typeface="Calibri" panose="020F0502020204030204" pitchFamily="34" charset="0"/>
              <a:cs typeface="+mn-cs"/>
            </a:endParaRPr>
          </a:p>
          <a:p>
            <a:pPr eaLnBrk="1" hangingPunct="1"/>
            <a:endParaRPr lang="ar-SA" altLang="ar-SA" sz="1600" b="1" dirty="0" smtClean="0">
              <a:solidFill>
                <a:srgbClr val="C00000"/>
              </a:solidFill>
              <a:latin typeface="Calibri" panose="020F0502020204030204" pitchFamily="34" charset="0"/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+mn-cs"/>
              </a:rPr>
              <a:t>س11: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تحكيم قوى السوق تعني </a:t>
            </a:r>
            <a:r>
              <a:rPr lang="ar-SA" altLang="ar-SA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 - </a:t>
            </a:r>
            <a:r>
              <a:rPr lang="ar-SA" altLang="ar-SA" sz="2000" b="1" dirty="0" smtClean="0"/>
              <a:t>تحرير الاقتصاديات </a:t>
            </a:r>
            <a:r>
              <a:rPr lang="ar-SA" altLang="ar-S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.</a:t>
            </a:r>
          </a:p>
          <a:p>
            <a:pPr eaLnBrk="1" hangingPunct="1"/>
            <a:endParaRPr lang="ar-SA" altLang="ar-SA" sz="1600" b="1" dirty="0" smtClean="0">
              <a:solidFill>
                <a:srgbClr val="000000"/>
              </a:solidFill>
              <a:latin typeface="Calibri" panose="020F0502020204030204" pitchFamily="34" charset="0"/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+mn-cs"/>
              </a:rPr>
              <a:t>س12: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بدأ مع منتصف السبعينيات اتجاه جديد يرمي لتقليص دور الدولة في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</a:t>
            </a:r>
            <a:r>
              <a:rPr lang="ar-SA" altLang="ar-SA" sz="2000" b="1" dirty="0" smtClean="0">
                <a:cs typeface="+mn-cs"/>
              </a:rPr>
              <a:t>- النشاط الاقتصادي وتحرير الاقتصاديات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736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9C87A4-7E7C-4CB4-8A21-AC7610DD25BA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مربع نص 3"/>
          <p:cNvSpPr txBox="1">
            <a:spLocks noChangeArrowheads="1"/>
          </p:cNvSpPr>
          <p:nvPr/>
        </p:nvSpPr>
        <p:spPr bwMode="auto">
          <a:xfrm>
            <a:off x="166654" y="142852"/>
            <a:ext cx="9572692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س13: 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بدأ مفهوم تحرير الاقتصاديات مع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منتصف السبعينيات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>
              <a:cs typeface="+mn-cs"/>
            </a:endParaRPr>
          </a:p>
          <a:p>
            <a:pPr algn="r" rtl="1" eaLnBrk="1" hangingPunct="1"/>
            <a:endParaRPr lang="ar-SA" altLang="ar-SA" sz="2000" b="1" dirty="0">
              <a:solidFill>
                <a:srgbClr val="7030A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س14: 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من النتائج المترتبة على تقليص دور الدولة في النشاط الاقتصادي وتحرير الاقتصاديات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</a:t>
            </a:r>
            <a:r>
              <a:rPr lang="ar-SA" sz="2000" b="1" dirty="0" smtClean="0">
                <a:solidFill>
                  <a:prstClr val="black"/>
                </a:solidFill>
                <a:cs typeface="+mn-cs"/>
              </a:rPr>
              <a:t>الخصخصة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رفع القيود الحكومية .</a:t>
            </a:r>
            <a:endParaRPr lang="ar-SA" altLang="ar-SA" sz="2000" b="1" dirty="0" smtClean="0">
              <a:cs typeface="+mn-cs"/>
            </a:endParaRP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س15: 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يظهر تأثير التقنية في مسار العولمة من خلال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ابتداع طرق الإنتاج الشامل في الداخل والخارج (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عولمة الإنتاج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) 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تحسين طرق المواصلات 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تحسين وسائل نقل ومعالجة المعلومات وثورة الاتصالات .</a:t>
            </a:r>
          </a:p>
          <a:p>
            <a:pPr eaLnBrk="1" hangingPunct="1"/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س16: 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ابتداع طرق الإنتاج الشامل لتلبية حاجة إعداد متزايدة من المستهلكين في الداخل والخارج . تعني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عولمة الإنتاج .</a:t>
            </a:r>
          </a:p>
          <a:p>
            <a:pPr eaLnBrk="1" hangingPunct="1"/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س17: </a:t>
            </a:r>
            <a:r>
              <a:rPr lang="ar-SA" altLang="ar-SA" sz="2000" b="1" dirty="0" smtClean="0">
                <a:solidFill>
                  <a:srgbClr val="7030A0"/>
                </a:solidFill>
                <a:cs typeface="+mn-cs"/>
              </a:rPr>
              <a:t>من خصائص الشركات المتعددة الجنسيات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1- </a:t>
            </a:r>
            <a:r>
              <a:rPr lang="ar-SA" altLang="ar-SA" sz="2000" b="1" dirty="0" smtClean="0">
                <a:cs typeface="+mn-cs"/>
              </a:rPr>
              <a:t>تعتبر كسبب ونتيجة للعولمة في نفس الوقت 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2- </a:t>
            </a:r>
            <a:r>
              <a:rPr lang="ar-SA" altLang="ar-SA" sz="2000" b="1" dirty="0" smtClean="0">
                <a:cs typeface="+mn-cs"/>
              </a:rPr>
              <a:t>أهم قوة منفردة وراء التحولات في النشاط الاقتصادي العالمي 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3- </a:t>
            </a:r>
            <a:r>
              <a:rPr lang="ar-SA" altLang="ar-SA" sz="2000" b="1" dirty="0" smtClean="0">
                <a:cs typeface="+mn-cs"/>
              </a:rPr>
              <a:t>تحكمها في نشاط اقتصادي في أكثر من قطر 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4- </a:t>
            </a:r>
            <a:r>
              <a:rPr lang="ar-SA" altLang="ar-SA" sz="2000" b="1" dirty="0" smtClean="0">
                <a:cs typeface="+mn-cs"/>
              </a:rPr>
              <a:t>قدرتها على استغلال الفوارق بين الدول .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5- </a:t>
            </a:r>
            <a:r>
              <a:rPr lang="ar-SA" altLang="ar-SA" sz="2000" b="1" dirty="0" smtClean="0">
                <a:cs typeface="+mn-cs"/>
              </a:rPr>
              <a:t>مرونتها الجغرافية . 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736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9C87A4-7E7C-4CB4-8A21-AC7610DD25BA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مربع نص 3"/>
          <p:cNvSpPr txBox="1">
            <a:spLocks noChangeArrowheads="1"/>
          </p:cNvSpPr>
          <p:nvPr/>
        </p:nvSpPr>
        <p:spPr bwMode="auto">
          <a:xfrm>
            <a:off x="166654" y="142852"/>
            <a:ext cx="957269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س18: 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الاتفاقية العامة للتعريفات والتجارة (</a:t>
            </a:r>
            <a:r>
              <a:rPr lang="ar-SA" altLang="ar-SA" sz="2000" b="1" dirty="0" err="1" smtClean="0">
                <a:solidFill>
                  <a:srgbClr val="009900"/>
                </a:solidFill>
                <a:cs typeface="+mn-cs"/>
              </a:rPr>
              <a:t>الغات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) تهدف </a:t>
            </a:r>
            <a:r>
              <a:rPr lang="ar-SA" altLang="ar-SA" sz="2000" b="1" dirty="0" err="1" smtClean="0">
                <a:solidFill>
                  <a:srgbClr val="009900"/>
                </a:solidFill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إزالة التفرقة في التبادل التجاري </a:t>
            </a:r>
            <a:r>
              <a:rPr lang="ar-SA" altLang="ar-SA" sz="2000" b="1" dirty="0" err="1" smtClean="0">
                <a:solidFill>
                  <a:srgbClr val="000000"/>
                </a:solidFill>
                <a:cs typeface="+mn-cs"/>
              </a:rPr>
              <a:t>و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تحرير التجارة بين أعضائها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>
              <a:cs typeface="+mn-cs"/>
            </a:endParaRPr>
          </a:p>
          <a:p>
            <a:pPr algn="r" rtl="1" eaLnBrk="1" hangingPunct="1"/>
            <a:endParaRPr lang="ar-SA" altLang="ar-SA" sz="2000" b="1" dirty="0">
              <a:solidFill>
                <a:srgbClr val="7030A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س19: 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يتخذ نشاطها شكل دورات من الاجتماعات والمفاوضات الدورية التي تتم كل عدة سنوات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قامت </a:t>
            </a:r>
            <a:r>
              <a:rPr lang="ar-SA" sz="2000" b="1" dirty="0" smtClean="0">
                <a:cs typeface="+mn-cs"/>
              </a:rPr>
              <a:t>الاتفاقية العامة للتعريفات والتجارة (الجات أو </a:t>
            </a:r>
            <a:r>
              <a:rPr lang="ar-SA" sz="2000" b="1" dirty="0" err="1" smtClean="0">
                <a:cs typeface="+mn-cs"/>
              </a:rPr>
              <a:t>الغات</a:t>
            </a:r>
            <a:r>
              <a:rPr lang="ar-SA" sz="2000" b="1" dirty="0" smtClean="0">
                <a:cs typeface="+mn-cs"/>
              </a:rPr>
              <a:t>)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س20: 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من أهم المواضيع التي يتم مناقشتها في الاتفاقية العامة للتعريفات والتجارة (</a:t>
            </a:r>
            <a:r>
              <a:rPr lang="ar-SA" altLang="ar-SA" sz="2000" b="1" dirty="0" err="1" smtClean="0">
                <a:solidFill>
                  <a:srgbClr val="009900"/>
                </a:solidFill>
                <a:cs typeface="+mn-cs"/>
              </a:rPr>
              <a:t>الغات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)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تخفيض التعريفة الجمركية . 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تقليل استخدام الحصص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تبني إجراءات تشجع التجارة بين الدول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.</a:t>
            </a:r>
          </a:p>
          <a:p>
            <a:pPr eaLnBrk="1" hangingPunct="1"/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س21: 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دورة </a:t>
            </a:r>
            <a:r>
              <a:rPr lang="ar-SA" altLang="ar-SA" sz="2000" b="1" dirty="0" err="1" smtClean="0">
                <a:solidFill>
                  <a:srgbClr val="009900"/>
                </a:solidFill>
                <a:cs typeface="+mn-cs"/>
              </a:rPr>
              <a:t>الاراجواي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 هي امتداد لاتفاقيات ألغات بحيث وافق المتعاقدون بمراكش على تأسيس منظمة التجارة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         العالية عام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1994م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.</a:t>
            </a:r>
          </a:p>
          <a:p>
            <a:pPr eaLnBrk="1" hangingPunct="1"/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س22: 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منظمة التجارة العالية 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ظهرت 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رسميا في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-   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1/1/ 1995م </a:t>
            </a:r>
            <a:r>
              <a:rPr lang="ar-SA" altLang="ar-SA" sz="2000" b="1" dirty="0" smtClean="0"/>
              <a:t>مقرها بجنيف سويسرا </a:t>
            </a:r>
            <a:r>
              <a:rPr lang="ar-SA" altLang="ar-SA" sz="2000" b="1" dirty="0" smtClean="0">
                <a:cs typeface="+mn-cs"/>
              </a:rPr>
              <a:t>.</a:t>
            </a:r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929736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9C87A4-7E7C-4CB4-8A21-AC7610DD25BA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مربع نص 3"/>
          <p:cNvSpPr txBox="1">
            <a:spLocks noChangeArrowheads="1"/>
          </p:cNvSpPr>
          <p:nvPr/>
        </p:nvSpPr>
        <p:spPr bwMode="auto">
          <a:xfrm>
            <a:off x="166654" y="142852"/>
            <a:ext cx="9572692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0033CC"/>
                </a:solidFill>
                <a:cs typeface="+mn-cs"/>
              </a:rPr>
              <a:t>س23: </a:t>
            </a:r>
            <a:r>
              <a:rPr lang="ar-SA" altLang="ar-SA" sz="2000" b="1" dirty="0" smtClean="0">
                <a:solidFill>
                  <a:srgbClr val="0033CC"/>
                </a:solidFill>
                <a:cs typeface="+mn-cs"/>
              </a:rPr>
              <a:t>من مهام المنظمة العالمية للتجارة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تعتبر منبر للتفاوض متعدد الأطراف لتحرير التجارة الخارجية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إدارة وتسوية النزاعات بين دول الأعضاء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إدارة آلية الإجراءات السياسية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التعاون مع صندوق النقد الدولي والبنك الدولي لتنسيق السياسات الاقتصادية العالمية .</a:t>
            </a:r>
          </a:p>
          <a:p>
            <a:pPr eaLnBrk="1" hangingPunct="1"/>
            <a:endParaRPr lang="ar-SA" altLang="ar-SA" sz="2000" b="1" dirty="0">
              <a:solidFill>
                <a:srgbClr val="7030A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س24: من مبادئ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منظمة التجارة العالمية </a:t>
            </a:r>
            <a:r>
              <a:rPr lang="ar-SA" altLang="ar-SA" sz="2000" b="1" dirty="0" smtClean="0"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cs typeface="+mn-cs"/>
              </a:rPr>
              <a:t>:</a:t>
            </a:r>
            <a:endParaRPr lang="ar-SA" altLang="ar-SA" sz="2000" b="1" dirty="0" smtClean="0">
              <a:solidFill>
                <a:srgbClr val="C0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مبدأ الدولة الأولى بالرعاية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مبدأ الشفافية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مبدأ المعاملة الوطنية </a:t>
            </a:r>
            <a:r>
              <a:rPr lang="ar-SA" altLang="ar-SA" sz="2000" dirty="0" smtClean="0"/>
              <a:t>.</a:t>
            </a:r>
            <a:endParaRPr lang="ar-SA" altLang="ar-SA" sz="2000" b="1" dirty="0" smtClean="0">
              <a:cs typeface="+mn-cs"/>
            </a:endParaRP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0033CC"/>
                </a:solidFill>
                <a:cs typeface="+mn-cs"/>
              </a:rPr>
              <a:t>س25: </a:t>
            </a:r>
            <a:r>
              <a:rPr lang="ar-SA" altLang="ar-SA" sz="2000" b="1" dirty="0" smtClean="0">
                <a:solidFill>
                  <a:srgbClr val="0033CC"/>
                </a:solidFill>
                <a:cs typeface="+mn-cs"/>
              </a:rPr>
              <a:t>المبدأ الذي يقر منح تخفيض جمركي لأي دولة شريكة لها في التجارة . هو: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/>
              <a:t>مبدأ الدولة الأولى بالرعاية .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0033CC"/>
                </a:solidFill>
                <a:cs typeface="+mn-cs"/>
              </a:rPr>
              <a:t>س26: </a:t>
            </a:r>
            <a:r>
              <a:rPr lang="ar-SA" altLang="ar-SA" sz="2000" b="1" dirty="0" smtClean="0">
                <a:solidFill>
                  <a:srgbClr val="0033CC"/>
                </a:solidFill>
              </a:rPr>
              <a:t>مبدأ الدولة الأولى بالرعاية يقر منح تخفيض جمركي لأي دولة شريكة لها في التجارة </a:t>
            </a:r>
            <a:r>
              <a:rPr lang="ar-SA" altLang="ar-SA" sz="2000" b="1" dirty="0" err="1" smtClean="0">
                <a:solidFill>
                  <a:srgbClr val="0033CC"/>
                </a:solidFill>
              </a:rPr>
              <a:t>بستثناء</a:t>
            </a:r>
            <a:r>
              <a:rPr lang="ar-SA" altLang="ar-SA" sz="2000" b="1" dirty="0" smtClean="0">
                <a:solidFill>
                  <a:srgbClr val="0033CC"/>
                </a:solidFill>
              </a:rPr>
              <a:t> </a:t>
            </a:r>
            <a:r>
              <a:rPr lang="ar-SA" altLang="ar-SA" sz="2000" b="1" dirty="0" smtClean="0">
                <a:solidFill>
                  <a:srgbClr val="0099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السلع المصنعة المستوردة من الدول النامية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الميزات الممنوحة بين دول أعضاء في تجمع اقتصادي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الدول الاعتباطية ضد واردات من دول أو دولة معينة .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929736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9C87A4-7E7C-4CB4-8A21-AC7610DD25BA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مربع نص 3"/>
          <p:cNvSpPr txBox="1">
            <a:spLocks noChangeArrowheads="1"/>
          </p:cNvSpPr>
          <p:nvPr/>
        </p:nvSpPr>
        <p:spPr bwMode="auto">
          <a:xfrm>
            <a:off x="166654" y="142852"/>
            <a:ext cx="9572692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س27: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التزام الأعضاء بنشر جميع المعاملات المتعلقة بالممارسات والإجراءات والقواعد التي تمس التجارة بشكل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أساسي وعدم اللجوء إلى الحواجز غير الجمركية . تشير </a:t>
            </a:r>
            <a:r>
              <a:rPr lang="ar-SA" altLang="ar-SA" sz="2000" b="1" dirty="0" err="1" smtClean="0">
                <a:solidFill>
                  <a:srgbClr val="C00000"/>
                </a:solidFill>
                <a:cs typeface="+mn-cs"/>
              </a:rPr>
              <a:t>الى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</a:t>
            </a:r>
            <a:r>
              <a:rPr lang="ar-SA" altLang="ar-SA" sz="2000" b="1" dirty="0" smtClean="0"/>
              <a:t>مبدأ الشفافية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.</a:t>
            </a:r>
          </a:p>
          <a:p>
            <a:pPr eaLnBrk="1" hangingPunct="1"/>
            <a:endParaRPr lang="ar-SA" altLang="ar-SA" sz="2000" b="1" dirty="0">
              <a:solidFill>
                <a:srgbClr val="7030A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س28: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المبدأ الذي يمنح المنتج الأجنبي نفس المعاملة الممنوحة للسلع المحلية على صعيد التداول والتسعير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          والضرائب والمواصفات :</a:t>
            </a:r>
            <a:endParaRPr lang="ar-SA" altLang="ar-SA" sz="2000" b="1" dirty="0" smtClean="0"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مبدأ المعاملة الوطنية .</a:t>
            </a:r>
          </a:p>
          <a:p>
            <a:pPr eaLnBrk="1" hangingPunct="1"/>
            <a:endParaRPr lang="ar-SA" altLang="ar-SA" sz="20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س29: 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يتمثل التكامل الاقتصادي في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مجموعة من الدول المتقاربة جغرافياً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زيادة الارتباط الاقتصادي 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فتح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الاسواق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وزيادة التعاون 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توسيع نطاق السوق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زيادة فرص الرفاهية .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س30: </a:t>
            </a:r>
            <a:r>
              <a:rPr lang="ar-SA" altLang="ar-SA" sz="2000" b="1" dirty="0" smtClean="0">
                <a:solidFill>
                  <a:srgbClr val="C00000"/>
                </a:solidFill>
              </a:rPr>
              <a:t>من مزايا التكامل الاقتصادي</a:t>
            </a:r>
            <a:r>
              <a:rPr lang="ar-SA" altLang="ar-SA" sz="2000" b="1" dirty="0" smtClean="0">
                <a:solidFill>
                  <a:srgbClr val="C00000"/>
                </a:solidFill>
                <a:cs typeface="+mn-cs"/>
              </a:rPr>
              <a:t>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توفير الفرص التجارية المختلفة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.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زيادة الكفاءة الإنتاجية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الاستفادة من اقتصاديات الحجم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زيادة الرفاهية .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000000"/>
                </a:solidFill>
                <a:cs typeface="+mn-cs"/>
              </a:rPr>
              <a:t>       - تحقيق النمو الاقتصادي .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929736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رقم الشريحة 3"/>
          <p:cNvSpPr>
            <a:spLocks noGrp="1"/>
          </p:cNvSpPr>
          <p:nvPr>
            <p:ph type="sldNum" sz="quarter" idx="4"/>
          </p:nvPr>
        </p:nvSpPr>
        <p:spPr bwMode="auto">
          <a:xfrm>
            <a:off x="2105025" y="6376988"/>
            <a:ext cx="5715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9C87A4-7E7C-4CB4-8A21-AC7610DD25BA}" type="slidenum">
              <a:rPr lang="ar-SA" altLang="ar-SA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ar-SA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مربع نص 3"/>
          <p:cNvSpPr txBox="1">
            <a:spLocks noChangeArrowheads="1"/>
          </p:cNvSpPr>
          <p:nvPr/>
        </p:nvSpPr>
        <p:spPr bwMode="auto">
          <a:xfrm>
            <a:off x="166654" y="142852"/>
            <a:ext cx="9572692" cy="66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س31: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من أشكال ومراحل التكامل الاقتصادي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منطقة التجارة الحرة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الاتحاد الجمركي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السوق المشتركة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الاتحاد الاقتصادي .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التكامل الاقتصادي والسياسي التام .</a:t>
            </a:r>
          </a:p>
          <a:p>
            <a:pPr eaLnBrk="1" hangingPunct="1"/>
            <a:endParaRPr lang="ar-SA" altLang="ar-SA" sz="1200" b="1" dirty="0">
              <a:solidFill>
                <a:srgbClr val="7030A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س32: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مرحلة من مراحل التكامل الاقتصادي يتم فيها إزالة الحواجز الجمركية وغير الجمركية بين الدول الأعضاء :</a:t>
            </a:r>
          </a:p>
          <a:p>
            <a:pPr eaLnBrk="1" hangingPunct="1"/>
            <a:r>
              <a:rPr lang="ar-SA" altLang="ar-SA" sz="2000" b="1" dirty="0" smtClean="0">
                <a:cs typeface="+mn-cs"/>
              </a:rPr>
              <a:t>        - </a:t>
            </a:r>
            <a:r>
              <a:rPr lang="ar-SA" altLang="ar-SA" sz="2000" b="1" dirty="0" smtClean="0"/>
              <a:t>منطقة التجارة الحرة </a:t>
            </a:r>
            <a:r>
              <a:rPr lang="ar-SA" altLang="ar-SA" sz="2000" b="1" dirty="0" smtClean="0">
                <a:cs typeface="+mn-cs"/>
              </a:rPr>
              <a:t>.</a:t>
            </a:r>
          </a:p>
          <a:p>
            <a:pPr eaLnBrk="1" hangingPunct="1"/>
            <a:endParaRPr lang="ar-SA" altLang="ar-SA" sz="1200" b="1" dirty="0" smtClean="0">
              <a:solidFill>
                <a:srgbClr val="C00000"/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س33: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حلف هضبة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+mn-cs"/>
              </a:rPr>
              <a:t>الأندي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يمثل شكلا من أشكال التكامل الاقتصادي هو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/>
              <a:t>الاتحاد الجمركي .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endParaRPr lang="ar-SA" altLang="ar-SA" sz="12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س34: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مرحلة من مراحل التكامل الاقتصادي تسمح لعناصر الإنتاج من عمالة ورأس مال بالانتقال بحرية بين الدول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        الأعضاء :</a:t>
            </a:r>
          </a:p>
          <a:p>
            <a:pPr eaLnBrk="1" hangingPunct="1"/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cs"/>
              </a:rPr>
              <a:t>       - </a:t>
            </a:r>
            <a:r>
              <a:rPr lang="ar-SA" altLang="ar-SA" sz="2000" b="1" dirty="0" smtClean="0"/>
              <a:t>السوق المشتركة .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endParaRPr lang="ar-SA" altLang="ar-SA" sz="1200" b="1" dirty="0" smtClean="0">
              <a:solidFill>
                <a:schemeClr val="tx1">
                  <a:lumMod val="95000"/>
                  <a:lumOff val="5000"/>
                </a:schemeClr>
              </a:solidFill>
              <a:cs typeface="+mn-cs"/>
            </a:endParaRP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س35: 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شكل من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+mn-cs"/>
              </a:rPr>
              <a:t>اشكال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التكامل الاقتصادي لها نفس صفات السوق المشتركة مع درجة عالية من التنسيق في  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        السياسات الاقتصادية النقدية والمالية كخلق سلطة اتحادية أو كتوحيد العملة :</a:t>
            </a:r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      </a:t>
            </a:r>
            <a:r>
              <a:rPr lang="ar-SA" altLang="ar-SA" sz="2000" b="1" dirty="0" smtClean="0">
                <a:cs typeface="+mn-cs"/>
              </a:rPr>
              <a:t>-</a:t>
            </a:r>
            <a:r>
              <a:rPr lang="ar-SA" altLang="ar-SA" sz="2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ar-SA" altLang="ar-SA" sz="2000" b="1" dirty="0" smtClean="0"/>
              <a:t>الاتحاد الاقتصادي . </a:t>
            </a:r>
          </a:p>
          <a:p>
            <a:pPr eaLnBrk="1" hangingPunct="1"/>
            <a:endParaRPr lang="ar-SA" altLang="ar-SA" sz="1600" b="1" dirty="0" smtClean="0"/>
          </a:p>
          <a:p>
            <a:pPr eaLnBrk="1" hangingPunct="1"/>
            <a:r>
              <a:rPr lang="ar-SA" altLang="ar-SA" sz="2000" b="1" dirty="0" smtClean="0">
                <a:solidFill>
                  <a:srgbClr val="FF0000"/>
                </a:solidFill>
              </a:rPr>
              <a:t>س36: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مرحلة التكامل الاقتصادي التي تتوحد فيها الضرائب </a:t>
            </a:r>
            <a:r>
              <a:rPr lang="ar-SA" alt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</a:t>
            </a:r>
            <a:r>
              <a:rPr lang="ar-SA" altLang="ar-SA" sz="2000" b="1" dirty="0" err="1" smtClean="0">
                <a:solidFill>
                  <a:srgbClr val="FF0000"/>
                </a:solidFill>
              </a:rPr>
              <a:t>ان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تصير المجموعة </a:t>
            </a:r>
            <a:r>
              <a:rPr lang="ar-SA" altLang="ar-SA" sz="2000" b="1" dirty="0" err="1" smtClean="0">
                <a:solidFill>
                  <a:srgbClr val="FF0000"/>
                </a:solidFill>
              </a:rPr>
              <a:t>وكانها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دولة واحدة . هي :         </a:t>
            </a:r>
            <a:r>
              <a:rPr lang="ar-SA" altLang="ar-SA" sz="2000" b="1" dirty="0" smtClean="0"/>
              <a:t>     </a:t>
            </a:r>
          </a:p>
          <a:p>
            <a:pPr eaLnBrk="1" hangingPunct="1"/>
            <a:r>
              <a:rPr lang="ar-SA" altLang="ar-SA" sz="2000" b="1" dirty="0" smtClean="0"/>
              <a:t>       - مرحلة التكامل الاقتصادي والسياسي التام .</a:t>
            </a:r>
          </a:p>
        </p:txBody>
      </p:sp>
    </p:spTree>
    <p:extLst>
      <p:ext uri="{BB962C8B-B14F-4D97-AF65-F5344CB8AC3E}">
        <p14:creationId xmlns:p14="http://schemas.microsoft.com/office/powerpoint/2010/main" xmlns="" val="2929736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414</TotalTime>
  <Words>1056</Words>
  <Application>Microsoft Office PowerPoint</Application>
  <PresentationFormat>A4 Paper (210x297 mm)‎</PresentationFormat>
  <Paragraphs>160</Paragraphs>
  <Slides>8</Slides>
  <Notes>1</Notes>
  <HiddenSlides>7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41</cp:revision>
  <dcterms:created xsi:type="dcterms:W3CDTF">2014-09-11T06:47:01Z</dcterms:created>
  <dcterms:modified xsi:type="dcterms:W3CDTF">2016-12-07T21:03:07Z</dcterms:modified>
</cp:coreProperties>
</file>