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49" r:id="rId2"/>
    <p:sldId id="313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0099"/>
    <a:srgbClr val="0000FF"/>
    <a:srgbClr val="013E36"/>
    <a:srgbClr val="009900"/>
    <a:srgbClr val="AD9968"/>
    <a:srgbClr val="D9791B"/>
    <a:srgbClr val="AB1A25"/>
    <a:srgbClr val="00263A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287337" cy="108426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501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الرابعة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24408"/>
            <a:ext cx="9501254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س1: من المفاهيم والأدوات والتقنيات المالية والاقتصادية التي تستعين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>
                <a:solidFill>
                  <a:srgbClr val="FF0000"/>
                </a:solidFill>
                <a:latin typeface="Arial" panose="020B0604020202020204" pitchFamily="34" charset="0"/>
              </a:rPr>
              <a:t>الدول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والمنظمات </a:t>
            </a:r>
            <a:r>
              <a:rPr lang="ar-SA" altLang="ar-SA" sz="2000" b="1" dirty="0">
                <a:solidFill>
                  <a:srgbClr val="FF0000"/>
                </a:solidFill>
                <a:latin typeface="Arial" panose="020B0604020202020204" pitchFamily="34" charset="0"/>
              </a:rPr>
              <a:t>في مزاولتها</a:t>
            </a:r>
            <a:r>
              <a:rPr lang="en-US" altLang="ar-SA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>
                <a:solidFill>
                  <a:srgbClr val="FF0000"/>
                </a:solidFill>
                <a:latin typeface="Arial" panose="020B0604020202020204" pitchFamily="34" charset="0"/>
              </a:rPr>
              <a:t>لأعمالها 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     الدولية : 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</a:t>
            </a:r>
            <a:r>
              <a:rPr lang="ar-SA" altLang="ar-SA" sz="2000" b="1" dirty="0">
                <a:latin typeface="Arial" panose="020B0604020202020204" pitchFamily="34" charset="0"/>
              </a:rPr>
              <a:t>ميزان المدفوعات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    - أسعار </a:t>
            </a:r>
            <a:r>
              <a:rPr lang="ar-SA" altLang="ar-SA" sz="2000" b="1" dirty="0">
                <a:latin typeface="Arial" panose="020B0604020202020204" pitchFamily="34" charset="0"/>
              </a:rPr>
              <a:t>الصرف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والعملات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س2: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ميزان المدفوعات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من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أكثر المؤشرات الاقتصادية التي يهتم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رجال الاقتصاد والسياسة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س3: ميزان المدفوعات هو مؤشر اقتصادي يعكس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قيم البضائع الصادرة والواردة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إيرادات الشركات الوطنية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والاجنبية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حركة السياحة الخارجية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الأرباح الرأسمالية الخارجية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كافة الإيرادات القادمة من الخارج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س4: </a:t>
            </a: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بيان حسابي تسجل فيه قيم جميع التعاملات الاقتصادية من السلع </a:t>
            </a:r>
            <a:r>
              <a:rPr lang="ar-SA" altLang="en-US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و</a:t>
            </a: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 الخدمات </a:t>
            </a:r>
            <a:r>
              <a:rPr lang="ar-SA" altLang="en-US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و</a:t>
            </a: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 الهبات </a:t>
            </a:r>
            <a:r>
              <a:rPr lang="ar-SA" altLang="en-US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و</a:t>
            </a: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 المساعدات الأجنبية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       خلال فترة معينة عادة سنة . يشير </a:t>
            </a:r>
            <a:r>
              <a:rPr lang="ar-SA" altLang="en-US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الى</a:t>
            </a:r>
            <a:r>
              <a:rPr lang="ar-SA" alt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/>
              </a:rPr>
              <a:t>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</a:t>
            </a:r>
            <a:r>
              <a:rPr lang="ar-SA" altLang="ar-SA" sz="2000" b="1" dirty="0" smtClean="0">
                <a:latin typeface="Calibri"/>
              </a:rPr>
              <a:t>-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ميزان المدفوعات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24408"/>
            <a:ext cx="9501254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س5: كل دولة تحتفظ بعلاقات تجارية مع دولة أخرى باستخدام : </a:t>
            </a:r>
            <a:endParaRPr lang="ar-SA" altLang="ar-SA" sz="20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>
                <a:latin typeface="Arial" panose="020B0604020202020204" pitchFamily="34" charset="0"/>
              </a:rPr>
              <a:t>ميزان المدفوعات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س6: من أكثر المؤشرات الاقتصادية التي يهتم </a:t>
            </a:r>
            <a:r>
              <a:rPr lang="ar-SA" altLang="ar-SA" sz="2000" b="1" dirty="0" err="1" smtClean="0">
                <a:solidFill>
                  <a:srgbClr val="0000CC"/>
                </a:solidFill>
                <a:latin typeface="Arial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رجال الاقتصاد والسياسة ويوفر الإحاطة الكاملة بعناصر التجارة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والمعاملات الدولية (التجارية والاقتصادية)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ميزان المدفوعات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س7: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حساب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ميزان المدفوعات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يتضمن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altLang="ar-SA" sz="2000" b="1" u="sng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كسب أو قبض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عملة أجنبية فإن ذلك يدعى </a:t>
            </a:r>
            <a:r>
              <a:rPr lang="ar-SA" altLang="ar-SA" sz="20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رصيدا دائنا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ويسجل كبند موجب(+) في الطرف </a:t>
            </a:r>
            <a:r>
              <a:rPr lang="ar-SA" altLang="ar-SA" sz="2000" b="1" u="sng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الدائن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altLang="ar-SA" sz="2000" b="1" u="sng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إنفاق أو صرف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عملة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أجنبية فإن ذلك يدعى </a:t>
            </a:r>
            <a:r>
              <a:rPr lang="ar-SA" altLang="ar-SA" sz="20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رصيدا مدينا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ويسجل كبند سالب(-) في الطرف </a:t>
            </a:r>
            <a:r>
              <a:rPr lang="ar-SA" altLang="ar-SA" sz="2000" b="1" u="sng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المدين</a:t>
            </a:r>
            <a:r>
              <a:rPr lang="ar-SA" altLang="ar-SA" sz="2000" b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</a:t>
            </a:r>
            <a:r>
              <a:rPr lang="ar-SA" altLang="ar-SA" sz="2000" b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smtClean="0">
                <a:latin typeface="Arial" panose="020B0604020202020204" pitchFamily="34" charset="0"/>
              </a:rPr>
              <a:t> 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س8: عندما تتساوي الصادرات مع </a:t>
            </a:r>
            <a:r>
              <a:rPr lang="ar-SA" altLang="ar-SA" sz="2000" b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الواردات فأن ميزان المدفوعات يكون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smtClean="0">
                <a:solidFill>
                  <a:srgbClr val="0000CC"/>
                </a:solidFill>
                <a:latin typeface="Arial" panose="020B0604020202020204" pitchFamily="34" charset="0"/>
              </a:rPr>
              <a:t>     </a:t>
            </a:r>
            <a:r>
              <a:rPr lang="ar-SA" altLang="ar-SA" sz="2000" b="1" smtClean="0">
                <a:latin typeface="Arial" panose="020B0604020202020204" pitchFamily="34" charset="0"/>
              </a:rPr>
              <a:t>- جيد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smtClean="0">
                <a:solidFill>
                  <a:srgbClr val="0000CC"/>
                </a:solidFill>
                <a:latin typeface="Arial" panose="020B0604020202020204" pitchFamily="34" charset="0"/>
              </a:rPr>
              <a:t>س9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 يتكون ميزان المدفوعات من : 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1-الحساب الجاري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(المعاملات الجارية)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2-حساب رأس المال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3-حساب التسويات (التوازن الحسابي)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24408"/>
            <a:ext cx="9501254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س10: في ميزان المدفوعات يتكون الحساب الجاري (المعاملات الجارية) من : </a:t>
            </a:r>
            <a:endParaRPr lang="ar-SA" altLang="ar-SA" sz="2000" b="1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جزأين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س11: في ميزان المدفوعات يتكون الحساب الجاري (المعاملات الجارية) من جزأين هما : 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ميزان التجارة المنظورة (الميزان التجاري)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ميزان التجارة غير المنظورة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س12: صادرات وواردات البلد من  السلع تمثل حساب 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ميزان التجارة المنظورة (الميزان التجاري)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س13: الصادرات والواردات الخاصة بالخدمات كأجور النقل والشحن وخدمات التأمين والسياحة الخارجية . تمثل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          حساب</a:t>
            </a:r>
            <a:r>
              <a:rPr lang="ar-SA" altLang="en-US" sz="2000" b="1" dirty="0" smtClean="0">
                <a:solidFill>
                  <a:srgbClr val="00B050"/>
                </a:solidFill>
                <a:latin typeface="Calibri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ميزان التجارة غير المنظورة .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س14: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إذا زادت قيمة الصادرات عن الواردات في الميزان التجاري فذلك يدل على وجود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فائض (معزز أو مزدهر) 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س15: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اذا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زادت قيمة الواردات عن الصادرات في الميزان التجاري فذلك يدل على وجود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عجز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24408"/>
            <a:ext cx="9501254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س16: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تسجل القروض الرأسمالية والاستثمارات الأجنبية الآتية من الخارج وكذلك أقساط الديون الوطنية المستحقة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en-US" sz="2000" b="1" dirty="0" smtClean="0">
                <a:solidFill>
                  <a:srgbClr val="0070C0"/>
                </a:solidFill>
              </a:rPr>
              <a:t>         على الخارج في الجانب </a:t>
            </a: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: </a:t>
            </a:r>
            <a:endParaRPr lang="ar-SA" altLang="ar-SA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الدائن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س17: تسجل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القروض والاستثمارات المقدمة للخارج وسداد أقساط الدين لفائدة الخارج في الجانب </a:t>
            </a: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المدين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س18: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المعاملات الرأسمالية قصيرة الأجل هي تلك المعاملات التي تتم بصورة </a:t>
            </a: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تلقائية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س19: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المعاملات الرأسمالية قصيرة الأجل في ميزان المدفوعات تستخدم بغرض :</a:t>
            </a:r>
            <a:r>
              <a:rPr lang="ar-SA" altLang="ar-SA" sz="2000" b="1" dirty="0" smtClean="0">
                <a:solidFill>
                  <a:srgbClr val="0070C0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- </a:t>
            </a:r>
            <a:r>
              <a:rPr lang="ar-SA" altLang="en-US" sz="2000" b="1" dirty="0" smtClean="0">
                <a:solidFill>
                  <a:srgbClr val="000000"/>
                </a:solidFill>
              </a:rPr>
              <a:t>تسوية العجز أو الفائض في ميزان المدفوعات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س20: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التوازن الذي يحدث في ميزان المدفوعات بصفة تلقائية </a:t>
            </a:r>
            <a:r>
              <a:rPr lang="ar-SA" altLang="en-US" sz="2000" b="1" u="sng" dirty="0" smtClean="0">
                <a:solidFill>
                  <a:srgbClr val="0070C0"/>
                </a:solidFill>
              </a:rPr>
              <a:t>دون تحريك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عناصر حساب التسوية هو</a:t>
            </a: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توازن </a:t>
            </a:r>
            <a:r>
              <a:rPr lang="ar-SA" altLang="ar-SA" sz="20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أقتصادي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س21: 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التوازن الذي يحدث في ميزان المدفوعات من خلال </a:t>
            </a:r>
            <a:r>
              <a:rPr lang="ar-SA" altLang="en-US" sz="2000" b="1" u="sng" dirty="0" smtClean="0">
                <a:solidFill>
                  <a:srgbClr val="0070C0"/>
                </a:solidFill>
              </a:rPr>
              <a:t>تحريك</a:t>
            </a:r>
            <a:r>
              <a:rPr lang="ar-SA" altLang="en-US" sz="2000" b="1" dirty="0" smtClean="0">
                <a:solidFill>
                  <a:srgbClr val="0070C0"/>
                </a:solidFill>
              </a:rPr>
              <a:t> عناصر حساب التسوية هو</a:t>
            </a:r>
            <a:r>
              <a:rPr lang="ar-SA" altLang="ar-SA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توازن حسابي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24408"/>
            <a:ext cx="9501254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س22: عندما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يكون العجز في ميزان المدفوعات </a:t>
            </a:r>
            <a:r>
              <a:rPr lang="ar-SA" altLang="ar-SA" sz="2000" b="1" u="sng" dirty="0" smtClean="0">
                <a:solidFill>
                  <a:srgbClr val="FF0000"/>
                </a:solidFill>
              </a:rPr>
              <a:t>لأسباب ظرفية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فأن ذلك يسمى عجزاً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مؤقتا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س23: عندما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يكون العجز في ميزان المدفوعات </a:t>
            </a:r>
            <a:r>
              <a:rPr lang="ar-SA" altLang="ar-SA" sz="2000" b="1" u="sng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دائما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ويستمر </a:t>
            </a:r>
            <a:r>
              <a:rPr lang="ar-SA" altLang="ar-SA" sz="2000" b="1" u="sng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لعدة سنوات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فأن ذلك يسمى عجزاً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هيكليا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س24: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المعاملات الرأسمالية قصيرة الأجل هي تلك المعاملات التي تتم بصورة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تلقائية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س25: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المعاملات الرأسمالية قصيرة الأجل في ميزان المدفوعات تستخدم بغرض :</a:t>
            </a:r>
            <a:r>
              <a:rPr lang="ar-SA" altLang="ar-SA" sz="2000" b="1" dirty="0" smtClean="0">
                <a:solidFill>
                  <a:srgbClr val="FF0000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- </a:t>
            </a:r>
            <a:r>
              <a:rPr lang="ar-SA" altLang="en-US" sz="2000" b="1" dirty="0" smtClean="0">
                <a:solidFill>
                  <a:srgbClr val="000000"/>
                </a:solidFill>
              </a:rPr>
              <a:t>تسوية العجز أو الفائض في ميزان المدفوعات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س26: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التوازن الذي يحدث في ميزان المدفوعات بصفة تلقائية </a:t>
            </a:r>
            <a:r>
              <a:rPr lang="ar-SA" altLang="en-US" sz="2000" b="1" u="sng" dirty="0" smtClean="0">
                <a:solidFill>
                  <a:srgbClr val="FF0000"/>
                </a:solidFill>
              </a:rPr>
              <a:t>دون تحريك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عناصر حساب التسوية هو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توازن اقتصادي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س27: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التوازن الذي يحدث في ميزان المدفوعات من خلال </a:t>
            </a:r>
            <a:r>
              <a:rPr lang="ar-SA" altLang="en-US" sz="2000" b="1" u="sng" dirty="0" smtClean="0">
                <a:solidFill>
                  <a:srgbClr val="FF0000"/>
                </a:solidFill>
              </a:rPr>
              <a:t>تحريك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 عناصر حساب التسوية هو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توازن حسابي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142852"/>
            <a:ext cx="9501254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س28: </a:t>
            </a:r>
            <a:r>
              <a:rPr lang="ar-SA" altLang="en-US" sz="2000" b="1" dirty="0" smtClean="0">
                <a:solidFill>
                  <a:srgbClr val="0000CC"/>
                </a:solidFill>
              </a:rPr>
              <a:t>يؤثر العجز في ميزان المدفوعات على الأعمال الدولية من حيث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 </a:t>
            </a:r>
            <a:endParaRPr lang="ar-SA" altLang="ar-SA" sz="20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عدم توفر</a:t>
            </a:r>
            <a:r>
              <a:rPr lang="ar-SA" altLang="ar-SA" sz="2000" b="1" dirty="0" smtClean="0"/>
              <a:t> العملة الصعبة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/>
              <a:t>فرض قيود على الاستيراد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س29: من أسباب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عدم توازن ميزان المدفوعات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عدم توفر</a:t>
            </a:r>
            <a:r>
              <a:rPr lang="ar-SA" altLang="ar-SA" sz="2000" b="1" dirty="0" smtClean="0"/>
              <a:t> العملة الصعبة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فرض قيود على الاستيراد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س30: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عدم توازن ميزان المدفوعات يؤدي </a:t>
            </a:r>
            <a:r>
              <a:rPr lang="ar-SA" altLang="ar-SA" sz="2000" b="1" dirty="0" err="1" smtClean="0">
                <a:solidFill>
                  <a:srgbClr val="0000CC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العجز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س31: </a:t>
            </a:r>
            <a:r>
              <a:rPr lang="ar-SA" altLang="en-US" sz="2000" b="1" dirty="0" smtClean="0">
                <a:solidFill>
                  <a:srgbClr val="0000CC"/>
                </a:solidFill>
              </a:rPr>
              <a:t>تبادل عملة بعملة أخرى يمثل :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- </a:t>
            </a:r>
            <a:r>
              <a:rPr lang="ar-SA" altLang="en-US" sz="2000" b="1" dirty="0" smtClean="0">
                <a:solidFill>
                  <a:srgbClr val="000000"/>
                </a:solidFill>
              </a:rPr>
              <a:t>سعر الصرف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س32: السوق الذي تباع فيه العملات </a:t>
            </a:r>
            <a:r>
              <a:rPr lang="ar-SA" altLang="ar-SA" sz="2000" b="1" dirty="0" err="1" smtClean="0">
                <a:solidFill>
                  <a:srgbClr val="0000CC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تشترى . يمثل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سوق الصرف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س33:  تعد من أشهر الأسواق العالمية للصرف الأجنبي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نيويورك ، لندن ، طوكيو ، فرانكفورت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س34: من وظائف سوق الصرف 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/>
              <a:t>نقل القوة الشرائية من طرف لأخر .</a:t>
            </a:r>
          </a:p>
          <a:p>
            <a:pPr lvl="1">
              <a:buNone/>
            </a:pPr>
            <a:r>
              <a:rPr lang="ar-SA" altLang="ar-SA" sz="2000" b="1" dirty="0" smtClean="0"/>
              <a:t>- توفير فرصة حماية للمتعاملين من تقلبات العملات .</a:t>
            </a:r>
          </a:p>
          <a:p>
            <a:pPr lvl="1">
              <a:buNone/>
            </a:pPr>
            <a:r>
              <a:rPr lang="ar-SA" altLang="ar-SA" sz="2000" b="1" dirty="0" smtClean="0"/>
              <a:t>- الموازنة والتحكم في الأوراق الأجنبية من خلال (العرض </a:t>
            </a:r>
            <a:r>
              <a:rPr lang="ar-SA" altLang="ar-SA" sz="2000" b="1" dirty="0" err="1" smtClean="0"/>
              <a:t>و</a:t>
            </a:r>
            <a:r>
              <a:rPr lang="ar-SA" altLang="ar-SA" sz="2000" b="1" dirty="0" smtClean="0"/>
              <a:t> الطلب).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س35: يتمثل سعر الصرف في القيمة التي تبادل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عملة بعملة أخرى وفقا لقوانين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العرض والطلب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س36: </a:t>
            </a:r>
            <a:r>
              <a:rPr lang="ar-SA" sz="2000" b="1" dirty="0" smtClean="0">
                <a:solidFill>
                  <a:srgbClr val="C00000"/>
                </a:solidFill>
              </a:rPr>
              <a:t>قبل الحرب العالمية الأولى كانت مبادلة الذهب بأي عملة تتم 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بسعر ثابت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س37: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تتأثر قيمة العملة سلبا في حالة</a:t>
            </a:r>
            <a:r>
              <a:rPr lang="ar-SA" sz="2000" dirty="0" smtClean="0">
                <a:solidFill>
                  <a:srgbClr val="C00000"/>
                </a:solidFill>
              </a:rPr>
              <a:t> </a:t>
            </a:r>
            <a:r>
              <a:rPr lang="ar-SA" altLang="en-US" sz="2000" b="1" dirty="0" smtClean="0">
                <a:solidFill>
                  <a:srgbClr val="0000CC"/>
                </a:solidFill>
              </a:rPr>
              <a:t>: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أذا زادت الواردات عن الصادرات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/>
              <a:t>إذا لم تغط الصادرات كمية الذهب المدفوعة مقابل الواردات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س38: من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الاسباب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التي أدت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انهار نظام قاعدة الذهب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انهيار البورصات سنة 1925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تدني الثقة .</a:t>
            </a: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س39: نشأ نظام قاعدة مبادلة الذهب بالدولار الأمريكي كعملة وحيدة وبسعر ثابت: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35 دولار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لأونصة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الذهب الواحدة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س40: بموجب </a:t>
            </a:r>
            <a:r>
              <a:rPr lang="ar-SA" sz="2000" b="1" dirty="0" smtClean="0">
                <a:solidFill>
                  <a:srgbClr val="7030A0"/>
                </a:solidFill>
              </a:rPr>
              <a:t>نظام قاعدة تبادل الذهب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ألزمت كل دولة بتثبيت قيمة عملتها مقابل الدولار، مع إمكانية تغييرها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 بمرونة بمقدار: </a:t>
            </a:r>
            <a:endParaRPr lang="ar-SA" altLang="ar-SA" sz="20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- 2.5% ارتفاعا أو انخفاضا </a:t>
            </a:r>
            <a:r>
              <a:rPr lang="ar-SA" altLang="ar-SA" sz="2000" b="1" dirty="0" smtClean="0"/>
              <a:t>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س41: فك ارتباط الذهب بالدولار أدى </a:t>
            </a:r>
            <a:r>
              <a:rPr lang="ar-SA" altLang="ar-SA" sz="2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تعويم أسعار العملات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س42: سعر كل عملة يتحدد صعودا </a:t>
            </a:r>
            <a:r>
              <a:rPr lang="ar-SA" altLang="ar-SA" sz="2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هبوطا على أساس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العرض والطلب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س43: من طرق تحديد أسعار العملات </a:t>
            </a:r>
            <a:r>
              <a:rPr lang="ar-SA" altLang="en-US" sz="2000" b="1" dirty="0" smtClean="0">
                <a:solidFill>
                  <a:srgbClr val="7030A0"/>
                </a:solidFill>
              </a:rPr>
              <a:t>:</a:t>
            </a:r>
            <a:r>
              <a:rPr lang="ar-SA" altLang="ar-SA" sz="2000" b="1" dirty="0" smtClean="0">
                <a:solidFill>
                  <a:srgbClr val="7030A0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نظرية تعادل القوى شرائية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مؤشر فيشر</a:t>
            </a:r>
            <a:r>
              <a:rPr lang="ar-SA" altLang="ar-S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altLang="ar-S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Fisher</a:t>
            </a:r>
            <a:r>
              <a:rPr lang="ar-SA" altLang="ar-S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ar-SA" sz="1600" b="1" dirty="0" smtClean="0"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العالمي </a:t>
            </a:r>
            <a:r>
              <a:rPr lang="ar-SA" sz="2000" b="1" dirty="0" smtClean="0"/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نظرية الأرصدة النقدية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س44: تقوم هذه النظرية على فكرة : </a:t>
            </a:r>
          </a:p>
          <a:p>
            <a:pPr marL="0" lvl="1" indent="0"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أن قيمة العملة تتحدد أولاَ داخل بلدها.</a:t>
            </a: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س45: وفقا لنظرية القوة الشرائية يتم تحديد أسعار العملات بناء على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ما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تستطيع شراؤه من البضائع في السوق المحلي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58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س46: وفقا لنظرية القوة الشرائية كلما </a:t>
            </a:r>
            <a:r>
              <a:rPr lang="ar-SA" altLang="ar-SA" sz="20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زادت كمية البضاعة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التي تشتريها مقابل وحدة النقد من السوق المحلي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        فأن ذلك يؤدي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: 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زيادة قيمة القوة الشرائية للعملة </a:t>
            </a:r>
            <a:r>
              <a:rPr lang="ar-SA" altLang="ar-SA" sz="2000" b="1" dirty="0" smtClean="0"/>
              <a:t>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س47: كلما زادت القوى الشرائية للعملة الوطنية في الداخل فإن ذلك سيؤدي إلى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ارتفاع قيمة ذات العملة في الخارج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س48: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تزداد قيمة العملة الشرائية :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بزيادة </a:t>
            </a:r>
            <a:r>
              <a:rPr lang="ar-SA" sz="2000" b="1" dirty="0" smtClean="0">
                <a:latin typeface="Arial" charset="0"/>
                <a:cs typeface="Arial" charset="0"/>
              </a:rPr>
              <a:t>قوتها الشرائية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س49: تستخدم نظرية القوة الشرائية على المدى القصير في حالة السلع التي يمكننا نقلها من بلد إلى آخر في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       إطار 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:</a:t>
            </a:r>
            <a:r>
              <a:rPr lang="ar-SA" altLang="ar-SA" sz="2000" b="1" dirty="0" smtClean="0">
                <a:solidFill>
                  <a:srgbClr val="FF0000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التبادل التجاري الحر .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س50: النظرية التي لا يمكننا تطبقها على الكثير من السلع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الخدمات التي يتعذر نقلها بحكم أن هذا النوع من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        السلع غير قابل للتصدير أو الاستيراد . هي : </a:t>
            </a:r>
          </a:p>
          <a:p>
            <a:pPr marL="0" lvl="1" indent="0"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نظرية القوة الشرائية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س51: من وجهة نظر فيشر</a:t>
            </a:r>
            <a:r>
              <a:rPr lang="ar-SA" altLang="ar-S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altLang="ar-S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Fisher</a:t>
            </a:r>
            <a:r>
              <a:rPr lang="ar-SA" altLang="ar-S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فأن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اسعار</a:t>
            </a:r>
            <a:r>
              <a:rPr lang="ar-SA" altLang="ar-S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العملات</a:t>
            </a:r>
            <a:r>
              <a:rPr lang="ar-SA" altLang="ar-SA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تتحرك كاستجابة للتغير في</a:t>
            </a:r>
            <a:r>
              <a:rPr lang="en-US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أسعار الفوائد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03513"/>
            <a:ext cx="9501254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س52: يرى فيشر</a:t>
            </a:r>
            <a:r>
              <a:rPr lang="ar-SA" altLang="ar-SA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altLang="ar-SA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Fisher</a:t>
            </a:r>
            <a:r>
              <a:rPr lang="ar-SA" altLang="ar-SA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أن </a:t>
            </a:r>
            <a:r>
              <a:rPr lang="ar-SA" altLang="ar-SA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أسعار العملات تتحدد على أساس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 </a:t>
            </a:r>
            <a:endParaRPr lang="ar-SA" altLang="ar-SA" sz="20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>
                <a:latin typeface="Times New Roman" panose="02020603050405020304" pitchFamily="18" charset="0"/>
              </a:rPr>
              <a:t>سعر الفائدة على ودائع العملة في داخل البلد </a:t>
            </a:r>
            <a:r>
              <a:rPr lang="ar-SA" altLang="ar-SA" sz="2000" b="1" dirty="0" smtClean="0"/>
              <a:t>.   ( سعر العملات = سعر الفائدة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÷</a:t>
            </a:r>
            <a:r>
              <a:rPr lang="ar-SA" altLang="ar-SA" sz="2000" b="1" dirty="0" smtClean="0"/>
              <a:t> ودائع العملة داخل البلد )</a:t>
            </a:r>
          </a:p>
          <a:p>
            <a:pPr algn="just"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                                                       ( أسعار العملات تزداد وتقل مع سعر الفائدة )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س53: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تطبق معظم البنوك المركزية سياستها على أساس: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        </a:t>
            </a:r>
            <a:r>
              <a:rPr lang="ar-SA" sz="2000" b="1" dirty="0" smtClean="0">
                <a:latin typeface="Arial" charset="0"/>
                <a:cs typeface="Arial" charset="0"/>
              </a:rPr>
              <a:t>- سعر الفائدة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س54: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تطبق معظم البنوك المركزية سياسات متشددة للمحافظة على :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latin typeface="Arial" charset="0"/>
                <a:cs typeface="Arial" charset="0"/>
              </a:rPr>
              <a:t>استقرار أسعار الصرف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س55: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تطبق معظم البنوك المركزية سياسات متشددة للمحافظة على استقرار أسعار الصرف بغرض :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التحكم والسيطرة على اتجاهات أسعار الفائدة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س56: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يهدف البنك المركزي إلى </a:t>
            </a:r>
            <a:r>
              <a:rPr lang="ar-SA" altLang="en-US" sz="2000" b="1" dirty="0" smtClean="0">
                <a:solidFill>
                  <a:srgbClr val="0000CC"/>
                </a:solidFill>
              </a:rPr>
              <a:t>: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sz="2000" b="1" dirty="0" smtClean="0">
                <a:latin typeface="Arial" charset="0"/>
                <a:cs typeface="Arial" charset="0"/>
              </a:rPr>
              <a:t>منع معدلات التضخم باستخدام سعر الفائدة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تحديد كمية النقد المعروضة في السوق مقابل الطلب عليها.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س57: يقوم البنك المركزي باستخدام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 سعر الفائدة كأداة تساعده على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 </a:t>
            </a:r>
          </a:p>
          <a:p>
            <a:pPr marL="0" lvl="1" indent="0"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تحديد كمية النقد المعروضة في السوق مقابل الطلب عليها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03513"/>
            <a:ext cx="9501254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س58: النظرية التي يتم فيها تحدد سعر الصرف وفقا لوضع ميزان المدفوعات 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نظرية الأرصدة النقدية 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س59: الدولة التي تحقق فائض في ميزان المدفوعات فإن قيمة عملتها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: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        </a:t>
            </a:r>
            <a:r>
              <a:rPr lang="ar-SA" sz="2000" b="1" dirty="0" smtClean="0">
                <a:latin typeface="Arial" charset="0"/>
                <a:cs typeface="Arial" charset="0"/>
              </a:rPr>
              <a:t>- ترتفع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س60: الدولة التي تحقق عجزاً في ميزان المدفوعات فإن قيمة عملتها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: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latin typeface="Arial" charset="0"/>
                <a:cs typeface="Arial" charset="0"/>
              </a:rPr>
              <a:t>تنخفض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س61: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حسب نظرية الأرصدة النقدية فأن العلاقة بين ميزان المدفوعات والعملة في حالة وجود فائض أو عجز هي 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  علاقة 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طردية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          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س62: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وفقا لنظرية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الارصدة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النقدية يمكن تحديد قيمة عملة أي دولة باستخدام </a:t>
            </a:r>
            <a:r>
              <a:rPr lang="ar-SA" altLang="en-US" sz="2000" b="1" dirty="0" smtClean="0">
                <a:solidFill>
                  <a:srgbClr val="C00000"/>
                </a:solidFill>
              </a:rPr>
              <a:t>:</a:t>
            </a:r>
            <a:r>
              <a:rPr lang="ar-SA" altLang="ar-SA" sz="2000" b="1" dirty="0" smtClean="0">
                <a:solidFill>
                  <a:srgbClr val="C00000"/>
                </a:solidFill>
                <a:latin typeface="Calibri"/>
              </a:rPr>
              <a:t>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sz="2000" b="1" dirty="0" smtClean="0">
                <a:latin typeface="Arial" charset="0"/>
                <a:cs typeface="Arial" charset="0"/>
              </a:rPr>
              <a:t>ميزان المدفوعات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</a:t>
            </a: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س63: ضمن مخاطر تقلب أسعار الصرف فأن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أرتفاع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سعر الفائدة يؤدي إلى : </a:t>
            </a:r>
          </a:p>
          <a:p>
            <a:pPr marL="0" lvl="1" indent="0"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انخفاض أسعار الأسهم والسندات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680</TotalTime>
  <Words>1505</Words>
  <Application>Microsoft Office PowerPoint</Application>
  <PresentationFormat>A4 Paper (210x297 mm)‎</PresentationFormat>
  <Paragraphs>212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59</cp:revision>
  <dcterms:created xsi:type="dcterms:W3CDTF">2014-09-11T06:47:01Z</dcterms:created>
  <dcterms:modified xsi:type="dcterms:W3CDTF">2016-12-07T21:19:56Z</dcterms:modified>
</cp:coreProperties>
</file>