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61" r:id="rId2"/>
    <p:sldId id="347" r:id="rId3"/>
    <p:sldId id="348" r:id="rId4"/>
    <p:sldId id="349" r:id="rId5"/>
    <p:sldId id="350" r:id="rId6"/>
    <p:sldId id="351" r:id="rId7"/>
    <p:sldId id="329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59" r:id="rId16"/>
    <p:sldId id="360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009900"/>
    <a:srgbClr val="013E36"/>
    <a:srgbClr val="AD9968"/>
    <a:srgbClr val="D9791B"/>
    <a:srgbClr val="AB1A25"/>
    <a:srgbClr val="00263A"/>
    <a:srgbClr val="FF3300"/>
    <a:srgbClr val="709256"/>
    <a:srgbClr val="3B84A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>
        <p:scale>
          <a:sx n="70" d="100"/>
          <a:sy n="70" d="100"/>
        </p:scale>
        <p:origin x="-1158" y="-1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304007"/>
            <a:ext cx="304800" cy="108426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914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الخامسة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88069"/>
            <a:ext cx="9501254" cy="643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س1: مجمل التدفقات المالية التي يقوم </a:t>
            </a:r>
            <a:r>
              <a:rPr lang="ar-SA" altLang="ar-SA" sz="2000" b="1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بها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مستثمر في بلد غير البلد الأم ويكون إما طويل </a:t>
            </a:r>
            <a:r>
              <a:rPr lang="ar-SA" altLang="ar-SA" sz="2000" b="1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أوقصير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المدى . تعني : </a:t>
            </a:r>
            <a:endParaRPr lang="ar-SA" altLang="ar-SA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- الاستثمار الأجنبي .</a:t>
            </a: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س2: دخول المنشأة في التعامل مع دولة أو شركة تتواجد في دولة أخرى (البلد المضيف) غير البلد الأم . تمثل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الاستثمار الأجنبي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س3: الاستثمار الأجنبي المباشر هو ذلك الاستثمار الذي يقتصر على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تملك لأصول رأس مالية (أراضي ، معدات)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القيام بأنشطة مختلفة (الإنتاج، التسويق، التوزيع، النقل..الخ) في البلد المضيف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س4: الاستثمار الأجنبي غير المباشر هو ذلك الاستثمار الذي يقتصر على  </a:t>
            </a:r>
            <a:r>
              <a:rPr lang="ar-SA" altLang="en-US" sz="2000" b="1" dirty="0" smtClean="0">
                <a:solidFill>
                  <a:srgbClr val="FF0000"/>
                </a:solidFill>
                <a:latin typeface="Calibri"/>
              </a:rPr>
              <a:t>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</a:t>
            </a:r>
            <a:r>
              <a:rPr lang="ar-SA" altLang="ar-SA" sz="2000" b="1" dirty="0" smtClean="0">
                <a:latin typeface="Calibri"/>
              </a:rPr>
              <a:t>-</a:t>
            </a: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تدفقات مالية من البلد الأم إلى البلد المضيف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- تملك لأصول مالية (أسهم، سندات لشركات أجنبية..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ألخ</a:t>
            </a:r>
            <a:r>
              <a:rPr lang="ar-SA" altLang="ar-SA" sz="2000" b="1" dirty="0" smtClean="0">
                <a:latin typeface="Arial" panose="020B0604020202020204" pitchFamily="34" charset="0"/>
              </a:rPr>
              <a:t>)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س5: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النظرية الاقتصادية التقليدية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ترى أن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الاستثمار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الأجنبي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مجرد :</a:t>
            </a:r>
            <a:endParaRPr lang="ar-SA" altLang="ar-SA" sz="2000" b="1" dirty="0" smtClean="0">
              <a:solidFill>
                <a:srgbClr val="C0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altLang="ar-SA" sz="2000" b="1" u="sng" dirty="0" smtClean="0">
                <a:latin typeface="Arial" panose="020B0604020202020204" pitchFamily="34" charset="0"/>
              </a:rPr>
              <a:t>تابع </a:t>
            </a:r>
            <a:r>
              <a:rPr lang="ar-SA" altLang="ar-SA" sz="2000" b="1" u="sng" dirty="0" smtClean="0">
                <a:latin typeface="Arial" panose="020B0604020202020204" pitchFamily="34" charset="0"/>
              </a:rPr>
              <a:t>ومكمل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للتجارة الخارجية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س6: من </a:t>
            </a:r>
            <a:r>
              <a:rPr lang="ar-SA" altLang="en-US" sz="2000" b="1" dirty="0" smtClean="0">
                <a:solidFill>
                  <a:srgbClr val="FF0000"/>
                </a:solidFill>
                <a:cs typeface="+mn-cs"/>
              </a:rPr>
              <a:t>نظريات الاستثمار الأجنبي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- النظرية الاقتصادية التقليدية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نظريات الاستثمار الأجنبي الحديثة (الاحتكارية)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نظرية دورة حياة المنتج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214290"/>
            <a:ext cx="950125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س7: من فرضيات النظرية الاقتصادية التقليدية فيما يخص الاستثمار </a:t>
            </a:r>
            <a:r>
              <a:rPr lang="ar-SA" altLang="ar-SA" sz="2000" b="1" dirty="0" err="1" smtClean="0">
                <a:solidFill>
                  <a:srgbClr val="0033CC"/>
                </a:solidFill>
                <a:latin typeface="Arial" panose="020B0604020202020204" pitchFamily="34" charset="0"/>
              </a:rPr>
              <a:t>الاجنبي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أنها تفترض : </a:t>
            </a:r>
            <a:endParaRPr lang="ar-SA" altLang="ar-SA" sz="2000" b="1" dirty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1- استحالة انتقال عناصر الإنتاج ما بين الدول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2- أن عنصري رأس المال والعمل يمكن أن يعوض أحدهما الآخر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3- أن نستخدم رأس المال أكثر ما يمكن إذا كانت تكلفته منخفضة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4- أن نعوض رأس المال بالعمل إذا كانت تكلفته مرتفعة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5- أنه إذا كان لدينا فائض في رأس المال فإننا نقوم بتصديره واستيراد عمالة عوضاً عنه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6- أن تنقل رأس المال هو الأسهل بين جميع عناصر الإنتاج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7- </a:t>
            </a:r>
            <a:r>
              <a:rPr lang="ar-SA" sz="2000" b="1" dirty="0" smtClean="0">
                <a:latin typeface="Arial" charset="0"/>
                <a:cs typeface="Arial" charset="0"/>
              </a:rPr>
              <a:t>أن عملية الاستثمار الأجنبي تبدأ </a:t>
            </a:r>
            <a:r>
              <a:rPr lang="ar-SA" sz="2000" b="1" dirty="0" err="1" smtClean="0">
                <a:latin typeface="Arial" charset="0"/>
                <a:cs typeface="Arial" charset="0"/>
              </a:rPr>
              <a:t>و</a:t>
            </a:r>
            <a:r>
              <a:rPr lang="ar-SA" sz="2000" b="1" dirty="0" smtClean="0">
                <a:latin typeface="Arial" charset="0"/>
                <a:cs typeface="Arial" charset="0"/>
              </a:rPr>
              <a:t> تنتهي من تلقاء نفسها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س8: تفترض النظرية الاقتصادية التقليدية </a:t>
            </a:r>
            <a:r>
              <a:rPr lang="ar-SA" sz="2000" b="1" dirty="0" smtClean="0">
                <a:solidFill>
                  <a:srgbClr val="0033CC"/>
                </a:solidFill>
                <a:latin typeface="Arial" charset="0"/>
                <a:cs typeface="Arial" charset="0"/>
              </a:rPr>
              <a:t>أن عملية الاستثمار الأجنبي تبدأ وتنتهي من تلقاء نفسها ومحركها  </a:t>
            </a:r>
          </a:p>
          <a:p>
            <a:pPr algn="just"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33CC"/>
                </a:solidFill>
                <a:latin typeface="Arial" charset="0"/>
                <a:cs typeface="Arial" charset="0"/>
              </a:rPr>
              <a:t>       الأساسي هو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</a:t>
            </a:r>
            <a:r>
              <a:rPr lang="ar-SA" sz="2000" b="1" dirty="0" smtClean="0">
                <a:latin typeface="Arial" charset="0"/>
                <a:cs typeface="Arial" charset="0"/>
              </a:rPr>
              <a:t>العائد على رأس المال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س9: النظرية التي ترى </a:t>
            </a:r>
            <a:r>
              <a:rPr lang="ar-SA" sz="2000" b="1" dirty="0" smtClean="0">
                <a:solidFill>
                  <a:srgbClr val="0033CC"/>
                </a:solidFill>
                <a:latin typeface="Arial" charset="0"/>
                <a:cs typeface="Arial" charset="0"/>
              </a:rPr>
              <a:t>أن عملية الاستثمار الأجنبي تبدأ وتنتهي من تلقاء نفسها ومحركها الأساسي هو العائد على </a:t>
            </a:r>
          </a:p>
          <a:p>
            <a:pPr algn="just"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33CC"/>
                </a:solidFill>
                <a:latin typeface="Arial" charset="0"/>
                <a:cs typeface="Arial" charset="0"/>
              </a:rPr>
              <a:t>        رأس المال . هي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- النظرية الاقتصادية التقليدية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214290"/>
            <a:ext cx="9501254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س10: من الانتقادات التي وجهت للنظرية الاقتصادية النقدية : 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1- تكون مقبولة في الاستثمار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الاجنبي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غير المباشر وغير مقبولة في الاستثمار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الاجنبي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المباشر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2- لا تفرق النظرية بين الاستثمار الأجنبي المباشر وبين مجرد تحركات لرأس المال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3- لا تفسر النظرية تبادل الاستثمار ما بين البلدان .</a:t>
            </a:r>
          </a:p>
          <a:p>
            <a:pPr algn="just"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س11: من خصائص الاستثمار الأجنبي المباشر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حجمه كبير جداً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هدفه شكل قرارا أو التزاما طويل المدى لرأس المال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هو امتلاك لأصول ملموسة لا مجرد أوراق .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هو انتقال الأموال والقدرات إلا دارية و المعرفة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التقنية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س12: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من خصائص الاستثمار الأجنبي غير المباشر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      - يختص بشراء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ألاوراق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المالية</a:t>
            </a:r>
            <a:r>
              <a:rPr lang="en-US" altLang="ar-SA" sz="2000" b="1" dirty="0" smtClean="0"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أو السندات والقروض المالية وبيعها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قصير ومحدود وذو حجم قليل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هدفه الأساسي هو العائد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س13: اهتمت النظرية الاحتكارية بتفسير الأسباب التي تدفع بعض الشركات نحو الاستثمار في </a:t>
            </a:r>
            <a:r>
              <a:rPr lang="ar-SA" altLang="en-US" sz="2000" b="1" dirty="0" smtClean="0">
                <a:solidFill>
                  <a:srgbClr val="C00000"/>
                </a:solidFill>
                <a:latin typeface="Calibri"/>
              </a:rPr>
              <a:t>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</a:t>
            </a:r>
            <a:r>
              <a:rPr lang="ar-SA" altLang="ar-SA" sz="2000" b="1" dirty="0" smtClean="0">
                <a:latin typeface="Calibri"/>
              </a:rPr>
              <a:t>-</a:t>
            </a: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تركيبة السوق الذي تستأثر فيه شركة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214290"/>
            <a:ext cx="9501254" cy="701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س14: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الاحتكارية تعني : </a:t>
            </a:r>
            <a:endParaRPr lang="ar-SA" altLang="ar-SA" sz="2000" b="1" dirty="0">
              <a:solidFill>
                <a:srgbClr val="C0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قلة المنتجين الذين يحتفظون بالميزة التنافسية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9900"/>
                </a:solidFill>
                <a:latin typeface="Arial" panose="020B0604020202020204" pitchFamily="34" charset="0"/>
              </a:rPr>
              <a:t>س15: النظرية التي ترى أن أحقية تواجد المنشأة في السوق العالمي ترجع لكونها الأقدم في السوق . هي  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نظرية احتكار الشركة الأولى للسوق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9900"/>
                </a:solidFill>
                <a:latin typeface="Arial" panose="020B0604020202020204" pitchFamily="34" charset="0"/>
              </a:rPr>
              <a:t>س16: نظرية احتكار الشركة الأولى للسوق ترى أن أحقية تواجد المنشأة في السوق العالمي ترجع لكونها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      - الأقدم في السوق بحيث تؤهلها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الأقدمية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9900"/>
                </a:solidFill>
                <a:latin typeface="Arial" panose="020B0604020202020204" pitchFamily="34" charset="0"/>
              </a:rPr>
              <a:t>س17: النظرية التي تفترض أن ممارسة الأعمال الدولية في أسواق بعيدة عن البلد الأم هو نشاط تكاليفه (المادية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9900"/>
                </a:solidFill>
                <a:latin typeface="Arial" panose="020B0604020202020204" pitchFamily="34" charset="0"/>
              </a:rPr>
              <a:t>          والاجتماعية </a:t>
            </a:r>
            <a:r>
              <a:rPr lang="ar-SA" altLang="ar-SA" sz="2000" b="1" dirty="0" err="1" smtClean="0">
                <a:solidFill>
                  <a:srgbClr val="009900"/>
                </a:solidFill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solidFill>
                  <a:srgbClr val="009900"/>
                </a:solidFill>
                <a:latin typeface="Arial" panose="020B0604020202020204" pitchFamily="34" charset="0"/>
              </a:rPr>
              <a:t> العاطفية) عالية، </a:t>
            </a:r>
            <a:r>
              <a:rPr lang="ar-SA" altLang="ar-SA" sz="2000" b="1" dirty="0" err="1" smtClean="0">
                <a:solidFill>
                  <a:srgbClr val="009900"/>
                </a:solidFill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solidFill>
                  <a:srgbClr val="009900"/>
                </a:solidFill>
                <a:latin typeface="Arial" panose="020B0604020202020204" pitchFamily="34" charset="0"/>
              </a:rPr>
              <a:t> لا تجرؤ عليه إلا الشركة التي تمتلك ميزة تنافسية قوية . هي  </a:t>
            </a:r>
            <a:r>
              <a:rPr lang="ar-SA" altLang="en-US" sz="2000" b="1" dirty="0" smtClean="0">
                <a:solidFill>
                  <a:srgbClr val="009900"/>
                </a:solidFill>
                <a:latin typeface="Calibri"/>
              </a:rPr>
              <a:t>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 </a:t>
            </a:r>
            <a:r>
              <a:rPr lang="ar-SA" altLang="ar-SA" sz="2000" b="1" dirty="0" smtClean="0">
                <a:latin typeface="Calibri"/>
              </a:rPr>
              <a:t>-</a:t>
            </a: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نظرية القوة الاحتكارية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9900"/>
                </a:solidFill>
                <a:latin typeface="Arial" panose="020B0604020202020204" pitchFamily="34" charset="0"/>
              </a:rPr>
              <a:t>س18: وفقاً لنظرية القوة الاحتكارية فأن الشركة التي تمتلك ميزة تنافسية قوية تتصف </a:t>
            </a:r>
            <a:r>
              <a:rPr lang="ar-SA" altLang="ar-SA" sz="2000" b="1" dirty="0" err="1" smtClean="0">
                <a:solidFill>
                  <a:srgbClr val="009900"/>
                </a:solidFill>
                <a:latin typeface="Arial" panose="020B0604020202020204" pitchFamily="34" charset="0"/>
              </a:rPr>
              <a:t>بـــ</a:t>
            </a:r>
            <a:r>
              <a:rPr lang="ar-SA" altLang="ar-SA" sz="2000" b="1" dirty="0" smtClean="0">
                <a:solidFill>
                  <a:srgbClr val="009900"/>
                </a:solidFill>
                <a:latin typeface="Arial" panose="020B0604020202020204" pitchFamily="34" charset="0"/>
              </a:rPr>
              <a:t>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9900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الابتكار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الاختراع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الانضباط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الكفاءة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214290"/>
            <a:ext cx="9501254" cy="640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س19: النظرية التي تفترض أن الاستثمار الخارجي ناجم عن وجود خلل وتشوهات في تركيبة السوق تعيق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         المنافسة التامة . هي : </a:t>
            </a:r>
            <a:endParaRPr lang="ar-SA" altLang="ar-SA" sz="2000" b="1" dirty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نظرية القوة الاحتكارية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س20: تقوم نظرية سلوك رد الفعل على أساس 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مراقبة المنافسين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س21: النظرية التي ترى أن الاستثمار الأجنبي يكون كردة فعل من شركة محلية على شركة أجنبية، حيث تحاول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         الأولى الذهاب إلى الخارج </a:t>
            </a:r>
            <a:r>
              <a:rPr lang="ar-SA" altLang="ar-SA" sz="2000" b="1" dirty="0" err="1" smtClean="0">
                <a:solidFill>
                  <a:srgbClr val="0033CC"/>
                </a:solidFill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القيام بالأعمال الدولية لمزاحمة الشركة الأجنبية في سوقها المحلي . هي 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نظرية سلوك رد الفعل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س22: تقوم نظرية دورة حياة المنتج على أساس </a:t>
            </a:r>
            <a:r>
              <a:rPr lang="ar-SA" altLang="en-US" sz="2000" b="1" dirty="0" smtClean="0">
                <a:solidFill>
                  <a:srgbClr val="0033CC"/>
                </a:solidFill>
                <a:latin typeface="Calibri"/>
              </a:rPr>
              <a:t>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CC"/>
                </a:solidFill>
                <a:latin typeface="Calibri"/>
              </a:rPr>
              <a:t>       </a:t>
            </a:r>
            <a:r>
              <a:rPr lang="ar-SA" altLang="ar-SA" sz="2000" b="1" dirty="0" smtClean="0">
                <a:latin typeface="Calibri"/>
              </a:rPr>
              <a:t>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أن لكل سلعة دورة حياة منذ وصولها إلى السوق وحتى الزوال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س23: مراحل دورة حياة المنتج خمسة هي على التوالي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9900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sz="2000" b="1" dirty="0" smtClean="0"/>
              <a:t>التطوير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، </a:t>
            </a:r>
            <a:r>
              <a:rPr lang="ar-SA" sz="2000" b="1" dirty="0" smtClean="0"/>
              <a:t> التقديم ، النمو ، النضوج </a:t>
            </a:r>
            <a:r>
              <a:rPr lang="ar-SA" sz="2000" b="1" dirty="0" err="1" smtClean="0"/>
              <a:t>او</a:t>
            </a:r>
            <a:r>
              <a:rPr lang="ar-SA" sz="2000" b="1" dirty="0" smtClean="0"/>
              <a:t> التشبع ، الانحدار أو الاضمحلال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46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54" y="1357298"/>
            <a:ext cx="6567486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6705600" y="1484313"/>
            <a:ext cx="2971800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 marL="342900" indent="-34290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2800" b="1" dirty="0" smtClean="0">
                <a:latin typeface="Arial" panose="020B0604020202020204" pitchFamily="34" charset="0"/>
              </a:rPr>
              <a:t> </a:t>
            </a:r>
            <a:r>
              <a:rPr lang="ar-SA" altLang="ar-SA" sz="2800" b="1" dirty="0">
                <a:latin typeface="Arial" panose="020B0604020202020204" pitchFamily="34" charset="0"/>
              </a:rPr>
              <a:t>يوضح</a:t>
            </a:r>
            <a:r>
              <a:rPr lang="ar-SA" altLang="ar-SA" sz="2800" dirty="0">
                <a:latin typeface="Arial" panose="020B0604020202020204" pitchFamily="34" charset="0"/>
              </a:rPr>
              <a:t> </a:t>
            </a:r>
            <a:r>
              <a:rPr lang="ar-SA" altLang="ar-SA" sz="2800" b="1" dirty="0">
                <a:latin typeface="Arial" panose="020B0604020202020204" pitchFamily="34" charset="0"/>
              </a:rPr>
              <a:t>الرسم البياني: </a:t>
            </a:r>
          </a:p>
          <a:p>
            <a:pPr rtl="1" eaLnBrk="1" hangingPunct="1">
              <a:spcBef>
                <a:spcPct val="0"/>
              </a:spcBef>
              <a:buFontTx/>
              <a:buNone/>
            </a:pPr>
            <a:endParaRPr lang="ar-SA" altLang="ar-SA" sz="2800" b="1" dirty="0">
              <a:latin typeface="Arial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AutoNum type="arabicPeriod"/>
            </a:pPr>
            <a:r>
              <a:rPr lang="ar-SA" altLang="ar-SA" sz="2800" b="1" dirty="0">
                <a:solidFill>
                  <a:srgbClr val="000099"/>
                </a:solidFill>
                <a:latin typeface="Arial" panose="020B0604020202020204" pitchFamily="34" charset="0"/>
              </a:rPr>
              <a:t>المراحل المختلفة</a:t>
            </a:r>
            <a:r>
              <a:rPr lang="en-US" altLang="ar-SA" sz="2800" b="1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800" b="1" dirty="0">
                <a:solidFill>
                  <a:srgbClr val="000099"/>
                </a:solidFill>
                <a:latin typeface="Arial" panose="020B0604020202020204" pitchFamily="34" charset="0"/>
              </a:rPr>
              <a:t>من عمر المنتج، </a:t>
            </a:r>
          </a:p>
          <a:p>
            <a:pPr rtl="1" eaLnBrk="1" hangingPunct="1">
              <a:spcBef>
                <a:spcPct val="0"/>
              </a:spcBef>
              <a:buFontTx/>
              <a:buAutoNum type="arabicPeriod"/>
            </a:pPr>
            <a:endParaRPr lang="ar-SA" altLang="ar-SA" sz="2800" b="1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AutoNum type="arabicPeriod"/>
            </a:pPr>
            <a:r>
              <a:rPr lang="ar-SA" altLang="ar-SA" sz="2800" b="1" dirty="0">
                <a:solidFill>
                  <a:srgbClr val="000099"/>
                </a:solidFill>
                <a:latin typeface="Arial" panose="020B0604020202020204" pitchFamily="34" charset="0"/>
              </a:rPr>
              <a:t>الزيادة والانخفاض في المبيعات والأرباح في كل مرحلة</a:t>
            </a:r>
            <a:r>
              <a:rPr lang="en-US" altLang="ar-SA" sz="2800" b="1" dirty="0">
                <a:solidFill>
                  <a:srgbClr val="000099"/>
                </a:solidFill>
                <a:latin typeface="Arial" panose="020B0604020202020204" pitchFamily="34" charset="0"/>
              </a:rPr>
              <a:t>.</a:t>
            </a:r>
            <a:r>
              <a:rPr lang="en-US" altLang="ar-SA" sz="2800" b="1" dirty="0">
                <a:solidFill>
                  <a:srgbClr val="00FFFF"/>
                </a:solidFill>
                <a:latin typeface="Arial" panose="020B0604020202020204" pitchFamily="34" charset="0"/>
              </a:rPr>
              <a:t> </a:t>
            </a:r>
            <a:endParaRPr lang="ar-SA" altLang="ar-SA" sz="2800" b="1" dirty="0">
              <a:solidFill>
                <a:srgbClr val="00FFFF"/>
              </a:solidFill>
              <a:latin typeface="Arial" panose="020B0604020202020204" pitchFamily="34" charset="0"/>
            </a:endParaRPr>
          </a:p>
          <a:p>
            <a:pPr rtl="1" eaLnBrk="1" hangingPunct="1">
              <a:spcBef>
                <a:spcPct val="0"/>
              </a:spcBef>
              <a:buFontTx/>
              <a:buAutoNum type="arabicPeriod"/>
            </a:pPr>
            <a:endParaRPr lang="en-US" altLang="ar-SA" sz="2800" b="1" dirty="0">
              <a:solidFill>
                <a:srgbClr val="00FFFF"/>
              </a:solidFill>
              <a:latin typeface="Arial" panose="020B0604020202020204" pitchFamily="34" charset="0"/>
            </a:endParaRPr>
          </a:p>
        </p:txBody>
      </p:sp>
      <p:sp>
        <p:nvSpPr>
          <p:cNvPr id="34820" name="Rectangle 6"/>
          <p:cNvSpPr>
            <a:spLocks noChangeArrowheads="1"/>
          </p:cNvSpPr>
          <p:nvPr/>
        </p:nvSpPr>
        <p:spPr bwMode="auto">
          <a:xfrm>
            <a:off x="738158" y="5805488"/>
            <a:ext cx="8747155" cy="523220"/>
          </a:xfrm>
          <a:prstGeom prst="rect">
            <a:avLst/>
          </a:prstGeom>
          <a:ln/>
          <a:extLs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ar-SA" altLang="ar-SA" sz="2800" b="1" dirty="0">
                <a:latin typeface="Arial" panose="020B0604020202020204" pitchFamily="34" charset="0"/>
              </a:rPr>
              <a:t>يعبّر المحور الأفقي عن الزمن، والمحور العمودي عن المبيعات</a:t>
            </a:r>
            <a:r>
              <a:rPr lang="en-US" altLang="ar-SA" sz="2800" b="1" dirty="0">
                <a:latin typeface="Arial" panose="020B0604020202020204" pitchFamily="34" charset="0"/>
              </a:rPr>
              <a:t> </a:t>
            </a:r>
            <a:r>
              <a:rPr lang="ar-SA" altLang="ar-SA" sz="2800" b="1" dirty="0" smtClean="0">
                <a:latin typeface="Arial" panose="020B0604020202020204" pitchFamily="34" charset="0"/>
              </a:rPr>
              <a:t>والأرباح .</a:t>
            </a:r>
            <a:endParaRPr lang="en-US" altLang="ar-SA" sz="2800" b="1" dirty="0">
              <a:latin typeface="Arial" panose="020B0604020202020204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190604" y="1295400"/>
            <a:ext cx="762000" cy="4000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r" rtl="1" eaLnBrk="1" hangingPunct="1">
              <a:defRPr/>
            </a:pPr>
            <a:r>
              <a:rPr lang="ar-SA" sz="2000" b="1" dirty="0">
                <a:latin typeface="Arial" charset="0"/>
                <a:cs typeface="Arial" charset="0"/>
              </a:rPr>
              <a:t>الإنتاج</a:t>
            </a:r>
            <a:endParaRPr lang="en-US" sz="2000" b="1" dirty="0">
              <a:latin typeface="Arial" charset="0"/>
              <a:cs typeface="Arial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043098" y="1276350"/>
            <a:ext cx="838200" cy="4000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spAutoFit/>
          </a:bodyPr>
          <a:lstStyle/>
          <a:p>
            <a:pPr algn="r" rtl="1" eaLnBrk="1" hangingPunct="1">
              <a:defRPr/>
            </a:pPr>
            <a:r>
              <a:rPr lang="ar-SA" sz="2000" b="1" dirty="0">
                <a:latin typeface="Arial" charset="0"/>
                <a:cs typeface="Arial" charset="0"/>
              </a:rPr>
              <a:t>التصدير</a:t>
            </a:r>
            <a:endParaRPr lang="en-US" sz="2000" b="1" dirty="0">
              <a:latin typeface="Arial" charset="0"/>
              <a:cs typeface="Arial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981324" y="1214422"/>
            <a:ext cx="1828800" cy="70802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 rtl="1" eaLnBrk="1" hangingPunct="1">
              <a:defRPr/>
            </a:pPr>
            <a:r>
              <a:rPr lang="ar-SA" sz="2000" b="1" dirty="0">
                <a:latin typeface="Arial" charset="0"/>
                <a:cs typeface="Arial" charset="0"/>
              </a:rPr>
              <a:t>تمديد الإستراتيجية أو الانسحاب</a:t>
            </a:r>
            <a:endParaRPr lang="en-US" sz="2000" b="1" dirty="0">
              <a:latin typeface="Arial" charset="0"/>
              <a:cs typeface="Arial" charset="0"/>
            </a:endParaRPr>
          </a:p>
        </p:txBody>
      </p:sp>
      <p:sp>
        <p:nvSpPr>
          <p:cNvPr id="10" name="قوس 9"/>
          <p:cNvSpPr/>
          <p:nvPr/>
        </p:nvSpPr>
        <p:spPr>
          <a:xfrm rot="19694347">
            <a:off x="2135188" y="2255838"/>
            <a:ext cx="4173537" cy="1481137"/>
          </a:xfrm>
          <a:prstGeom prst="arc">
            <a:avLst>
              <a:gd name="adj1" fmla="val 16200000"/>
              <a:gd name="adj2" fmla="val 21454687"/>
            </a:avLst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26124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335420"/>
            <a:ext cx="9501254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س24: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وفقا لـ: </a:t>
            </a:r>
            <a:r>
              <a:rPr lang="fr-FR" altLang="ar-SA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Vernon</a:t>
            </a:r>
            <a:r>
              <a:rPr lang="ar-DZ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 فإن سلوك بعض السلع سريعة الاستهلاك في السوق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: </a:t>
            </a:r>
            <a:endParaRPr lang="ar-SA" altLang="ar-SA" sz="2000" b="1" dirty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DZ" altLang="ar-SA" sz="2000" b="1" dirty="0" smtClean="0">
                <a:latin typeface="Arial" panose="020B0604020202020204" pitchFamily="34" charset="0"/>
              </a:rPr>
              <a:t>يختلف عن تلك السلع المعمرة بطيئة الاستهلاك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س25: وفقا لـ: </a:t>
            </a:r>
            <a:r>
              <a:rPr lang="fr-FR" altLang="ar-SA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Vernon</a:t>
            </a:r>
            <a:r>
              <a:rPr lang="ar-DZ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فإن سرعة الاستهلاك تتزامن مع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DZ" altLang="ar-SA" sz="2000" b="1" dirty="0" smtClean="0">
                <a:latin typeface="Arial" panose="020B0604020202020204" pitchFamily="34" charset="0"/>
              </a:rPr>
              <a:t>سرعة الاختراعات والابتكارات للسلع الجديدة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س26: السلع التي ينسجم سلوكها مع مضمون نظرية </a:t>
            </a:r>
            <a:r>
              <a:rPr lang="fr-FR" altLang="ar-SA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Vernon</a:t>
            </a:r>
            <a:r>
              <a:rPr lang="ar-SA" altLang="ar-SA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هي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 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السلع الاستهلاكية المعمرة والسلع الصناعية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س27: تتسم مرحلة التطوير في دورة حياة المنتج بالاتي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        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1-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تطوير المنتج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         2-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التجريب والاختبار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         3-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دراسة جدوى المشروع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         4-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إعداد الدراسات التسويقية. </a:t>
            </a:r>
          </a:p>
          <a:p>
            <a:pPr algn="just"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5- إعداد الخطط والاستراتيجيات التسويقية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         6-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لا يحدث فيها أي مبيعات ولا يكون هناك أي عائد 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         7- بعض الإداريين لا يعدها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جزء من دورة حياة المنتج .</a:t>
            </a: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71414"/>
            <a:ext cx="9501254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س28: تتسم مرحلة الظهور أو التقدم في دورة حياة المنتج بالاتي :</a:t>
            </a:r>
            <a:endParaRPr lang="ar-SA" altLang="ar-SA" sz="2000" b="1" dirty="0">
              <a:solidFill>
                <a:srgbClr val="0033CC"/>
              </a:solidFill>
              <a:latin typeface="Arial" panose="020B0604020202020204" pitchFamily="34" charset="0"/>
              <a:cs typeface="+mn-cs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1- الإنتاج يأتي كاستجابة للطلب المحلي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2- يكون التوسع في الإنتاج في البداية صعبا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3- يكون الإنتاج مخصصا للاستهلاك المحلي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4- </a:t>
            </a:r>
            <a:r>
              <a:rPr lang="ar-SA" sz="2000" b="1" dirty="0" smtClean="0"/>
              <a:t>يتم تقديم المنتج للسوق وتبدأ عملية البيع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5- </a:t>
            </a:r>
            <a:r>
              <a:rPr lang="ar-SA" sz="2000" b="1" dirty="0" smtClean="0"/>
              <a:t>تتنوع سياسات التسعير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6- </a:t>
            </a:r>
            <a:r>
              <a:rPr lang="ar-SA" sz="2000" b="1" dirty="0" smtClean="0"/>
              <a:t>لا تتحقق أرباح 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التكاليف تكون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باهضة</a:t>
            </a:r>
            <a:r>
              <a:rPr lang="ar-SA" sz="2000" b="1" dirty="0" smtClean="0"/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س29: تتسم مرحلة النمو في دورة حياة المنتج بالاتي : </a:t>
            </a: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1- تقوم برفع كفاءتها الإنتاجية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2-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المنتوج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نمطي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3- تحقق اقتصاديات الحجم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4- تنخفض التكاليف وتزيد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الارباح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(العائد)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5- الاستجابة للطلب المتنامي على السلعة في الداخل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6- الشروع في التصدير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س30: تتسم مرحلة النضج والاستثمار في دورة حياة المنتج بالاتي : </a:t>
            </a: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1- استجابة دخول المنافسين بأعداد قليلة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2- تقوم المنشأة بتعزيز مكانتها في السوق (الداخلي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الخارجي)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3- تقوم المنشأة بالمحافظة على مبيعاتها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أرباحها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4- الشروع في التصنيع بالبلدان المستوردة خاصة الغنية منها (</a:t>
            </a:r>
            <a:r>
              <a:rPr lang="ar-SA" altLang="ar-SA" sz="2000" b="1" u="sng" dirty="0" smtClean="0">
                <a:solidFill>
                  <a:srgbClr val="FF0000"/>
                </a:solidFill>
                <a:latin typeface="Arial" panose="020B0604020202020204" pitchFamily="34" charset="0"/>
              </a:rPr>
              <a:t>إعادة التوطين</a:t>
            </a:r>
            <a:r>
              <a:rPr lang="ar-SA" altLang="ar-SA" sz="2000" b="1" dirty="0" smtClean="0">
                <a:latin typeface="Arial" panose="020B0604020202020204" pitchFamily="34" charset="0"/>
              </a:rPr>
              <a:t>) .</a:t>
            </a: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71414"/>
            <a:ext cx="9501254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5- </a:t>
            </a:r>
            <a:r>
              <a:rPr lang="ar-SA" sz="2000" b="1" dirty="0" smtClean="0"/>
              <a:t>تزداد المنافسة ويزداد معدل نمو المبيعات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6- </a:t>
            </a:r>
            <a:r>
              <a:rPr lang="ar-SA" sz="2000" b="1" dirty="0" smtClean="0"/>
              <a:t>تقل تكاليف التعريف بالمنتج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7- تعتبر هذه المرحلة من أطول مراحل دورة حياة المنتج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8- تقوم بتطوير استراتيجيه المزيج التسويقي </a:t>
            </a:r>
            <a:r>
              <a:rPr lang="ar-SA" sz="2000" b="1" dirty="0" smtClean="0"/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</a:t>
            </a: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س31: من ا</a:t>
            </a:r>
            <a:r>
              <a:rPr lang="ar-SA" sz="2000" b="1" dirty="0" smtClean="0">
                <a:solidFill>
                  <a:srgbClr val="FF0000"/>
                </a:solidFill>
              </a:rPr>
              <a:t>لسياسات المستخدمة في مرحلة النضج والاستثمار لتسويق المنتج : </a:t>
            </a: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1- تحسين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تطوير السلعة للمحافظة على الميزة التنافسية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2- تكثيف التوزيع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التقرب أكثر بالمستهلك الأجنبي (الإمدادات)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3-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التموقع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</a:t>
            </a:r>
            <a:r>
              <a:rPr lang="en-US" altLang="ar-S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Positioning</a:t>
            </a:r>
            <a:r>
              <a:rPr lang="ar-SA" altLang="ar-SA" sz="2000" b="1" dirty="0" smtClean="0">
                <a:latin typeface="Arial" panose="020B0604020202020204" pitchFamily="34" charset="0"/>
              </a:rPr>
              <a:t>(القيام بالترويج المكثف )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4- خلق الصورة الذهنية بخصوص جودة السلعة (تفاديا للتقليد)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5- التركيز على السعر (تخفيض الأسعار)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6- تنشيط المبيعات للتخلص من المخزون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7- </a:t>
            </a:r>
            <a:r>
              <a:rPr lang="ar-SA" sz="2000" b="1" dirty="0" smtClean="0"/>
              <a:t>إقناع من لا يستخدم المنتج باستخدامه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8- </a:t>
            </a:r>
            <a:r>
              <a:rPr lang="ar-SA" sz="2000" b="1" dirty="0" smtClean="0"/>
              <a:t>البحث عن أسواق جديدة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9- </a:t>
            </a:r>
            <a:r>
              <a:rPr lang="ar-SA" sz="2000" b="1" dirty="0" smtClean="0"/>
              <a:t>إقناع المستخدمين الحاليين بزيادة استخدامهم للمنتج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10- </a:t>
            </a:r>
            <a:r>
              <a:rPr lang="ar-SA" sz="2000" b="1" dirty="0" smtClean="0"/>
              <a:t>تحسين جودة المنتج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11-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</a:t>
            </a:r>
            <a:r>
              <a:rPr lang="ar-SA" sz="2000" b="1" dirty="0" smtClean="0"/>
              <a:t>إعادة تصميم المزيج التسويقي .</a:t>
            </a:r>
          </a:p>
          <a:p>
            <a:pPr algn="just">
              <a:spcBef>
                <a:spcPct val="0"/>
              </a:spcBef>
              <a:buNone/>
            </a:pPr>
            <a:r>
              <a:rPr lang="ar-SA" sz="2000" b="1" dirty="0" smtClean="0"/>
              <a:t>              (كتخفيض الأسعار،زيادة الإعلانات،تقديم عروض خاصة،البحث عن قنوات توزيع جديدة)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71414"/>
            <a:ext cx="9501254" cy="643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س32: تتسم مرحلة </a:t>
            </a:r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مرحلة الانحدار والتدهور والاضمحلال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في دورة حياة المنتج بالاتي :</a:t>
            </a:r>
            <a:endParaRPr lang="ar-SA" altLang="ar-SA" sz="2000" b="1" dirty="0">
              <a:solidFill>
                <a:srgbClr val="C0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+mn-cs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1- انخفاض المبيعات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2- </a:t>
            </a:r>
            <a:r>
              <a:rPr lang="ar-SA" sz="2000" b="1" dirty="0" smtClean="0">
                <a:latin typeface="Arial" charset="0"/>
                <a:cs typeface="Arial" charset="0"/>
              </a:rPr>
              <a:t>ظهور منافسون جدد (المنافسة الحادة)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3- </a:t>
            </a:r>
            <a:r>
              <a:rPr lang="ar-SA" sz="2000" b="1" dirty="0" smtClean="0">
                <a:latin typeface="Arial" charset="0"/>
                <a:cs typeface="Arial" charset="0"/>
              </a:rPr>
              <a:t>تبقى عاجزة عن تفسير الاستثمار في كثير من السلع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4- </a:t>
            </a:r>
            <a:r>
              <a:rPr lang="ar-SA" sz="2000" b="1" dirty="0" smtClean="0"/>
              <a:t>يقل الطلب وتقل المبيعات وتقل الأرباح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5- </a:t>
            </a:r>
            <a:r>
              <a:rPr lang="ar-SA" sz="2000" b="1" dirty="0" smtClean="0">
                <a:latin typeface="Arial" charset="0"/>
                <a:cs typeface="Arial" charset="0"/>
              </a:rPr>
              <a:t>التحضير للانسحاب من السوق أو إعادة النظر في </a:t>
            </a:r>
            <a:r>
              <a:rPr lang="ar-SA" sz="2000" b="1" dirty="0" smtClean="0">
                <a:latin typeface="Arial" charset="0"/>
                <a:cs typeface="Arial" charset="0"/>
              </a:rPr>
              <a:t>إستراتيجية </a:t>
            </a:r>
            <a:r>
              <a:rPr lang="ar-SA" sz="2000" b="1" dirty="0" smtClean="0">
                <a:latin typeface="Arial" charset="0"/>
                <a:cs typeface="Arial" charset="0"/>
              </a:rPr>
              <a:t>المزيج التسويقي وتمديد </a:t>
            </a:r>
            <a:r>
              <a:rPr lang="ar-SA" sz="2000" b="1" dirty="0" smtClean="0">
                <a:latin typeface="Arial" charset="0"/>
                <a:cs typeface="Arial" charset="0"/>
              </a:rPr>
              <a:t>إستراتيجيتها </a:t>
            </a:r>
            <a:r>
              <a:rPr lang="ar-SA" sz="2000" b="1" dirty="0" smtClean="0"/>
              <a:t>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س33: يعود سبب توجه الشركات للاستثمار في الخارج </a:t>
            </a:r>
            <a:r>
              <a:rPr lang="ar-SA" altLang="ar-SA" sz="2000" b="1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الى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1- </a:t>
            </a:r>
            <a:r>
              <a:rPr lang="ar-DZ" altLang="ar-SA" sz="2000" b="1" dirty="0" smtClean="0">
                <a:latin typeface="Arial" panose="020B0604020202020204" pitchFamily="34" charset="0"/>
              </a:rPr>
              <a:t>تعدد الأسواق الدولية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يحقق فرصاً كبيرة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2- </a:t>
            </a:r>
            <a:r>
              <a:rPr lang="ar-DZ" altLang="ar-SA" sz="2000" b="1" dirty="0" smtClean="0">
                <a:latin typeface="Arial" panose="020B0604020202020204" pitchFamily="34" charset="0"/>
              </a:rPr>
              <a:t>الظروف والمتغيرات السياسية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3- </a:t>
            </a:r>
            <a:r>
              <a:rPr lang="ar-DZ" altLang="ar-SA" sz="2000" b="1" dirty="0" smtClean="0">
                <a:latin typeface="Arial" panose="020B0604020202020204" pitchFamily="34" charset="0"/>
              </a:rPr>
              <a:t>فتح أسواق جديدة للمستهلكين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4- </a:t>
            </a:r>
            <a:r>
              <a:rPr lang="ar-DZ" altLang="ar-SA" sz="2000" b="1" dirty="0" smtClean="0">
                <a:latin typeface="Arial" panose="020B0604020202020204" pitchFamily="34" charset="0"/>
              </a:rPr>
              <a:t>ا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لا</a:t>
            </a:r>
            <a:r>
              <a:rPr lang="ar-DZ" altLang="ar-SA" sz="2000" b="1" dirty="0" smtClean="0">
                <a:latin typeface="Arial" panose="020B0604020202020204" pitchFamily="34" charset="0"/>
              </a:rPr>
              <a:t>تفاق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ات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التجارية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5- الحوافز الكبيرة في الشركات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الاجنبية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6- التقدم التكنولوجي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7- توفر اقتصاديات حجم الإنتاج الكبيرة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8-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أنخفاض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تكاليف الإنتاج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9- ارتفاع في مستوى الجودة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10- القدرة على المنافسة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11- ظهور منافسين من الدول النامية قادرين على الإنتاج بتكاليف أقل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أسرع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أفضل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71414"/>
            <a:ext cx="9501254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س34: من الأسباب غير المباشرة التي تدفع الشركات نحو الاستثمار الأجنبي :</a:t>
            </a:r>
            <a:endParaRPr lang="ar-SA" altLang="ar-SA" sz="2000" b="1" dirty="0">
              <a:solidFill>
                <a:srgbClr val="7030A0"/>
              </a:solidFill>
              <a:latin typeface="Arial" panose="020B0604020202020204" pitchFamily="34" charset="0"/>
              <a:cs typeface="+mn-cs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1- بروز النزعة الجماعية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2- زيادة المبيعات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الأرباح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3- الحصول على حصة في السوق الدولية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4- تخفيف الاعتماد على السوق المحلي </a:t>
            </a:r>
            <a:r>
              <a:rPr lang="ar-SA" sz="2000" b="1" dirty="0" smtClean="0"/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5- الاستفادة من الإنتاج الزائد .</a:t>
            </a:r>
          </a:p>
          <a:p>
            <a:pPr algn="just">
              <a:spcBef>
                <a:spcPct val="0"/>
              </a:spcBef>
              <a:buNone/>
            </a:pPr>
            <a:r>
              <a:rPr lang="ar-SA" sz="2000" b="1" dirty="0" smtClean="0">
                <a:latin typeface="Arial" panose="020B0604020202020204" pitchFamily="34" charset="0"/>
              </a:rPr>
              <a:t>          6-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تقوية القدرة التنافسية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sz="2000" b="1" dirty="0" smtClean="0">
                <a:latin typeface="Arial" panose="020B0604020202020204" pitchFamily="34" charset="0"/>
              </a:rPr>
              <a:t>          7-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الحوافز الحكومية .</a:t>
            </a:r>
            <a:endParaRPr lang="ar-SA" sz="2000" b="1" dirty="0" smtClean="0"/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س35: في أعقاب الحرب العالمية الثانية </a:t>
            </a:r>
            <a:r>
              <a:rPr lang="ar-SA" altLang="ar-SA" sz="2000" b="1" dirty="0" err="1" smtClean="0">
                <a:solidFill>
                  <a:srgbClr val="7030A0"/>
                </a:solidFill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خاصة مع بروز اتفاقيات القات </a:t>
            </a:r>
            <a:r>
              <a:rPr lang="ar-SA" altLang="ar-SA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altLang="ar-SA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GATT</a:t>
            </a:r>
            <a:r>
              <a:rPr lang="ar-SA" altLang="ar-SA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ar-SA" altLang="ar-SA" sz="2000" b="1" dirty="0" err="1" smtClean="0">
                <a:solidFill>
                  <a:srgbClr val="7030A0"/>
                </a:solidFill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تعزيز الاتفاقيات الجماعية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          الدولية أخذت النزعة الجماعية </a:t>
            </a:r>
            <a:r>
              <a:rPr lang="ar-SA" altLang="ar-SA" sz="2000" b="1" dirty="0" err="1" smtClean="0">
                <a:solidFill>
                  <a:srgbClr val="7030A0"/>
                </a:solidFill>
                <a:latin typeface="Arial" panose="020B0604020202020204" pitchFamily="34" charset="0"/>
              </a:rPr>
              <a:t>تتعزز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شيئاً فشيئاً مما أدى إلى  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انفتاح الحدود أمام الاستثمارات الخارجية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س36: من الأسباب المباشرة التي دفعت الشركات نحو الاستثمار الأجنبي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         1- </a:t>
            </a:r>
            <a:r>
              <a:rPr lang="ar-SA" sz="2000" b="1" dirty="0" smtClean="0">
                <a:latin typeface="Arial" charset="0"/>
                <a:cs typeface="Arial" charset="0"/>
              </a:rPr>
              <a:t>تجنب الحواجز الجمركية </a:t>
            </a:r>
            <a:r>
              <a:rPr lang="ar-SA" sz="2000" b="1" dirty="0" err="1" smtClean="0">
                <a:latin typeface="Arial" charset="0"/>
                <a:cs typeface="Arial" charset="0"/>
              </a:rPr>
              <a:t>و</a:t>
            </a:r>
            <a:r>
              <a:rPr lang="ar-SA" sz="2000" b="1" dirty="0" smtClean="0">
                <a:latin typeface="Arial" charset="0"/>
                <a:cs typeface="Arial" charset="0"/>
              </a:rPr>
              <a:t> الرسوم </a:t>
            </a:r>
            <a:r>
              <a:rPr lang="ar-SA" sz="2000" b="1" dirty="0" err="1" smtClean="0">
                <a:latin typeface="Arial" charset="0"/>
                <a:cs typeface="Arial" charset="0"/>
              </a:rPr>
              <a:t>و</a:t>
            </a:r>
            <a:r>
              <a:rPr lang="ar-SA" sz="2000" b="1" dirty="0" smtClean="0">
                <a:latin typeface="Arial" charset="0"/>
                <a:cs typeface="Arial" charset="0"/>
              </a:rPr>
              <a:t> الضرائب .</a:t>
            </a:r>
          </a:p>
          <a:p>
            <a:pPr algn="just">
              <a:spcBef>
                <a:spcPct val="0"/>
              </a:spcBef>
              <a:buNone/>
            </a:pPr>
            <a:r>
              <a:rPr lang="ar-SA" sz="2000" b="1" dirty="0" smtClean="0">
                <a:latin typeface="Arial" charset="0"/>
                <a:cs typeface="Arial" charset="0"/>
              </a:rPr>
              <a:t>          2- تقليل تكاليف الإنتاج .</a:t>
            </a:r>
          </a:p>
          <a:p>
            <a:pPr algn="just">
              <a:spcBef>
                <a:spcPct val="0"/>
              </a:spcBef>
              <a:buNone/>
            </a:pPr>
            <a:r>
              <a:rPr lang="ar-SA" sz="2000" b="1" dirty="0" smtClean="0">
                <a:latin typeface="Arial" charset="0"/>
                <a:cs typeface="Arial" charset="0"/>
              </a:rPr>
              <a:t>          3-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ضمان التزود بالمواد الخام أو السلع الوسطية .</a:t>
            </a:r>
            <a:endParaRPr lang="en-US" sz="2000" b="1" dirty="0" smtClean="0"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4- تعزيز القوة التنافسية والتسويقية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س37: </a:t>
            </a:r>
            <a:r>
              <a:rPr lang="ar-SA" sz="20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لتفادي الحواجز الجمركية ذات الطبيعة المختلفة تفكر الكثير من الشركات في التواجد فعلياً من خلال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Arial" charset="0"/>
              </a:rPr>
              <a:t>        - </a:t>
            </a:r>
            <a:r>
              <a:rPr lang="ar-SA" sz="2000" b="1" dirty="0" smtClean="0">
                <a:latin typeface="Arial" charset="0"/>
                <a:cs typeface="Arial" charset="0"/>
              </a:rPr>
              <a:t>الاستثمار الخارجي المباشر .</a:t>
            </a: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71414"/>
            <a:ext cx="9501254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س39: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تلجأ بعض الشركات إلى إقامة استثمارات لها في بلدان أجنبية سعياً وراء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1- </a:t>
            </a:r>
            <a:r>
              <a:rPr lang="ar-SA" sz="2000" b="1" dirty="0" smtClean="0">
                <a:latin typeface="Arial" charset="0"/>
                <a:cs typeface="Arial" charset="0"/>
              </a:rPr>
              <a:t>تقليص تكاليف الإنتاج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2- </a:t>
            </a:r>
            <a:r>
              <a:rPr lang="ar-SA" sz="2000" b="1" dirty="0" smtClean="0">
                <a:latin typeface="Arial" charset="0"/>
                <a:cs typeface="Arial" charset="0"/>
              </a:rPr>
              <a:t>وجود عمالة رخيصة وسهلة التدريب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3- </a:t>
            </a:r>
            <a:r>
              <a:rPr lang="ar-SA" sz="2000" b="1" dirty="0" smtClean="0">
                <a:latin typeface="Arial" charset="0"/>
                <a:cs typeface="Arial" charset="0"/>
              </a:rPr>
              <a:t>هروبا من تكاليف الشحن والتخزين والرسوم والضرائب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س40: لضمان التزود بالمواد الخام أو السلع الوسطية يشترط أن يكون التزويد 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متصلاً أو منتظماً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س41: القوة التنافسية والتسويقية للشركة مرهون بتواجدها الفعلي كمستثمر في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الخارج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س42: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من محددات الاستثمار في الخارج (</a:t>
            </a:r>
            <a:r>
              <a:rPr lang="ar-SA" sz="20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الاجنبي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)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Arial" charset="0"/>
              </a:rPr>
              <a:t>          1-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حجم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نمو السوق </a:t>
            </a:r>
            <a:r>
              <a:rPr lang="ar-SA" sz="2000" b="1" dirty="0" smtClean="0">
                <a:latin typeface="Arial" charset="0"/>
                <a:cs typeface="Arial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Arial" charset="0"/>
              </a:rPr>
              <a:t>          2-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الاستقرار السياسي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3-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البنى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الهيكلية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4- متغيرات السياسات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س43: في الدول النامية المستثمرون يركزون على المؤشر الكلي أي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 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1- الناتج المحلي الإجمالي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2- الدخل .</a:t>
            </a:r>
            <a:endParaRPr lang="en-US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71414"/>
            <a:ext cx="9501254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س44: في الدول المتقدمة المستثمرين يركزون على :</a:t>
            </a:r>
            <a:endParaRPr lang="ar-SA" altLang="ar-SA" sz="2000" b="1" dirty="0">
              <a:solidFill>
                <a:srgbClr val="0033CC"/>
              </a:solidFill>
              <a:latin typeface="Arial" panose="020B0604020202020204" pitchFamily="34" charset="0"/>
              <a:cs typeface="+mn-cs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1- نصيب الفرد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2- معدل نمو الدخل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3- تضلل الأرقام المتعلقة بالدخل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4- تضخم الدخل الكلي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5- تضليل حجم السوق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س45: في الدول المتقدمة المستثمرين يركزون على 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متصلاً أو منتظماً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س46: القوة التنافسية والتسويقية للشركة مرهون بتواجدها الفعلي كمستثمر في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الخارج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س47: </a:t>
            </a:r>
            <a:r>
              <a:rPr lang="ar-SA" sz="2000" b="1" dirty="0" smtClean="0">
                <a:solidFill>
                  <a:srgbClr val="0033CC"/>
                </a:solidFill>
                <a:latin typeface="Arial" charset="0"/>
                <a:cs typeface="Arial" charset="0"/>
              </a:rPr>
              <a:t>من محددات الاستثمار في الخارج (</a:t>
            </a:r>
            <a:r>
              <a:rPr lang="ar-SA" sz="2000" b="1" dirty="0" err="1" smtClean="0">
                <a:solidFill>
                  <a:srgbClr val="0033CC"/>
                </a:solidFill>
                <a:latin typeface="Arial" charset="0"/>
                <a:cs typeface="Arial" charset="0"/>
              </a:rPr>
              <a:t>الاجنبي</a:t>
            </a:r>
            <a:r>
              <a:rPr lang="ar-SA" sz="2000" b="1" dirty="0" smtClean="0">
                <a:solidFill>
                  <a:srgbClr val="0033CC"/>
                </a:solidFill>
                <a:latin typeface="Arial" charset="0"/>
                <a:cs typeface="Arial" charset="0"/>
              </a:rPr>
              <a:t>)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Arial" charset="0"/>
              </a:rPr>
              <a:t>          1-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حجم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نمو السوق </a:t>
            </a:r>
            <a:r>
              <a:rPr lang="ar-SA" sz="2000" b="1" dirty="0" smtClean="0">
                <a:latin typeface="Arial" charset="0"/>
                <a:cs typeface="Arial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Arial" charset="0"/>
              </a:rPr>
              <a:t>          2-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الاستقرار السياسي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3-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البنى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الهيكلية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4- متغيرات السياسات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س48: يركز المستثمرون في الاستثمار </a:t>
            </a:r>
            <a:r>
              <a:rPr lang="ar-SA" altLang="ar-SA" sz="2000" b="1" dirty="0" err="1" smtClean="0">
                <a:solidFill>
                  <a:srgbClr val="0033CC"/>
                </a:solidFill>
                <a:latin typeface="Arial" panose="020B0604020202020204" pitchFamily="34" charset="0"/>
              </a:rPr>
              <a:t>الاجنبي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على المؤشر الكلي أي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 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1- الناتج المحلي الإجمالي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2- الدخل .</a:t>
            </a:r>
            <a:endParaRPr lang="en-US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71414"/>
            <a:ext cx="9501254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س49: المستثمر الخارجي يركز عادة على أهمية هذه النقطة </a:t>
            </a:r>
            <a:r>
              <a:rPr lang="ar-SA" altLang="ar-SA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و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 تحديدا بالنسبة للبلدان النامية :</a:t>
            </a:r>
            <a:endParaRPr lang="ar-SA" altLang="ar-SA" sz="2000" b="1" dirty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الاستقرار السياسي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     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س50: من محددات الاستثمار الخارجي الذي يطرح إشكالية لدى المستثمر بالنسبة للدول النامية دون المتقدمة :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البنى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الهيكلية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س51: من مشاكل الاستثمارات الخارجية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عدم وجود استقرار سياسي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س52: </a:t>
            </a:r>
            <a:r>
              <a:rPr lang="ar-SA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من ال</a:t>
            </a:r>
            <a:r>
              <a:rPr lang="ar-SA" altLang="en-US" sz="2000" b="1" dirty="0" smtClean="0">
                <a:solidFill>
                  <a:srgbClr val="FF0000"/>
                </a:solidFill>
              </a:rPr>
              <a:t>طرق المستخدمة لدخول الأسواق الدولية </a:t>
            </a:r>
            <a:r>
              <a:rPr lang="ar-SA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Arial" charset="0"/>
              </a:rPr>
              <a:t>          1-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طريقة التصدير </a:t>
            </a:r>
            <a:r>
              <a:rPr lang="ar-SA" sz="2000" b="1" dirty="0" smtClean="0">
                <a:latin typeface="Arial" charset="0"/>
                <a:cs typeface="Arial" charset="0"/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Arial" charset="0"/>
              </a:rPr>
              <a:t>          2- طريقة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التواجد بالخارج من خلال الأشكال المعروفة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س53: من </a:t>
            </a:r>
            <a:r>
              <a:rPr lang="ar-SA" alt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خيارات التصدير للخارج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 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1- التصدير المباشر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2- التصدير غير المباشر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س54: عندما تقوم الشركة المنتجة بعملية التصدير بنفسها . فهذا يسمى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التصدير المباشر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5"/>
          <p:cNvSpPr txBox="1">
            <a:spLocks noChangeArrowheads="1"/>
          </p:cNvSpPr>
          <p:nvPr/>
        </p:nvSpPr>
        <p:spPr bwMode="auto">
          <a:xfrm>
            <a:off x="238092" y="71414"/>
            <a:ext cx="9501254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+mn-cs"/>
              </a:rPr>
              <a:t>س55: عندما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تلجا الشركة إلى غيرها من الشركات </a:t>
            </a:r>
            <a:r>
              <a:rPr lang="ar-SA" altLang="ar-SA" sz="2000" b="1" dirty="0" err="1" smtClean="0">
                <a:solidFill>
                  <a:srgbClr val="0033CC"/>
                </a:solidFill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الوكلاء الذين يقومون بالعملية بدلا عنها </a:t>
            </a:r>
            <a:r>
              <a:rPr lang="ar-SA" altLang="ar-SA" sz="2000" b="1" dirty="0" err="1" smtClean="0">
                <a:solidFill>
                  <a:srgbClr val="0033CC"/>
                </a:solidFill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يتحملون الجزء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         الموكل إليهم من المسؤولية فهذا يسمى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التصدير غير المباشر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          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س56: من المعايير التي تحكم عملية الاختيار فيما بين التصدير المباشر أو التصدير غير المباشر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الخبرة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التحليل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س57: من أهم أشكال الإنتاج بالخارج (</a:t>
            </a:r>
            <a:r>
              <a:rPr lang="ar-SA" altLang="ar-SA" sz="2000" b="1" dirty="0" err="1" smtClean="0">
                <a:solidFill>
                  <a:srgbClr val="0033CC"/>
                </a:solidFill>
                <a:latin typeface="Arial" panose="020B0604020202020204" pitchFamily="34" charset="0"/>
              </a:rPr>
              <a:t>الاسواق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الدولية) :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الاستثمار المشترك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الترخيص .</a:t>
            </a:r>
          </a:p>
          <a:p>
            <a:pPr algn="just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الإنتاج في السوق الأجنبي .</a:t>
            </a:r>
          </a:p>
          <a:p>
            <a:pPr algn="just"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176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639</TotalTime>
  <Words>2100</Words>
  <Application>Microsoft Office PowerPoint</Application>
  <PresentationFormat>A4 Paper (210x297 mm)‎</PresentationFormat>
  <Paragraphs>279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67</cp:revision>
  <dcterms:created xsi:type="dcterms:W3CDTF">2014-09-11T06:47:01Z</dcterms:created>
  <dcterms:modified xsi:type="dcterms:W3CDTF">2016-12-07T21:38:56Z</dcterms:modified>
</cp:coreProperties>
</file>