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352" r:id="rId2"/>
    <p:sldId id="312" r:id="rId3"/>
    <p:sldId id="338" r:id="rId4"/>
    <p:sldId id="315" r:id="rId5"/>
    <p:sldId id="316" r:id="rId6"/>
    <p:sldId id="317" r:id="rId7"/>
    <p:sldId id="340" r:id="rId8"/>
    <p:sldId id="341" r:id="rId9"/>
    <p:sldId id="342" r:id="rId10"/>
    <p:sldId id="343" r:id="rId11"/>
    <p:sldId id="344" r:id="rId12"/>
    <p:sldId id="345" r:id="rId13"/>
    <p:sldId id="346" r:id="rId14"/>
    <p:sldId id="347" r:id="rId15"/>
    <p:sldId id="348" r:id="rId16"/>
    <p:sldId id="349" r:id="rId17"/>
    <p:sldId id="350" r:id="rId18"/>
    <p:sldId id="351" r:id="rId1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33CC"/>
    <a:srgbClr val="013E36"/>
    <a:srgbClr val="009900"/>
    <a:srgbClr val="AD9968"/>
    <a:srgbClr val="D9791B"/>
    <a:srgbClr val="AB1A25"/>
    <a:srgbClr val="00263A"/>
    <a:srgbClr val="FF3300"/>
    <a:srgbClr val="709256"/>
    <a:srgbClr val="3B84A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7000" autoAdjust="0"/>
    <p:restoredTop sz="94664" autoAdjust="0"/>
  </p:normalViewPr>
  <p:slideViewPr>
    <p:cSldViewPr>
      <p:cViewPr varScale="1">
        <p:scale>
          <a:sx n="73" d="100"/>
          <a:sy n="73" d="100"/>
        </p:scale>
        <p:origin x="-1062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12/8/2016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3"/>
          <p:cNvSpPr>
            <a:spLocks noChangeArrowheads="1"/>
          </p:cNvSpPr>
          <p:nvPr userDrawn="1"/>
        </p:nvSpPr>
        <p:spPr bwMode="auto">
          <a:xfrm>
            <a:off x="4876800" y="6367463"/>
            <a:ext cx="6810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sz="1600" smtClean="0">
                <a:solidFill>
                  <a:schemeClr val="bg1"/>
                </a:solidFill>
                <a:latin typeface="Calibri" panose="020F0502020204030204" pitchFamily="34" charset="0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108426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45916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AutoShape 3"/>
          <p:cNvSpPr>
            <a:spLocks noChangeArrowheads="1"/>
          </p:cNvSpPr>
          <p:nvPr/>
        </p:nvSpPr>
        <p:spPr bwMode="auto">
          <a:xfrm>
            <a:off x="666720" y="714356"/>
            <a:ext cx="8215370" cy="5857916"/>
          </a:xfrm>
          <a:prstGeom prst="star24">
            <a:avLst>
              <a:gd name="adj" fmla="val 37500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CanDown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SA" altLang="ar-SA" sz="5500" b="1" dirty="0" smtClean="0">
                <a:solidFill>
                  <a:srgbClr val="FFFF00"/>
                </a:solidFill>
              </a:rPr>
              <a:t>أدارة الأعمال الدولية</a:t>
            </a:r>
          </a:p>
          <a:p>
            <a:pPr algn="ctr" eaLnBrk="1" hangingPunct="1"/>
            <a:r>
              <a:rPr lang="ar-SA" altLang="ar-SA" sz="5500" b="1" dirty="0" smtClean="0">
                <a:solidFill>
                  <a:srgbClr val="FF0000"/>
                </a:solidFill>
              </a:rPr>
              <a:t>المحاضرة السادسة</a:t>
            </a:r>
          </a:p>
          <a:p>
            <a:pPr algn="ctr" eaLnBrk="1" hangingPunct="1"/>
            <a:r>
              <a:rPr lang="ar-SA" altLang="ar-SA" sz="5500" b="1" dirty="0" smtClean="0">
                <a:solidFill>
                  <a:srgbClr val="FFFF00"/>
                </a:solidFill>
              </a:rPr>
              <a:t>سؤال وجواب </a:t>
            </a:r>
          </a:p>
          <a:p>
            <a:pPr algn="ctr" eaLnBrk="1" hangingPunct="1"/>
            <a:r>
              <a:rPr lang="ar-SA" altLang="ar-SA" sz="2800" b="1" dirty="0" err="1" smtClean="0">
                <a:solidFill>
                  <a:srgbClr val="FFFF00"/>
                </a:solidFill>
              </a:rPr>
              <a:t>أبوشيماء</a:t>
            </a:r>
            <a:endParaRPr lang="en-US" altLang="ar-SA" sz="2800" b="1" dirty="0">
              <a:solidFill>
                <a:srgbClr val="FFFF00"/>
              </a:solidFill>
            </a:endParaRPr>
          </a:p>
        </p:txBody>
      </p:sp>
      <p:sp>
        <p:nvSpPr>
          <p:cNvPr id="23556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FAC15C80-57CE-4EAF-B14B-BC0965D38F84}" type="slidenum">
              <a:rPr lang="ar-SA" altLang="ar-SA" sz="1200">
                <a:solidFill>
                  <a:schemeClr val="bg1"/>
                </a:solidFill>
              </a:rPr>
              <a:pPr eaLnBrk="1" hangingPunct="1"/>
              <a:t>1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7453330" y="142853"/>
            <a:ext cx="2357454" cy="19288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5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8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6654" y="142852"/>
            <a:ext cx="2214578" cy="185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60124307"/>
      </p:ext>
    </p:extLst>
  </p:cSld>
  <p:clrMapOvr>
    <a:masterClrMapping/>
  </p:clrMapOvr>
  <p:transition advClick="0" advTm="45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B7B4373-3079-4DBD-8C16-9341FC534DB2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7412" name="مستطيل 2"/>
          <p:cNvSpPr>
            <a:spLocks noChangeArrowheads="1"/>
          </p:cNvSpPr>
          <p:nvPr/>
        </p:nvSpPr>
        <p:spPr bwMode="auto">
          <a:xfrm>
            <a:off x="309530" y="214290"/>
            <a:ext cx="9286940" cy="6255559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rtl="1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ar-SA" altLang="ar-SA" sz="700" b="1" dirty="0" smtClean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 rtl="1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س1: من مزايا </a:t>
            </a:r>
            <a:r>
              <a:rPr lang="ar-DZ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منظمات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الأعمال أنها تعتبر : </a:t>
            </a:r>
            <a:endParaRPr lang="ar-SA" altLang="ar-SA" sz="2000" b="1" dirty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 rtl="1" eaLnBrk="1" hangingPunct="1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- </a:t>
            </a:r>
            <a:r>
              <a:rPr lang="ar-SA" altLang="ar-SA" sz="2000" b="1" dirty="0">
                <a:latin typeface="Arial" panose="020B0604020202020204" pitchFamily="34" charset="0"/>
                <a:cs typeface="+mn-cs"/>
              </a:rPr>
              <a:t>أنظمة اجتماعية. </a:t>
            </a:r>
          </a:p>
          <a:p>
            <a:pPr rtl="1" eaLnBrk="1" hangingPunct="1">
              <a:spcBef>
                <a:spcPct val="0"/>
              </a:spcBef>
              <a:buNone/>
            </a:pPr>
            <a:r>
              <a:rPr lang="ar-SA" altLang="ar-SA" sz="2000" b="1" dirty="0">
                <a:latin typeface="Arial" panose="020B0604020202020204" pitchFamily="34" charset="0"/>
                <a:cs typeface="+mn-cs"/>
              </a:rPr>
              <a:t>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- تنشط </a:t>
            </a:r>
            <a:r>
              <a:rPr lang="ar-SA" altLang="ar-SA" sz="2000" b="1" dirty="0">
                <a:latin typeface="Arial" panose="020B0604020202020204" pitchFamily="34" charset="0"/>
                <a:cs typeface="+mn-cs"/>
              </a:rPr>
              <a:t>وسط بيئة معينة.</a:t>
            </a:r>
          </a:p>
          <a:p>
            <a:pPr rtl="1" eaLnBrk="1" hangingPunct="1">
              <a:spcBef>
                <a:spcPct val="0"/>
              </a:spcBef>
              <a:buNone/>
            </a:pPr>
            <a:r>
              <a:rPr lang="ar-SA" altLang="ar-SA" sz="2000" b="1" dirty="0">
                <a:latin typeface="Arial" panose="020B0604020202020204" pitchFamily="34" charset="0"/>
                <a:cs typeface="+mn-cs"/>
              </a:rPr>
              <a:t>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- أنظمة </a:t>
            </a:r>
            <a:r>
              <a:rPr lang="ar-SA" altLang="ar-SA" sz="2000" b="1" dirty="0">
                <a:latin typeface="Arial" panose="020B0604020202020204" pitchFamily="34" charset="0"/>
                <a:cs typeface="+mn-cs"/>
              </a:rPr>
              <a:t>مفتوحة على بيئة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خارجية .</a:t>
            </a:r>
            <a:endParaRPr lang="ar-SA" altLang="ar-SA" sz="2000" b="1" dirty="0">
              <a:latin typeface="Arial" panose="020B0604020202020204" pitchFamily="34" charset="0"/>
              <a:cs typeface="+mn-cs"/>
            </a:endParaRPr>
          </a:p>
          <a:p>
            <a:pPr rtl="1" eaLnBrk="1" hangingPunct="1">
              <a:spcBef>
                <a:spcPct val="0"/>
              </a:spcBef>
              <a:buNone/>
            </a:pPr>
            <a:r>
              <a:rPr lang="ar-SA" altLang="ar-SA" sz="2000" b="1" dirty="0">
                <a:latin typeface="Arial" panose="020B0604020202020204" pitchFamily="34" charset="0"/>
                <a:cs typeface="+mn-cs"/>
              </a:rPr>
              <a:t>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- تتأثر وتؤثر في </a:t>
            </a:r>
            <a:r>
              <a:rPr lang="ar-SA" altLang="ar-SA" sz="2000" b="1" dirty="0">
                <a:latin typeface="Arial" panose="020B0604020202020204" pitchFamily="34" charset="0"/>
                <a:cs typeface="+mn-cs"/>
              </a:rPr>
              <a:t>البيئة التي تنشط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فيها .</a:t>
            </a:r>
          </a:p>
          <a:p>
            <a:pPr rtl="1" eaLnBrk="1" hangingPunct="1"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 rtl="1" eaLnBrk="1" hangingPunct="1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س2: العنصر الأساسي لاستمرارية منظمات الأعمال ونجاحها . يكمن في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- </a:t>
            </a:r>
            <a:r>
              <a:rPr lang="ar-SA" sz="2000" b="1" dirty="0" smtClean="0">
                <a:latin typeface="Arial" charset="0"/>
                <a:cs typeface="Arial" charset="0"/>
              </a:rPr>
              <a:t>التعرف على البيئة والتكيف معها 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charset="0"/>
              <a:cs typeface="Arial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charset="0"/>
                <a:cs typeface="+mn-cs"/>
              </a:rPr>
              <a:t>س3: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يتعين على منشأة الأعمال أن تراعي متطلبات بيئة الأعمال الدولية، كونها تعمل في ظروف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    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- مملوءة بالمخاطر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- تتسم بعدم التأكد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- تتسم بالتعارض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- لا يمكن التعامل معها كونها تخرج عن سيطرتها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- يجب عليها تحقيق الانسجام والتأقلم المطلوب 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س4: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يتعين على منشأة الأعمال أن تراعي متطلبات بيئة الأعمال الدولية لتحقيق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    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-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الانسجام والتأقلم المطلوب .</a:t>
            </a:r>
            <a:endParaRPr lang="ar-SA" altLang="ar-SA" sz="1800" b="1" dirty="0">
              <a:latin typeface="Arial" panose="020B0604020202020204" pitchFamily="34" charset="0"/>
              <a:cs typeface="Arabic Transparent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>
              <a:latin typeface="Arial" panose="020B060402020202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2083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B7B4373-3079-4DBD-8C16-9341FC534DB2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7412" name="مستطيل 2"/>
          <p:cNvSpPr>
            <a:spLocks noChangeArrowheads="1"/>
          </p:cNvSpPr>
          <p:nvPr/>
        </p:nvSpPr>
        <p:spPr bwMode="auto">
          <a:xfrm>
            <a:off x="309530" y="214290"/>
            <a:ext cx="9286940" cy="6378669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rtl="1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ar-SA" altLang="ar-SA" sz="700" b="1" dirty="0" smtClean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س5: كل ما يحيط بالمنظمة ويؤثر فيها بطريقة مباشرة </a:t>
            </a:r>
            <a:r>
              <a:rPr lang="ar-SA" altLang="ar-SA" sz="20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أوغير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 مباشر أو تؤثر في مسارها الاستراتيجي . يشير 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        </a:t>
            </a:r>
            <a:r>
              <a:rPr lang="ar-SA" altLang="ar-SA" sz="20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الى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 : </a:t>
            </a:r>
            <a:endParaRPr lang="ar-SA" altLang="ar-SA" sz="2000" b="1" dirty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- </a:t>
            </a:r>
            <a:r>
              <a:rPr lang="ar-SA" sz="2000" b="1" dirty="0" smtClean="0">
                <a:latin typeface="Arial" pitchFamily="34" charset="0"/>
                <a:cs typeface="+mn-cs"/>
              </a:rPr>
              <a:t>مفهوم بيئة الأعمال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 </a:t>
            </a:r>
          </a:p>
          <a:p>
            <a:pPr rtl="1" eaLnBrk="1" hangingPunct="1"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 rtl="1" eaLnBrk="1" hangingPunct="1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+mn-cs"/>
              </a:rPr>
              <a:t>س6: يندرج ضمن مفهوم بيئة الأعمال :</a:t>
            </a:r>
          </a:p>
          <a:p>
            <a:pPr rtl="1" eaLnBrk="1" hangingPunct="1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     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- البيئة الخاصة أو التنافسية.</a:t>
            </a:r>
          </a:p>
          <a:p>
            <a:pPr lvl="1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- البيئة الخارجية الكلية.</a:t>
            </a:r>
            <a:endParaRPr lang="en-US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charset="0"/>
              <a:cs typeface="Arial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charset="0"/>
                <a:cs typeface="+mn-cs"/>
              </a:rPr>
              <a:t>س7: </a:t>
            </a:r>
            <a:r>
              <a:rPr lang="ar-SA" sz="2000" b="1" dirty="0" smtClean="0">
                <a:solidFill>
                  <a:srgbClr val="C00000"/>
                </a:solidFill>
                <a:latin typeface="Arial" charset="0"/>
                <a:cs typeface="+mn-cs"/>
              </a:rPr>
              <a:t>تستمد دراسة بيئة الأعمال الدولية أهميتها من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     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- </a:t>
            </a:r>
            <a:r>
              <a:rPr lang="ar-SA" sz="2000" b="1" dirty="0" smtClean="0">
                <a:latin typeface="Arial" charset="0"/>
                <a:cs typeface="+mn-cs"/>
              </a:rPr>
              <a:t>المخاطر والفرص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س8: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يتعين على منشأة الأعمال أن تراعي متطلبات بيئة الأعمال الدولية لتحقيق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    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-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الانسجام والتأقلم المطلوب 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Arabic Transparent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abic Transparent" panose="020B0604020202020204" pitchFamily="34" charset="0"/>
              </a:rPr>
              <a:t>س9: يتم تقسيم بيئة الأعمال </a:t>
            </a:r>
            <a:r>
              <a:rPr lang="ar-SA" altLang="ar-SA" sz="2000" b="1" dirty="0" err="1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abic Transparent" panose="020B0604020202020204" pitchFamily="34" charset="0"/>
              </a:rPr>
              <a:t>الى</a:t>
            </a: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abic Transparent" panose="020B0604020202020204" pitchFamily="34" charset="0"/>
              </a:rPr>
              <a:t>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   - البيئة الخارجية العامة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   - البيئة الخارجية الخاصة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   - البيئة الداخلية .</a:t>
            </a:r>
            <a:endParaRPr lang="ar-SA" altLang="ar-SA" sz="1800" b="1" dirty="0">
              <a:latin typeface="Arial" panose="020B0604020202020204" pitchFamily="34" charset="0"/>
              <a:cs typeface="Arabic Transparent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>
              <a:latin typeface="Arial" panose="020B060402020202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20832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عنصر نائب لرقم الشريحة 4"/>
          <p:cNvSpPr>
            <a:spLocks noGrp="1"/>
          </p:cNvSpPr>
          <p:nvPr>
            <p:ph type="sldNum" sz="quarter" idx="10"/>
          </p:nvPr>
        </p:nvSpPr>
        <p:spPr bwMode="auto">
          <a:xfrm>
            <a:off x="495300" y="6245225"/>
            <a:ext cx="2311400" cy="47625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007BD63-1051-408E-A7AF-669BDAF97D93}" type="slidenum">
              <a:rPr lang="ar-SA" altLang="ar-SA" sz="12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ar-SA" sz="1200">
              <a:solidFill>
                <a:schemeClr val="bg1"/>
              </a:solidFill>
            </a:endParaRPr>
          </a:p>
        </p:txBody>
      </p:sp>
      <p:grpSp>
        <p:nvGrpSpPr>
          <p:cNvPr id="20483" name="Group 4"/>
          <p:cNvGrpSpPr>
            <a:grpSpLocks/>
          </p:cNvGrpSpPr>
          <p:nvPr/>
        </p:nvGrpSpPr>
        <p:grpSpPr bwMode="auto">
          <a:xfrm>
            <a:off x="0" y="0"/>
            <a:ext cx="9739180" cy="6781800"/>
            <a:chOff x="-14" y="-42"/>
            <a:chExt cx="5663" cy="4272"/>
          </a:xfrm>
        </p:grpSpPr>
        <p:grpSp>
          <p:nvGrpSpPr>
            <p:cNvPr id="20484" name="Group 5"/>
            <p:cNvGrpSpPr>
              <a:grpSpLocks/>
            </p:cNvGrpSpPr>
            <p:nvPr/>
          </p:nvGrpSpPr>
          <p:grpSpPr bwMode="auto">
            <a:xfrm>
              <a:off x="-14" y="-42"/>
              <a:ext cx="5663" cy="4272"/>
              <a:chOff x="9" y="-42"/>
              <a:chExt cx="5663" cy="4272"/>
            </a:xfrm>
          </p:grpSpPr>
          <p:sp>
            <p:nvSpPr>
              <p:cNvPr id="21511" name="شكل بيضاوي 3"/>
              <p:cNvSpPr>
                <a:spLocks noChangeArrowheads="1"/>
              </p:cNvSpPr>
              <p:nvPr/>
            </p:nvSpPr>
            <p:spPr bwMode="auto">
              <a:xfrm>
                <a:off x="270" y="90"/>
                <a:ext cx="4770" cy="414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412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r" rtl="1">
                  <a:defRPr/>
                </a:pPr>
                <a:endParaRPr lang="ar-SA" dirty="0">
                  <a:solidFill>
                    <a:srgbClr val="FFFF00"/>
                  </a:solidFill>
                  <a:latin typeface="Arial" charset="0"/>
                </a:endParaRPr>
              </a:p>
            </p:txBody>
          </p:sp>
          <p:sp>
            <p:nvSpPr>
              <p:cNvPr id="21512" name="شكل بيضاوي 2"/>
              <p:cNvSpPr>
                <a:spLocks noChangeArrowheads="1"/>
              </p:cNvSpPr>
              <p:nvPr/>
            </p:nvSpPr>
            <p:spPr bwMode="auto">
              <a:xfrm>
                <a:off x="1080" y="720"/>
                <a:ext cx="3105" cy="2880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 w="412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r" rtl="1">
                  <a:defRPr/>
                </a:pPr>
                <a:endParaRPr lang="ar-SA" dirty="0">
                  <a:latin typeface="Arial" charset="0"/>
                </a:endParaRPr>
              </a:p>
            </p:txBody>
          </p:sp>
          <p:sp>
            <p:nvSpPr>
              <p:cNvPr id="20489" name="شكل بيضاوي 1"/>
              <p:cNvSpPr>
                <a:spLocks noChangeArrowheads="1"/>
              </p:cNvSpPr>
              <p:nvPr/>
            </p:nvSpPr>
            <p:spPr bwMode="auto">
              <a:xfrm>
                <a:off x="1710" y="1305"/>
                <a:ext cx="1845" cy="1665"/>
              </a:xfrm>
              <a:prstGeom prst="ellipse">
                <a:avLst/>
              </a:prstGeom>
              <a:solidFill>
                <a:srgbClr val="CCFFFF"/>
              </a:solidFill>
              <a:ln w="508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algn="r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1pPr>
                <a:lvl2pPr marL="742950" indent="-285750" algn="r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2pPr>
                <a:lvl3pPr marL="1143000" indent="-228600" algn="r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3pPr>
                <a:lvl4pPr marL="1600200" indent="-228600" algn="r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4pPr>
                <a:lvl5pPr marL="2057400" indent="-228600" algn="r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5pPr>
                <a:lvl6pPr marL="2514600" indent="-2286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6pPr>
                <a:lvl7pPr marL="2971800" indent="-2286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7pPr>
                <a:lvl8pPr marL="3429000" indent="-2286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8pPr>
                <a:lvl9pPr marL="3886200" indent="-2286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9pPr>
              </a:lstStyle>
              <a:p>
                <a:pPr algn="l">
                  <a:spcBef>
                    <a:spcPct val="0"/>
                  </a:spcBef>
                  <a:buFontTx/>
                  <a:buNone/>
                </a:pPr>
                <a:endParaRPr lang="ar-SA" altLang="ar-SA" sz="1800">
                  <a:latin typeface="Arial" panose="020B0604020202020204" pitchFamily="34" charset="0"/>
                </a:endParaRPr>
              </a:p>
            </p:txBody>
          </p:sp>
          <p:cxnSp>
            <p:nvCxnSpPr>
              <p:cNvPr id="20490" name="رابط مستقيم 5"/>
              <p:cNvCxnSpPr>
                <a:cxnSpLocks noChangeShapeType="1"/>
                <a:stCxn id="21511" idx="0"/>
                <a:endCxn id="21512" idx="0"/>
              </p:cNvCxnSpPr>
              <p:nvPr/>
            </p:nvCxnSpPr>
            <p:spPr bwMode="auto">
              <a:xfrm rot="-5400000" flipH="1" flipV="1">
                <a:off x="2329" y="393"/>
                <a:ext cx="630" cy="23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0491" name="رابط مستقيم 8"/>
              <p:cNvCxnSpPr>
                <a:cxnSpLocks noChangeShapeType="1"/>
              </p:cNvCxnSpPr>
              <p:nvPr/>
            </p:nvCxnSpPr>
            <p:spPr bwMode="auto">
              <a:xfrm rot="10800000" flipV="1">
                <a:off x="4005" y="1215"/>
                <a:ext cx="810" cy="270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0492" name="رابط مستقيم 10"/>
              <p:cNvCxnSpPr>
                <a:cxnSpLocks noChangeShapeType="1"/>
              </p:cNvCxnSpPr>
              <p:nvPr/>
            </p:nvCxnSpPr>
            <p:spPr bwMode="auto">
              <a:xfrm>
                <a:off x="585" y="1125"/>
                <a:ext cx="675" cy="360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0493" name="رابط مستقيم 12"/>
              <p:cNvCxnSpPr>
                <a:cxnSpLocks noChangeShapeType="1"/>
              </p:cNvCxnSpPr>
              <p:nvPr/>
            </p:nvCxnSpPr>
            <p:spPr bwMode="auto">
              <a:xfrm rot="16200000" flipH="1">
                <a:off x="4043" y="2797"/>
                <a:ext cx="445" cy="611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0494" name="رابط مستقيم 14"/>
              <p:cNvCxnSpPr>
                <a:cxnSpLocks noChangeShapeType="1"/>
              </p:cNvCxnSpPr>
              <p:nvPr/>
            </p:nvCxnSpPr>
            <p:spPr bwMode="auto">
              <a:xfrm rot="5400000">
                <a:off x="780" y="2820"/>
                <a:ext cx="445" cy="566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0495" name="رابط مستقيم 16"/>
              <p:cNvCxnSpPr>
                <a:cxnSpLocks noChangeShapeType="1"/>
                <a:stCxn id="21512" idx="4"/>
                <a:endCxn id="21511" idx="4"/>
              </p:cNvCxnSpPr>
              <p:nvPr/>
            </p:nvCxnSpPr>
            <p:spPr bwMode="auto">
              <a:xfrm rot="16200000" flipH="1">
                <a:off x="2329" y="3903"/>
                <a:ext cx="630" cy="23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0496" name="رابط مستقيم 18"/>
              <p:cNvCxnSpPr>
                <a:cxnSpLocks noChangeShapeType="1"/>
                <a:stCxn id="21512" idx="0"/>
                <a:endCxn id="20489" idx="0"/>
              </p:cNvCxnSpPr>
              <p:nvPr/>
            </p:nvCxnSpPr>
            <p:spPr bwMode="auto">
              <a:xfrm rot="16200000" flipH="1">
                <a:off x="2340" y="1013"/>
                <a:ext cx="585" cy="1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0497" name="رابط مستقيم 20"/>
              <p:cNvCxnSpPr>
                <a:cxnSpLocks noChangeShapeType="1"/>
                <a:stCxn id="20489" idx="6"/>
                <a:endCxn id="21512" idx="6"/>
              </p:cNvCxnSpPr>
              <p:nvPr/>
            </p:nvCxnSpPr>
            <p:spPr bwMode="auto">
              <a:xfrm>
                <a:off x="3555" y="2138"/>
                <a:ext cx="630" cy="22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0498" name="رابط مستقيم 22"/>
              <p:cNvCxnSpPr>
                <a:cxnSpLocks noChangeShapeType="1"/>
                <a:stCxn id="20489" idx="2"/>
                <a:endCxn id="20508" idx="3"/>
              </p:cNvCxnSpPr>
              <p:nvPr/>
            </p:nvCxnSpPr>
            <p:spPr bwMode="auto">
              <a:xfrm rot="10800000">
                <a:off x="1080" y="2107"/>
                <a:ext cx="630" cy="31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0499" name="رابط مستقيم 24"/>
              <p:cNvCxnSpPr>
                <a:cxnSpLocks noChangeShapeType="1"/>
              </p:cNvCxnSpPr>
              <p:nvPr/>
            </p:nvCxnSpPr>
            <p:spPr bwMode="auto">
              <a:xfrm rot="5400000">
                <a:off x="1800" y="2988"/>
                <a:ext cx="540" cy="360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0500" name="رابط مستقيم 26"/>
              <p:cNvCxnSpPr>
                <a:cxnSpLocks noChangeShapeType="1"/>
              </p:cNvCxnSpPr>
              <p:nvPr/>
            </p:nvCxnSpPr>
            <p:spPr bwMode="auto">
              <a:xfrm rot="16200000" flipH="1">
                <a:off x="3128" y="2857"/>
                <a:ext cx="450" cy="405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20501" name="مربع نص 27"/>
              <p:cNvSpPr txBox="1">
                <a:spLocks noChangeArrowheads="1"/>
              </p:cNvSpPr>
              <p:nvPr/>
            </p:nvSpPr>
            <p:spPr bwMode="auto">
              <a:xfrm>
                <a:off x="4886" y="31"/>
                <a:ext cx="786" cy="8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algn="r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1pPr>
                <a:lvl2pPr marL="742950" indent="-285750" algn="r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2pPr>
                <a:lvl3pPr marL="1143000" indent="-228600" algn="r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3pPr>
                <a:lvl4pPr marL="1600200" indent="-228600" algn="r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4pPr>
                <a:lvl5pPr marL="2057400" indent="-228600" algn="r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5pPr>
                <a:lvl6pPr marL="2514600" indent="-2286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6pPr>
                <a:lvl7pPr marL="2971800" indent="-2286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7pPr>
                <a:lvl8pPr marL="3429000" indent="-2286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8pPr>
                <a:lvl9pPr marL="3886200" indent="-2286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rtl="1">
                  <a:spcBef>
                    <a:spcPct val="0"/>
                  </a:spcBef>
                  <a:buFontTx/>
                  <a:buNone/>
                </a:pPr>
                <a:r>
                  <a:rPr lang="ar-SA" altLang="ar-SA" sz="2800" b="1" dirty="0">
                    <a:latin typeface="Arial" panose="020B0604020202020204" pitchFamily="34" charset="0"/>
                  </a:rPr>
                  <a:t>البيئة الخارجية العامة</a:t>
                </a:r>
              </a:p>
            </p:txBody>
          </p:sp>
          <p:cxnSp>
            <p:nvCxnSpPr>
              <p:cNvPr id="20502" name="رابط كسهم مستقيم 29"/>
              <p:cNvCxnSpPr>
                <a:cxnSpLocks noChangeShapeType="1"/>
                <a:stCxn id="21511" idx="7"/>
              </p:cNvCxnSpPr>
              <p:nvPr/>
            </p:nvCxnSpPr>
            <p:spPr bwMode="auto">
              <a:xfrm rot="5400000" flipH="1" flipV="1">
                <a:off x="4503" y="228"/>
                <a:ext cx="306" cy="630"/>
              </a:xfrm>
              <a:prstGeom prst="straightConnector1">
                <a:avLst/>
              </a:prstGeom>
              <a:noFill/>
              <a:ln w="57150" algn="ctr">
                <a:solidFill>
                  <a:schemeClr val="tx2"/>
                </a:solidFill>
                <a:round/>
                <a:headEnd/>
                <a:tailEnd type="arrow" w="med" len="med"/>
              </a:ln>
              <a:effectLst>
                <a:outerShdw dist="23000" dir="5400000" rotWithShape="0">
                  <a:srgbClr val="000000">
                    <a:alpha val="34998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20503" name="مربع نص 31"/>
              <p:cNvSpPr txBox="1">
                <a:spLocks noChangeArrowheads="1"/>
              </p:cNvSpPr>
              <p:nvPr/>
            </p:nvSpPr>
            <p:spPr bwMode="auto">
              <a:xfrm>
                <a:off x="9" y="-42"/>
                <a:ext cx="886" cy="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algn="r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1pPr>
                <a:lvl2pPr marL="742950" indent="-285750" algn="r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2pPr>
                <a:lvl3pPr marL="1143000" indent="-228600" algn="r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3pPr>
                <a:lvl4pPr marL="1600200" indent="-228600" algn="r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4pPr>
                <a:lvl5pPr marL="2057400" indent="-228600" algn="r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5pPr>
                <a:lvl6pPr marL="2514600" indent="-2286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6pPr>
                <a:lvl7pPr marL="2971800" indent="-2286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7pPr>
                <a:lvl8pPr marL="3429000" indent="-2286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8pPr>
                <a:lvl9pPr marL="3886200" indent="-2286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rtl="1">
                  <a:spcBef>
                    <a:spcPct val="0"/>
                  </a:spcBef>
                  <a:buFontTx/>
                  <a:buNone/>
                </a:pPr>
                <a:r>
                  <a:rPr lang="ar-SA" altLang="ar-SA" sz="2800" b="1">
                    <a:latin typeface="Arial" panose="020B0604020202020204" pitchFamily="34" charset="0"/>
                  </a:rPr>
                  <a:t>البيئة الخارجية الخاصة</a:t>
                </a:r>
              </a:p>
            </p:txBody>
          </p:sp>
          <p:cxnSp>
            <p:nvCxnSpPr>
              <p:cNvPr id="20504" name="رابط كسهم مستقيم 33"/>
              <p:cNvCxnSpPr>
                <a:cxnSpLocks noChangeShapeType="1"/>
              </p:cNvCxnSpPr>
              <p:nvPr/>
            </p:nvCxnSpPr>
            <p:spPr bwMode="auto">
              <a:xfrm rot="10800000">
                <a:off x="718" y="486"/>
                <a:ext cx="903" cy="597"/>
              </a:xfrm>
              <a:prstGeom prst="straightConnector1">
                <a:avLst/>
              </a:prstGeom>
              <a:noFill/>
              <a:ln w="57150" algn="ctr">
                <a:solidFill>
                  <a:schemeClr val="tx2"/>
                </a:solidFill>
                <a:round/>
                <a:headEnd/>
                <a:tailEnd type="arrow" w="med" len="med"/>
              </a:ln>
              <a:effectLst>
                <a:outerShdw dist="23000" dir="5400000" rotWithShape="0">
                  <a:srgbClr val="000000">
                    <a:alpha val="34998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20505" name="مربع نص 40"/>
              <p:cNvSpPr txBox="1">
                <a:spLocks noChangeArrowheads="1"/>
              </p:cNvSpPr>
              <p:nvPr/>
            </p:nvSpPr>
            <p:spPr bwMode="auto">
              <a:xfrm>
                <a:off x="1395" y="3375"/>
                <a:ext cx="945" cy="7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algn="r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1pPr>
                <a:lvl2pPr marL="742950" indent="-285750" algn="r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2pPr>
                <a:lvl3pPr marL="1143000" indent="-228600" algn="r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3pPr>
                <a:lvl4pPr marL="1600200" indent="-228600" algn="r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4pPr>
                <a:lvl5pPr marL="2057400" indent="-228600" algn="r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5pPr>
                <a:lvl6pPr marL="2514600" indent="-2286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6pPr>
                <a:lvl7pPr marL="2971800" indent="-2286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7pPr>
                <a:lvl8pPr marL="3429000" indent="-2286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8pPr>
                <a:lvl9pPr marL="3886200" indent="-2286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ar-SA" altLang="ar-SA" sz="2400" b="1">
                    <a:solidFill>
                      <a:srgbClr val="000099"/>
                    </a:solidFill>
                    <a:latin typeface="Arial" panose="020B0604020202020204" pitchFamily="34" charset="0"/>
                  </a:rPr>
                  <a:t>البيئة الاجتماعية والثقافية</a:t>
                </a:r>
              </a:p>
            </p:txBody>
          </p:sp>
          <p:sp>
            <p:nvSpPr>
              <p:cNvPr id="20506" name="مربع نص 41"/>
              <p:cNvSpPr txBox="1">
                <a:spLocks noChangeArrowheads="1"/>
              </p:cNvSpPr>
              <p:nvPr/>
            </p:nvSpPr>
            <p:spPr bwMode="auto">
              <a:xfrm>
                <a:off x="1305" y="405"/>
                <a:ext cx="1215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algn="r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1pPr>
                <a:lvl2pPr marL="742950" indent="-285750" algn="r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2pPr>
                <a:lvl3pPr marL="1143000" indent="-228600" algn="r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3pPr>
                <a:lvl4pPr marL="1600200" indent="-228600" algn="r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4pPr>
                <a:lvl5pPr marL="2057400" indent="-228600" algn="r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5pPr>
                <a:lvl6pPr marL="2514600" indent="-2286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6pPr>
                <a:lvl7pPr marL="2971800" indent="-2286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7pPr>
                <a:lvl8pPr marL="3429000" indent="-2286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8pPr>
                <a:lvl9pPr marL="3886200" indent="-2286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ar-SA" altLang="ar-SA" sz="2400" b="1">
                    <a:solidFill>
                      <a:srgbClr val="000099"/>
                    </a:solidFill>
                    <a:latin typeface="Arial" panose="020B0604020202020204" pitchFamily="34" charset="0"/>
                  </a:rPr>
                  <a:t>البيئة الدولية</a:t>
                </a:r>
              </a:p>
            </p:txBody>
          </p:sp>
          <p:sp>
            <p:nvSpPr>
              <p:cNvPr id="20507" name="مربع نص 42"/>
              <p:cNvSpPr txBox="1">
                <a:spLocks noChangeArrowheads="1"/>
              </p:cNvSpPr>
              <p:nvPr/>
            </p:nvSpPr>
            <p:spPr bwMode="auto">
              <a:xfrm>
                <a:off x="2970" y="495"/>
                <a:ext cx="1215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algn="r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1pPr>
                <a:lvl2pPr marL="742950" indent="-285750" algn="r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2pPr>
                <a:lvl3pPr marL="1143000" indent="-228600" algn="r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3pPr>
                <a:lvl4pPr marL="1600200" indent="-228600" algn="r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4pPr>
                <a:lvl5pPr marL="2057400" indent="-228600" algn="r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5pPr>
                <a:lvl6pPr marL="2514600" indent="-2286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6pPr>
                <a:lvl7pPr marL="2971800" indent="-2286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7pPr>
                <a:lvl8pPr marL="3429000" indent="-2286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8pPr>
                <a:lvl9pPr marL="3886200" indent="-2286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ar-SA" altLang="ar-SA" sz="2400" b="1" dirty="0">
                    <a:solidFill>
                      <a:srgbClr val="000099"/>
                    </a:solidFill>
                    <a:latin typeface="Arial" panose="020B0604020202020204" pitchFamily="34" charset="0"/>
                  </a:rPr>
                  <a:t>البيئة الاقتصادية</a:t>
                </a:r>
              </a:p>
            </p:txBody>
          </p:sp>
          <p:sp>
            <p:nvSpPr>
              <p:cNvPr id="20508" name="مربع نص 43"/>
              <p:cNvSpPr txBox="1">
                <a:spLocks noChangeArrowheads="1"/>
              </p:cNvSpPr>
              <p:nvPr/>
            </p:nvSpPr>
            <p:spPr bwMode="auto">
              <a:xfrm>
                <a:off x="315" y="1845"/>
                <a:ext cx="765" cy="5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algn="r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1pPr>
                <a:lvl2pPr marL="742950" indent="-285750" algn="r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2pPr>
                <a:lvl3pPr marL="1143000" indent="-228600" algn="r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3pPr>
                <a:lvl4pPr marL="1600200" indent="-228600" algn="r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4pPr>
                <a:lvl5pPr marL="2057400" indent="-228600" algn="r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5pPr>
                <a:lvl6pPr marL="2514600" indent="-2286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6pPr>
                <a:lvl7pPr marL="2971800" indent="-2286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7pPr>
                <a:lvl8pPr marL="3429000" indent="-2286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8pPr>
                <a:lvl9pPr marL="3886200" indent="-2286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ar-SA" altLang="ar-SA" sz="2400" b="1">
                    <a:solidFill>
                      <a:srgbClr val="000099"/>
                    </a:solidFill>
                    <a:latin typeface="Arial" panose="020B0604020202020204" pitchFamily="34" charset="0"/>
                  </a:rPr>
                  <a:t>البيئة الطبيعية</a:t>
                </a:r>
              </a:p>
            </p:txBody>
          </p:sp>
          <p:sp>
            <p:nvSpPr>
              <p:cNvPr id="20509" name="مربع نص 49"/>
              <p:cNvSpPr txBox="1">
                <a:spLocks noChangeArrowheads="1"/>
              </p:cNvSpPr>
              <p:nvPr/>
            </p:nvSpPr>
            <p:spPr bwMode="auto">
              <a:xfrm>
                <a:off x="4185" y="1980"/>
                <a:ext cx="810" cy="7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algn="r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1pPr>
                <a:lvl2pPr marL="742950" indent="-285750" algn="r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2pPr>
                <a:lvl3pPr marL="1143000" indent="-228600" algn="r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3pPr>
                <a:lvl4pPr marL="1600200" indent="-228600" algn="r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4pPr>
                <a:lvl5pPr marL="2057400" indent="-228600" algn="r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5pPr>
                <a:lvl6pPr marL="2514600" indent="-2286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6pPr>
                <a:lvl7pPr marL="2971800" indent="-2286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7pPr>
                <a:lvl8pPr marL="3429000" indent="-2286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8pPr>
                <a:lvl9pPr marL="3886200" indent="-2286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ar-SA" altLang="ar-SA" sz="2400" b="1">
                    <a:solidFill>
                      <a:srgbClr val="000099"/>
                    </a:solidFill>
                    <a:latin typeface="Arial" panose="020B0604020202020204" pitchFamily="34" charset="0"/>
                  </a:rPr>
                  <a:t>البيئة القانونية والسياسية</a:t>
                </a:r>
              </a:p>
            </p:txBody>
          </p:sp>
          <p:sp>
            <p:nvSpPr>
              <p:cNvPr id="20510" name="مربع نص 50"/>
              <p:cNvSpPr txBox="1">
                <a:spLocks noChangeArrowheads="1"/>
              </p:cNvSpPr>
              <p:nvPr/>
            </p:nvSpPr>
            <p:spPr bwMode="auto">
              <a:xfrm>
                <a:off x="2985" y="3465"/>
                <a:ext cx="975" cy="5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algn="r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1pPr>
                <a:lvl2pPr marL="742950" indent="-285750" algn="r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2pPr>
                <a:lvl3pPr marL="1143000" indent="-228600" algn="r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3pPr>
                <a:lvl4pPr marL="1600200" indent="-228600" algn="r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4pPr>
                <a:lvl5pPr marL="2057400" indent="-228600" algn="r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5pPr>
                <a:lvl6pPr marL="2514600" indent="-2286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6pPr>
                <a:lvl7pPr marL="2971800" indent="-2286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7pPr>
                <a:lvl8pPr marL="3429000" indent="-2286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8pPr>
                <a:lvl9pPr marL="3886200" indent="-2286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ar-SA" altLang="ar-SA" sz="2400" b="1">
                    <a:solidFill>
                      <a:srgbClr val="000099"/>
                    </a:solidFill>
                    <a:latin typeface="Arial" panose="020B0604020202020204" pitchFamily="34" charset="0"/>
                  </a:rPr>
                  <a:t>البيئة التكنولوجية</a:t>
                </a:r>
              </a:p>
            </p:txBody>
          </p:sp>
          <p:sp>
            <p:nvSpPr>
              <p:cNvPr id="20511" name="مربع نص 54"/>
              <p:cNvSpPr txBox="1">
                <a:spLocks noChangeArrowheads="1"/>
              </p:cNvSpPr>
              <p:nvPr/>
            </p:nvSpPr>
            <p:spPr bwMode="auto">
              <a:xfrm>
                <a:off x="3015" y="1215"/>
                <a:ext cx="945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algn="r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1pPr>
                <a:lvl2pPr marL="742950" indent="-285750" algn="r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2pPr>
                <a:lvl3pPr marL="1143000" indent="-228600" algn="r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3pPr>
                <a:lvl4pPr marL="1600200" indent="-228600" algn="r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4pPr>
                <a:lvl5pPr marL="2057400" indent="-228600" algn="r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5pPr>
                <a:lvl6pPr marL="2514600" indent="-2286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6pPr>
                <a:lvl7pPr marL="2971800" indent="-2286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7pPr>
                <a:lvl8pPr marL="3429000" indent="-2286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8pPr>
                <a:lvl9pPr marL="3886200" indent="-2286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ar-SA" altLang="ar-SA" sz="2400">
                    <a:latin typeface="Arial" panose="020B0604020202020204" pitchFamily="34" charset="0"/>
                  </a:rPr>
                  <a:t>المنافسون</a:t>
                </a:r>
              </a:p>
            </p:txBody>
          </p:sp>
          <p:sp>
            <p:nvSpPr>
              <p:cNvPr id="20512" name="مربع نص 55"/>
              <p:cNvSpPr txBox="1">
                <a:spLocks noChangeArrowheads="1"/>
              </p:cNvSpPr>
              <p:nvPr/>
            </p:nvSpPr>
            <p:spPr bwMode="auto">
              <a:xfrm>
                <a:off x="1305" y="1260"/>
                <a:ext cx="945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algn="r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1pPr>
                <a:lvl2pPr marL="742950" indent="-285750" algn="r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2pPr>
                <a:lvl3pPr marL="1143000" indent="-228600" algn="r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3pPr>
                <a:lvl4pPr marL="1600200" indent="-228600" algn="r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4pPr>
                <a:lvl5pPr marL="2057400" indent="-228600" algn="r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5pPr>
                <a:lvl6pPr marL="2514600" indent="-2286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6pPr>
                <a:lvl7pPr marL="2971800" indent="-2286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7pPr>
                <a:lvl8pPr marL="3429000" indent="-2286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8pPr>
                <a:lvl9pPr marL="3886200" indent="-2286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ar-SA" altLang="ar-SA" sz="2400">
                    <a:latin typeface="Arial" panose="020B0604020202020204" pitchFamily="34" charset="0"/>
                  </a:rPr>
                  <a:t>الزبائن</a:t>
                </a:r>
              </a:p>
            </p:txBody>
          </p:sp>
          <p:sp>
            <p:nvSpPr>
              <p:cNvPr id="20513" name="مربع نص 56"/>
              <p:cNvSpPr txBox="1">
                <a:spLocks noChangeArrowheads="1"/>
              </p:cNvSpPr>
              <p:nvPr/>
            </p:nvSpPr>
            <p:spPr bwMode="auto">
              <a:xfrm>
                <a:off x="1170" y="2655"/>
                <a:ext cx="945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algn="r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1pPr>
                <a:lvl2pPr marL="742950" indent="-285750" algn="r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2pPr>
                <a:lvl3pPr marL="1143000" indent="-228600" algn="r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3pPr>
                <a:lvl4pPr marL="1600200" indent="-228600" algn="r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4pPr>
                <a:lvl5pPr marL="2057400" indent="-228600" algn="r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5pPr>
                <a:lvl6pPr marL="2514600" indent="-2286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6pPr>
                <a:lvl7pPr marL="2971800" indent="-2286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7pPr>
                <a:lvl8pPr marL="3429000" indent="-2286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8pPr>
                <a:lvl9pPr marL="3886200" indent="-2286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ar-SA" altLang="ar-SA" sz="2400">
                    <a:latin typeface="Arial" panose="020B0604020202020204" pitchFamily="34" charset="0"/>
                  </a:rPr>
                  <a:t>الموردون</a:t>
                </a:r>
              </a:p>
            </p:txBody>
          </p:sp>
          <p:sp>
            <p:nvSpPr>
              <p:cNvPr id="20514" name="مربع نص 57"/>
              <p:cNvSpPr txBox="1">
                <a:spLocks noChangeArrowheads="1"/>
              </p:cNvSpPr>
              <p:nvPr/>
            </p:nvSpPr>
            <p:spPr bwMode="auto">
              <a:xfrm>
                <a:off x="2205" y="3015"/>
                <a:ext cx="1035" cy="5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algn="r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1pPr>
                <a:lvl2pPr marL="742950" indent="-285750" algn="r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2pPr>
                <a:lvl3pPr marL="1143000" indent="-228600" algn="r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3pPr>
                <a:lvl4pPr marL="1600200" indent="-228600" algn="r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4pPr>
                <a:lvl5pPr marL="2057400" indent="-228600" algn="r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5pPr>
                <a:lvl6pPr marL="2514600" indent="-2286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6pPr>
                <a:lvl7pPr marL="2971800" indent="-2286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7pPr>
                <a:lvl8pPr marL="3429000" indent="-2286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8pPr>
                <a:lvl9pPr marL="3886200" indent="-2286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ar-SA" altLang="ar-SA" sz="2400">
                    <a:latin typeface="Arial" panose="020B0604020202020204" pitchFamily="34" charset="0"/>
                  </a:rPr>
                  <a:t>الشركاء الإستراتيجيون</a:t>
                </a:r>
              </a:p>
            </p:txBody>
          </p:sp>
          <p:sp>
            <p:nvSpPr>
              <p:cNvPr id="20515" name="مربع نص 58"/>
              <p:cNvSpPr txBox="1">
                <a:spLocks noChangeArrowheads="1"/>
              </p:cNvSpPr>
              <p:nvPr/>
            </p:nvSpPr>
            <p:spPr bwMode="auto">
              <a:xfrm>
                <a:off x="3285" y="2430"/>
                <a:ext cx="945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algn="r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1pPr>
                <a:lvl2pPr marL="742950" indent="-285750" algn="r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2pPr>
                <a:lvl3pPr marL="1143000" indent="-228600" algn="r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3pPr>
                <a:lvl4pPr marL="1600200" indent="-228600" algn="r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4pPr>
                <a:lvl5pPr marL="2057400" indent="-228600" algn="r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5pPr>
                <a:lvl6pPr marL="2514600" indent="-2286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6pPr>
                <a:lvl7pPr marL="2971800" indent="-2286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7pPr>
                <a:lvl8pPr marL="3429000" indent="-2286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8pPr>
                <a:lvl9pPr marL="3886200" indent="-2286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ar-SA" altLang="ar-SA" sz="2400">
                    <a:latin typeface="Arial" panose="020B0604020202020204" pitchFamily="34" charset="0"/>
                  </a:rPr>
                  <a:t>المشرعون</a:t>
                </a:r>
              </a:p>
            </p:txBody>
          </p:sp>
          <p:sp>
            <p:nvSpPr>
              <p:cNvPr id="20516" name="مربع نص 59"/>
              <p:cNvSpPr txBox="1">
                <a:spLocks noChangeArrowheads="1"/>
              </p:cNvSpPr>
              <p:nvPr/>
            </p:nvSpPr>
            <p:spPr bwMode="auto">
              <a:xfrm>
                <a:off x="2025" y="1530"/>
                <a:ext cx="1215" cy="1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algn="r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1pPr>
                <a:lvl2pPr marL="742950" indent="-285750" algn="r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2pPr>
                <a:lvl3pPr marL="1143000" indent="-228600" algn="r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3pPr>
                <a:lvl4pPr marL="1600200" indent="-228600" algn="r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4pPr>
                <a:lvl5pPr marL="2057400" indent="-228600" algn="r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5pPr>
                <a:lvl6pPr marL="2514600" indent="-2286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6pPr>
                <a:lvl7pPr marL="2971800" indent="-2286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7pPr>
                <a:lvl8pPr marL="3429000" indent="-2286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8pPr>
                <a:lvl9pPr marL="3886200" indent="-2286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ar-SA" altLang="ar-SA" sz="2400">
                    <a:latin typeface="Arial" panose="020B0604020202020204" pitchFamily="34" charset="0"/>
                  </a:rPr>
                  <a:t>العاملون</a:t>
                </a:r>
              </a:p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ar-SA" altLang="ar-SA" sz="2400">
                    <a:latin typeface="Arial" panose="020B0604020202020204" pitchFamily="34" charset="0"/>
                  </a:rPr>
                  <a:t>الملاك</a:t>
                </a:r>
              </a:p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ar-SA" altLang="ar-SA" sz="2400">
                    <a:latin typeface="Arial" panose="020B0604020202020204" pitchFamily="34" charset="0"/>
                  </a:rPr>
                  <a:t>الثقافة</a:t>
                </a:r>
              </a:p>
              <a:p>
                <a:pPr algn="ctr" rtl="1">
                  <a:spcBef>
                    <a:spcPct val="0"/>
                  </a:spcBef>
                  <a:buFontTx/>
                  <a:buNone/>
                </a:pPr>
                <a:r>
                  <a:rPr lang="ar-SA" altLang="ar-SA" sz="2400">
                    <a:latin typeface="Arial" panose="020B0604020202020204" pitchFamily="34" charset="0"/>
                  </a:rPr>
                  <a:t>الهيكل التنظيمي</a:t>
                </a:r>
              </a:p>
              <a:p>
                <a:pPr algn="l">
                  <a:spcBef>
                    <a:spcPct val="0"/>
                  </a:spcBef>
                  <a:buFontTx/>
                  <a:buNone/>
                </a:pPr>
                <a:r>
                  <a:rPr lang="ar-SA" altLang="ar-SA" sz="2400">
                    <a:latin typeface="Arial" panose="020B0604020202020204" pitchFamily="34" charset="0"/>
                  </a:rPr>
                  <a:t>...</a:t>
                </a:r>
              </a:p>
            </p:txBody>
          </p:sp>
        </p:grpSp>
        <p:sp>
          <p:nvSpPr>
            <p:cNvPr id="20485" name="مربع نص 61"/>
            <p:cNvSpPr txBox="1">
              <a:spLocks noChangeArrowheads="1"/>
            </p:cNvSpPr>
            <p:nvPr/>
          </p:nvSpPr>
          <p:spPr bwMode="auto">
            <a:xfrm>
              <a:off x="4870" y="3227"/>
              <a:ext cx="779" cy="6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r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algn="r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algn="r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algn="r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algn="r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rtl="1">
                <a:spcBef>
                  <a:spcPct val="0"/>
                </a:spcBef>
                <a:buFontTx/>
                <a:buNone/>
              </a:pPr>
              <a:r>
                <a:rPr lang="ar-SA" altLang="ar-SA" sz="2800" b="1" dirty="0">
                  <a:latin typeface="Arial" panose="020B0604020202020204" pitchFamily="34" charset="0"/>
                </a:rPr>
                <a:t>البيئة الداخلية</a:t>
              </a:r>
            </a:p>
          </p:txBody>
        </p:sp>
        <p:cxnSp>
          <p:nvCxnSpPr>
            <p:cNvPr id="20486" name="رابط كسهم مستقيم 63"/>
            <p:cNvCxnSpPr>
              <a:cxnSpLocks noChangeShapeType="1"/>
            </p:cNvCxnSpPr>
            <p:nvPr/>
          </p:nvCxnSpPr>
          <p:spPr bwMode="auto">
            <a:xfrm>
              <a:off x="3195" y="2730"/>
              <a:ext cx="1931" cy="684"/>
            </a:xfrm>
            <a:prstGeom prst="straightConnector1">
              <a:avLst/>
            </a:prstGeom>
            <a:noFill/>
            <a:ln w="57150" algn="ctr">
              <a:solidFill>
                <a:schemeClr val="tx2"/>
              </a:solidFill>
              <a:round/>
              <a:headEnd/>
              <a:tailEnd type="arrow" w="med" len="med"/>
            </a:ln>
            <a:effectLst>
              <a:outerShdw dist="23000" dir="5400000" rotWithShape="0">
                <a:srgbClr val="000000">
                  <a:alpha val="34998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xmlns="" val="1922180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عنصر نائب لرقم الشريحة 4"/>
          <p:cNvSpPr>
            <a:spLocks noGrp="1"/>
          </p:cNvSpPr>
          <p:nvPr>
            <p:ph type="sldNum" sz="quarter" idx="4"/>
          </p:nvPr>
        </p:nvSpPr>
        <p:spPr bwMode="auto">
          <a:xfrm>
            <a:off x="495300" y="6245225"/>
            <a:ext cx="2311400" cy="47625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3BF7FC6-4CB0-4DFB-8CF6-E47816D32253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grpSp>
        <p:nvGrpSpPr>
          <p:cNvPr id="21507" name="Group 8"/>
          <p:cNvGrpSpPr>
            <a:grpSpLocks/>
          </p:cNvGrpSpPr>
          <p:nvPr/>
        </p:nvGrpSpPr>
        <p:grpSpPr bwMode="auto">
          <a:xfrm>
            <a:off x="238092" y="862034"/>
            <a:ext cx="9429816" cy="5638800"/>
            <a:chOff x="0" y="606"/>
            <a:chExt cx="5760" cy="3552"/>
          </a:xfrm>
        </p:grpSpPr>
        <p:sp>
          <p:nvSpPr>
            <p:cNvPr id="8" name="مستطيل ذو زوايا قطرية مستديرة 7"/>
            <p:cNvSpPr/>
            <p:nvPr/>
          </p:nvSpPr>
          <p:spPr>
            <a:xfrm>
              <a:off x="3560" y="606"/>
              <a:ext cx="2200" cy="3534"/>
            </a:xfrm>
            <a:prstGeom prst="round2Diag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1" eaLnBrk="1" hangingPunct="1">
                <a:defRPr/>
              </a:pPr>
              <a:r>
                <a:rPr lang="ar-SA" sz="3600" b="1" dirty="0">
                  <a:solidFill>
                    <a:srgbClr val="083763"/>
                  </a:solidFill>
                  <a:latin typeface="Constantia" pitchFamily="18" charset="0"/>
                  <a:ea typeface="Majalla UI"/>
                  <a:cs typeface="Majalla UI"/>
                </a:rPr>
                <a:t>البيئة الخارجية:</a:t>
              </a:r>
            </a:p>
            <a:p>
              <a:pPr algn="r" rtl="1" eaLnBrk="1" hangingPunct="1">
                <a:buFontTx/>
                <a:buChar char="-"/>
                <a:defRPr/>
              </a:pPr>
              <a:r>
                <a:rPr lang="ar-SA" sz="3600" b="1" dirty="0">
                  <a:solidFill>
                    <a:srgbClr val="083763"/>
                  </a:solidFill>
                  <a:latin typeface="Constantia" pitchFamily="18" charset="0"/>
                  <a:ea typeface="Majalla UI"/>
                  <a:cs typeface="Majalla UI"/>
                </a:rPr>
                <a:t>عامة</a:t>
              </a:r>
            </a:p>
            <a:p>
              <a:pPr algn="r" rtl="1" eaLnBrk="1" hangingPunct="1">
                <a:buFontTx/>
                <a:buChar char="-"/>
                <a:defRPr/>
              </a:pPr>
              <a:r>
                <a:rPr lang="ar-SA" sz="2400" b="1" dirty="0">
                  <a:solidFill>
                    <a:srgbClr val="083763"/>
                  </a:solidFill>
                  <a:latin typeface="Constantia" pitchFamily="18" charset="0"/>
                  <a:ea typeface="Majalla UI"/>
                  <a:cs typeface="Majalla UI"/>
                </a:rPr>
                <a:t>القوى القانونية والسياسية</a:t>
              </a:r>
            </a:p>
            <a:p>
              <a:pPr algn="r" rtl="1" eaLnBrk="1" hangingPunct="1">
                <a:buFontTx/>
                <a:buChar char="-"/>
                <a:defRPr/>
              </a:pPr>
              <a:r>
                <a:rPr lang="ar-SA" sz="2400" b="1" dirty="0">
                  <a:solidFill>
                    <a:srgbClr val="083763"/>
                  </a:solidFill>
                  <a:latin typeface="Constantia" pitchFamily="18" charset="0"/>
                  <a:ea typeface="Majalla UI"/>
                  <a:cs typeface="Majalla UI"/>
                </a:rPr>
                <a:t>القوى الاقتصادية</a:t>
              </a:r>
            </a:p>
            <a:p>
              <a:pPr algn="r" rtl="1" eaLnBrk="1" hangingPunct="1">
                <a:buFontTx/>
                <a:buChar char="-"/>
                <a:defRPr/>
              </a:pPr>
              <a:r>
                <a:rPr lang="ar-SA" sz="2400" b="1" dirty="0">
                  <a:solidFill>
                    <a:srgbClr val="083763"/>
                  </a:solidFill>
                  <a:latin typeface="Constantia" pitchFamily="18" charset="0"/>
                  <a:ea typeface="Majalla UI"/>
                  <a:cs typeface="Majalla UI"/>
                </a:rPr>
                <a:t>القوى الاجتماعية والثقافية</a:t>
              </a:r>
            </a:p>
            <a:p>
              <a:pPr algn="r" rtl="1" eaLnBrk="1" hangingPunct="1">
                <a:buFontTx/>
                <a:buChar char="-"/>
                <a:defRPr/>
              </a:pPr>
              <a:r>
                <a:rPr lang="ar-SA" sz="2400" b="1" dirty="0">
                  <a:solidFill>
                    <a:srgbClr val="083763"/>
                  </a:solidFill>
                  <a:latin typeface="Constantia" pitchFamily="18" charset="0"/>
                  <a:ea typeface="Majalla UI"/>
                  <a:cs typeface="Majalla UI"/>
                </a:rPr>
                <a:t>القوى التكنولوجية</a:t>
              </a:r>
            </a:p>
            <a:p>
              <a:pPr algn="r" rtl="1" eaLnBrk="1" hangingPunct="1">
                <a:buFontTx/>
                <a:buChar char="-"/>
                <a:defRPr/>
              </a:pPr>
              <a:r>
                <a:rPr lang="ar-SA" sz="2400" b="1" dirty="0">
                  <a:solidFill>
                    <a:srgbClr val="083763"/>
                  </a:solidFill>
                  <a:latin typeface="Constantia" pitchFamily="18" charset="0"/>
                  <a:ea typeface="Majalla UI"/>
                  <a:cs typeface="Majalla UI"/>
                </a:rPr>
                <a:t>ظروف البيئة الطبيعية</a:t>
              </a:r>
            </a:p>
            <a:p>
              <a:pPr algn="r" rtl="1" eaLnBrk="1" hangingPunct="1">
                <a:buFontTx/>
                <a:buChar char="-"/>
                <a:defRPr/>
              </a:pPr>
              <a:r>
                <a:rPr lang="ar-SA" sz="2400" b="1" dirty="0">
                  <a:solidFill>
                    <a:srgbClr val="083763"/>
                  </a:solidFill>
                  <a:latin typeface="Constantia" pitchFamily="18" charset="0"/>
                  <a:ea typeface="Majalla UI"/>
                  <a:cs typeface="Majalla UI"/>
                </a:rPr>
                <a:t>البعد الدولي</a:t>
              </a:r>
            </a:p>
            <a:p>
              <a:pPr algn="r" rtl="1" eaLnBrk="1" hangingPunct="1">
                <a:buFontTx/>
                <a:buChar char="-"/>
                <a:defRPr/>
              </a:pPr>
              <a:r>
                <a:rPr lang="ar-SA" sz="3600" b="1" dirty="0">
                  <a:solidFill>
                    <a:srgbClr val="083763"/>
                  </a:solidFill>
                  <a:latin typeface="Constantia" pitchFamily="18" charset="0"/>
                  <a:ea typeface="Majalla UI"/>
                  <a:cs typeface="Majalla UI"/>
                </a:rPr>
                <a:t>خاصة:</a:t>
              </a:r>
            </a:p>
            <a:p>
              <a:pPr algn="r" rtl="1" eaLnBrk="1" hangingPunct="1">
                <a:buFontTx/>
                <a:buChar char="-"/>
                <a:defRPr/>
              </a:pPr>
              <a:r>
                <a:rPr lang="ar-SA" sz="2400" b="1" dirty="0">
                  <a:solidFill>
                    <a:srgbClr val="083763"/>
                  </a:solidFill>
                  <a:latin typeface="Constantia" pitchFamily="18" charset="0"/>
                  <a:ea typeface="Majalla UI"/>
                  <a:cs typeface="Majalla UI"/>
                </a:rPr>
                <a:t>المنافسون</a:t>
              </a:r>
            </a:p>
            <a:p>
              <a:pPr algn="r" rtl="1" eaLnBrk="1" hangingPunct="1">
                <a:buFontTx/>
                <a:buChar char="-"/>
                <a:defRPr/>
              </a:pPr>
              <a:r>
                <a:rPr lang="ar-SA" sz="2400" b="1" dirty="0">
                  <a:solidFill>
                    <a:srgbClr val="083763"/>
                  </a:solidFill>
                  <a:latin typeface="Constantia" pitchFamily="18" charset="0"/>
                  <a:ea typeface="Majalla UI"/>
                  <a:cs typeface="Majalla UI"/>
                </a:rPr>
                <a:t>الزبائن</a:t>
              </a:r>
            </a:p>
            <a:p>
              <a:pPr algn="r" rtl="1" eaLnBrk="1" hangingPunct="1">
                <a:buFontTx/>
                <a:buChar char="-"/>
                <a:defRPr/>
              </a:pPr>
              <a:r>
                <a:rPr lang="ar-SA" sz="2400" b="1" dirty="0">
                  <a:solidFill>
                    <a:srgbClr val="083763"/>
                  </a:solidFill>
                  <a:latin typeface="Constantia" pitchFamily="18" charset="0"/>
                  <a:ea typeface="Majalla UI"/>
                  <a:cs typeface="Majalla UI"/>
                </a:rPr>
                <a:t>الموردون</a:t>
              </a:r>
            </a:p>
            <a:p>
              <a:pPr algn="r" rtl="1" eaLnBrk="1" hangingPunct="1">
                <a:buFontTx/>
                <a:buChar char="-"/>
                <a:defRPr/>
              </a:pPr>
              <a:r>
                <a:rPr lang="ar-SA" sz="2400" b="1" dirty="0">
                  <a:solidFill>
                    <a:srgbClr val="083763"/>
                  </a:solidFill>
                  <a:latin typeface="Constantia" pitchFamily="18" charset="0"/>
                  <a:ea typeface="Majalla UI"/>
                  <a:cs typeface="Majalla UI"/>
                </a:rPr>
                <a:t>الشركاء الاستراتيجيين</a:t>
              </a:r>
            </a:p>
          </p:txBody>
        </p:sp>
        <p:sp>
          <p:nvSpPr>
            <p:cNvPr id="9" name="وسيلة شرح مع سهم إلى اليسار واليمين 8"/>
            <p:cNvSpPr/>
            <p:nvPr/>
          </p:nvSpPr>
          <p:spPr>
            <a:xfrm>
              <a:off x="1745" y="1470"/>
              <a:ext cx="1816" cy="1854"/>
            </a:xfrm>
            <a:prstGeom prst="leftRightArrowCallout">
              <a:avLst>
                <a:gd name="adj1" fmla="val 25000"/>
                <a:gd name="adj2" fmla="val 25000"/>
                <a:gd name="adj3" fmla="val 16688"/>
                <a:gd name="adj4" fmla="val 48123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ar-SA" sz="4000" b="1" dirty="0">
                  <a:solidFill>
                    <a:srgbClr val="000099"/>
                  </a:solidFill>
                  <a:latin typeface="Constantia" pitchFamily="18" charset="0"/>
                  <a:ea typeface="Majalla UI"/>
                  <a:cs typeface="Majalla UI"/>
                </a:rPr>
                <a:t>علاقات التأثير </a:t>
              </a:r>
              <a:r>
                <a:rPr lang="ar-SA" sz="4000" b="1" dirty="0" err="1">
                  <a:solidFill>
                    <a:srgbClr val="000099"/>
                  </a:solidFill>
                  <a:latin typeface="Constantia" pitchFamily="18" charset="0"/>
                  <a:ea typeface="Majalla UI"/>
                  <a:cs typeface="Majalla UI"/>
                </a:rPr>
                <a:t>و</a:t>
              </a:r>
              <a:r>
                <a:rPr lang="ar-SA" sz="4000" b="1" dirty="0">
                  <a:solidFill>
                    <a:srgbClr val="000099"/>
                  </a:solidFill>
                  <a:latin typeface="Constantia" pitchFamily="18" charset="0"/>
                  <a:ea typeface="Majalla UI"/>
                  <a:cs typeface="Majalla UI"/>
                </a:rPr>
                <a:t> التأثر</a:t>
              </a:r>
            </a:p>
          </p:txBody>
        </p:sp>
        <p:sp>
          <p:nvSpPr>
            <p:cNvPr id="10" name="مجسم مشطوف الحواف 9"/>
            <p:cNvSpPr/>
            <p:nvPr/>
          </p:nvSpPr>
          <p:spPr>
            <a:xfrm>
              <a:off x="0" y="783"/>
              <a:ext cx="1710" cy="3375"/>
            </a:xfrm>
            <a:prstGeom prst="bevel">
              <a:avLst>
                <a:gd name="adj" fmla="val 8490"/>
              </a:avLst>
            </a:prstGeom>
            <a:solidFill>
              <a:schemeClr val="bg1">
                <a:alpha val="92157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1" eaLnBrk="1" hangingPunct="1">
                <a:defRPr/>
              </a:pPr>
              <a:r>
                <a:rPr lang="ar-SA" sz="4000" b="1" dirty="0">
                  <a:solidFill>
                    <a:srgbClr val="083763"/>
                  </a:solidFill>
                  <a:latin typeface="Constantia" pitchFamily="18" charset="0"/>
                  <a:ea typeface="Majalla UI"/>
                  <a:cs typeface="Majalla UI"/>
                </a:rPr>
                <a:t>المنظمة</a:t>
              </a:r>
            </a:p>
            <a:p>
              <a:pPr algn="ctr" rtl="1" eaLnBrk="1" hangingPunct="1">
                <a:defRPr/>
              </a:pPr>
              <a:endParaRPr lang="ar-SA" sz="4000" b="1" dirty="0">
                <a:solidFill>
                  <a:srgbClr val="083763"/>
                </a:solidFill>
                <a:latin typeface="Constantia" pitchFamily="18" charset="0"/>
                <a:ea typeface="Majalla UI"/>
                <a:cs typeface="Majalla UI"/>
              </a:endParaRPr>
            </a:p>
            <a:p>
              <a:pPr algn="r" rtl="1" eaLnBrk="1" hangingPunct="1">
                <a:defRPr/>
              </a:pPr>
              <a:r>
                <a:rPr lang="ar-SA" sz="2800" b="1" dirty="0">
                  <a:solidFill>
                    <a:srgbClr val="083763"/>
                  </a:solidFill>
                  <a:latin typeface="Constantia" pitchFamily="18" charset="0"/>
                  <a:ea typeface="Majalla UI"/>
                  <a:cs typeface="Majalla UI"/>
                </a:rPr>
                <a:t>- </a:t>
              </a:r>
              <a:r>
                <a:rPr lang="ar-SA" sz="2400" b="1" dirty="0">
                  <a:solidFill>
                    <a:srgbClr val="083763"/>
                  </a:solidFill>
                  <a:latin typeface="Constantia" pitchFamily="18" charset="0"/>
                  <a:ea typeface="Majalla UI"/>
                  <a:cs typeface="Majalla UI"/>
                </a:rPr>
                <a:t>العاملون</a:t>
              </a:r>
            </a:p>
            <a:p>
              <a:pPr algn="r" rtl="1" eaLnBrk="1" hangingPunct="1">
                <a:defRPr/>
              </a:pPr>
              <a:r>
                <a:rPr lang="ar-SA" sz="2400" b="1" dirty="0">
                  <a:solidFill>
                    <a:srgbClr val="083763"/>
                  </a:solidFill>
                  <a:latin typeface="Constantia" pitchFamily="18" charset="0"/>
                  <a:ea typeface="Majalla UI"/>
                  <a:cs typeface="Majalla UI"/>
                </a:rPr>
                <a:t>- الملاك</a:t>
              </a:r>
            </a:p>
            <a:p>
              <a:pPr algn="r" rtl="1" eaLnBrk="1" hangingPunct="1">
                <a:defRPr/>
              </a:pPr>
              <a:r>
                <a:rPr lang="ar-SA" sz="2400" b="1" dirty="0">
                  <a:solidFill>
                    <a:srgbClr val="083763"/>
                  </a:solidFill>
                  <a:latin typeface="Constantia" pitchFamily="18" charset="0"/>
                  <a:ea typeface="Majalla UI"/>
                  <a:cs typeface="Majalla UI"/>
                </a:rPr>
                <a:t>- البيئة المادية</a:t>
              </a:r>
            </a:p>
            <a:p>
              <a:pPr algn="r" rtl="1" eaLnBrk="1" hangingPunct="1">
                <a:defRPr/>
              </a:pPr>
              <a:r>
                <a:rPr lang="ar-SA" sz="2400" b="1" dirty="0">
                  <a:solidFill>
                    <a:srgbClr val="083763"/>
                  </a:solidFill>
                  <a:latin typeface="Constantia" pitchFamily="18" charset="0"/>
                  <a:ea typeface="Majalla UI"/>
                  <a:cs typeface="Majalla UI"/>
                </a:rPr>
                <a:t>- مجلس الإدارة</a:t>
              </a:r>
            </a:p>
            <a:p>
              <a:pPr algn="r" rtl="1" eaLnBrk="1" hangingPunct="1">
                <a:defRPr/>
              </a:pPr>
              <a:r>
                <a:rPr lang="ar-SA" sz="2400" b="1" dirty="0">
                  <a:solidFill>
                    <a:srgbClr val="083763"/>
                  </a:solidFill>
                  <a:latin typeface="Constantia" pitchFamily="18" charset="0"/>
                  <a:ea typeface="Majalla UI"/>
                  <a:cs typeface="Majalla UI"/>
                </a:rPr>
                <a:t>- الهيكل التنظيمي</a:t>
              </a:r>
            </a:p>
            <a:p>
              <a:pPr algn="r" rtl="1" eaLnBrk="1" hangingPunct="1">
                <a:defRPr/>
              </a:pPr>
              <a:r>
                <a:rPr lang="ar-SA" sz="2400" b="1" dirty="0">
                  <a:solidFill>
                    <a:srgbClr val="083763"/>
                  </a:solidFill>
                  <a:latin typeface="Constantia" pitchFamily="18" charset="0"/>
                  <a:ea typeface="Majalla UI"/>
                  <a:cs typeface="Majalla UI"/>
                </a:rPr>
                <a:t>- الثقافة</a:t>
              </a:r>
            </a:p>
          </p:txBody>
        </p:sp>
      </p:grpSp>
      <p:sp>
        <p:nvSpPr>
          <p:cNvPr id="21508" name="Text Box 7"/>
          <p:cNvSpPr txBox="1">
            <a:spLocks noChangeArrowheads="1"/>
          </p:cNvSpPr>
          <p:nvPr/>
        </p:nvSpPr>
        <p:spPr bwMode="auto">
          <a:xfrm>
            <a:off x="742950" y="152400"/>
            <a:ext cx="71818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ar-SA" altLang="ar-SA" sz="3600" b="1" dirty="0">
                <a:solidFill>
                  <a:schemeClr val="hlink"/>
                </a:solidFill>
                <a:latin typeface="Arial" panose="020B0604020202020204" pitchFamily="34" charset="0"/>
              </a:rPr>
              <a:t>العلاقة الموجودة بين المنظمة </a:t>
            </a:r>
            <a:r>
              <a:rPr lang="ar-SA" altLang="ar-SA" sz="3600" b="1" dirty="0" err="1">
                <a:solidFill>
                  <a:schemeClr val="hlink"/>
                </a:solidFill>
                <a:latin typeface="Arial" panose="020B0604020202020204" pitchFamily="34" charset="0"/>
              </a:rPr>
              <a:t>و</a:t>
            </a:r>
            <a:r>
              <a:rPr lang="ar-SA" altLang="ar-SA" sz="3600" b="1" dirty="0">
                <a:solidFill>
                  <a:schemeClr val="hlink"/>
                </a:solidFill>
                <a:latin typeface="Arial" panose="020B0604020202020204" pitchFamily="34" charset="0"/>
              </a:rPr>
              <a:t> البيئة</a:t>
            </a:r>
            <a:endParaRPr lang="en-US" altLang="ar-SA" sz="3600" b="1" dirty="0">
              <a:solidFill>
                <a:schemeClr val="hlin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4425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عنصر نائب لرقم الشريحة 4"/>
          <p:cNvSpPr>
            <a:spLocks noGrp="1"/>
          </p:cNvSpPr>
          <p:nvPr>
            <p:ph type="sldNum" sz="quarter" idx="4"/>
          </p:nvPr>
        </p:nvSpPr>
        <p:spPr bwMode="auto">
          <a:xfrm>
            <a:off x="495300" y="6245225"/>
            <a:ext cx="2311400" cy="47625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764D760-491D-4AA3-AF53-5F753CEE5439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22532" name="Rectangle 5"/>
          <p:cNvSpPr>
            <a:spLocks noChangeArrowheads="1"/>
          </p:cNvSpPr>
          <p:nvPr/>
        </p:nvSpPr>
        <p:spPr bwMode="auto">
          <a:xfrm>
            <a:off x="4946747" y="357166"/>
            <a:ext cx="472116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س10: تنقسم </a:t>
            </a:r>
            <a:r>
              <a:rPr lang="ar-SA" altLang="ar-SA" sz="2000" b="1" dirty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البيئة الخارجية حسب درجة التأثير إلى :</a:t>
            </a:r>
          </a:p>
        </p:txBody>
      </p:sp>
      <p:sp>
        <p:nvSpPr>
          <p:cNvPr id="22533" name="Rectangle 6"/>
          <p:cNvSpPr>
            <a:spLocks noChangeArrowheads="1"/>
          </p:cNvSpPr>
          <p:nvPr/>
        </p:nvSpPr>
        <p:spPr bwMode="auto">
          <a:xfrm>
            <a:off x="6851650" y="1714488"/>
            <a:ext cx="23939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FontTx/>
              <a:buNone/>
            </a:pPr>
            <a:r>
              <a:rPr lang="ar-SA" altLang="ar-SA" sz="3600" b="1" dirty="0">
                <a:solidFill>
                  <a:srgbClr val="FF0000"/>
                </a:solidFill>
                <a:latin typeface="Arial" panose="020B0604020202020204" pitchFamily="34" charset="0"/>
              </a:rPr>
              <a:t>البيئة الخارجية</a:t>
            </a:r>
            <a:endParaRPr lang="en-US" altLang="ar-SA" sz="36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1270" name="AutoShape 7"/>
          <p:cNvSpPr>
            <a:spLocks noChangeArrowheads="1"/>
          </p:cNvSpPr>
          <p:nvPr/>
        </p:nvSpPr>
        <p:spPr bwMode="auto">
          <a:xfrm>
            <a:off x="722314" y="1014402"/>
            <a:ext cx="4445000" cy="9144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742950" indent="-742950" algn="ctr" rtl="1" eaLnBrk="1" hangingPunct="1">
              <a:buFont typeface="+mj-lt"/>
              <a:buAutoNum type="arabicPeriod"/>
              <a:defRPr/>
            </a:pPr>
            <a:r>
              <a:rPr lang="ar-SA" sz="3600" b="1" dirty="0">
                <a:latin typeface="Arial" charset="0"/>
                <a:cs typeface="Arial" charset="0"/>
              </a:rPr>
              <a:t>البيئة الخارجية الخاصة</a:t>
            </a:r>
            <a:endParaRPr lang="en-US" sz="3600" b="1" dirty="0">
              <a:latin typeface="Arial" charset="0"/>
              <a:cs typeface="Arial" charset="0"/>
            </a:endParaRPr>
          </a:p>
        </p:txBody>
      </p:sp>
      <p:sp>
        <p:nvSpPr>
          <p:cNvPr id="11271" name="AutoShape 8"/>
          <p:cNvSpPr>
            <a:spLocks noChangeArrowheads="1"/>
          </p:cNvSpPr>
          <p:nvPr/>
        </p:nvSpPr>
        <p:spPr bwMode="auto">
          <a:xfrm>
            <a:off x="722314" y="2571744"/>
            <a:ext cx="4445000" cy="9144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742950" indent="-742950" algn="ctr" rtl="1" eaLnBrk="1" hangingPunct="1">
              <a:buFont typeface="+mj-lt"/>
              <a:buAutoNum type="arabicPeriod" startAt="2"/>
              <a:defRPr/>
            </a:pPr>
            <a:r>
              <a:rPr lang="ar-SA" sz="3600" b="1" dirty="0">
                <a:latin typeface="Arial" charset="0"/>
                <a:cs typeface="Arial" charset="0"/>
              </a:rPr>
              <a:t>البيئة الخارجية العامة</a:t>
            </a:r>
            <a:endParaRPr lang="en-US" sz="3600" b="1" dirty="0">
              <a:latin typeface="Arial" charset="0"/>
              <a:cs typeface="Arial" charset="0"/>
            </a:endParaRPr>
          </a:p>
        </p:txBody>
      </p:sp>
      <p:sp>
        <p:nvSpPr>
          <p:cNvPr id="11" name="سهم مسنن إلى اليمين 10"/>
          <p:cNvSpPr/>
          <p:nvPr/>
        </p:nvSpPr>
        <p:spPr>
          <a:xfrm rot="11916193">
            <a:off x="5229225" y="1108913"/>
            <a:ext cx="1752600" cy="1066800"/>
          </a:xfrm>
          <a:prstGeom prst="notchedRightArrow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2" name="سهم مسنن إلى اليمين 11"/>
          <p:cNvSpPr/>
          <p:nvPr/>
        </p:nvSpPr>
        <p:spPr>
          <a:xfrm rot="9500235">
            <a:off x="5275263" y="2286048"/>
            <a:ext cx="1752600" cy="1066800"/>
          </a:xfrm>
          <a:prstGeom prst="notchedRightArrow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مستطيل 9"/>
          <p:cNvSpPr/>
          <p:nvPr/>
        </p:nvSpPr>
        <p:spPr>
          <a:xfrm>
            <a:off x="238092" y="4071942"/>
            <a:ext cx="935837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altLang="ar-SA" sz="2000" b="1" dirty="0" smtClean="0">
                <a:solidFill>
                  <a:srgbClr val="C00000"/>
                </a:solidFill>
              </a:rPr>
              <a:t>س11: البيئة التي تضم مختلف العناصر التي تقع خارج حدود </a:t>
            </a:r>
            <a:r>
              <a:rPr lang="ar-SA" altLang="ar-SA" sz="2000" b="1" dirty="0" err="1" smtClean="0">
                <a:solidFill>
                  <a:srgbClr val="C00000"/>
                </a:solidFill>
              </a:rPr>
              <a:t>و</a:t>
            </a:r>
            <a:r>
              <a:rPr lang="ar-SA" altLang="ar-SA" sz="2000" b="1" dirty="0" smtClean="0">
                <a:solidFill>
                  <a:srgbClr val="C00000"/>
                </a:solidFill>
              </a:rPr>
              <a:t> سيطرة المنظمة </a:t>
            </a:r>
            <a:r>
              <a:rPr lang="ar-SA" altLang="ar-SA" sz="2000" b="1" dirty="0" err="1" smtClean="0">
                <a:solidFill>
                  <a:srgbClr val="C00000"/>
                </a:solidFill>
              </a:rPr>
              <a:t>و</a:t>
            </a:r>
            <a:r>
              <a:rPr lang="ar-SA" altLang="ar-SA" sz="2000" b="1" dirty="0" smtClean="0">
                <a:solidFill>
                  <a:srgbClr val="C00000"/>
                </a:solidFill>
              </a:rPr>
              <a:t> التي تؤثر على المنظمة بشكل   </a:t>
            </a:r>
          </a:p>
          <a:p>
            <a:r>
              <a:rPr lang="ar-SA" altLang="ar-SA" sz="2000" b="1" dirty="0" smtClean="0">
                <a:solidFill>
                  <a:srgbClr val="C00000"/>
                </a:solidFill>
              </a:rPr>
              <a:t>           مباشر . تشير </a:t>
            </a:r>
            <a:r>
              <a:rPr lang="ar-SA" altLang="ar-SA" sz="2000" b="1" dirty="0" err="1" smtClean="0">
                <a:solidFill>
                  <a:srgbClr val="C00000"/>
                </a:solidFill>
              </a:rPr>
              <a:t>الى</a:t>
            </a:r>
            <a:r>
              <a:rPr lang="ar-SA" altLang="ar-SA" sz="2000" b="1" dirty="0" smtClean="0">
                <a:solidFill>
                  <a:srgbClr val="C00000"/>
                </a:solidFill>
              </a:rPr>
              <a:t> :</a:t>
            </a:r>
          </a:p>
          <a:p>
            <a:pPr>
              <a:lnSpc>
                <a:spcPct val="150000"/>
              </a:lnSpc>
            </a:pPr>
            <a:r>
              <a:rPr lang="ar-SA" sz="2000" b="1" dirty="0" smtClean="0">
                <a:solidFill>
                  <a:srgbClr val="C00000"/>
                </a:solidFill>
              </a:rPr>
              <a:t>       </a:t>
            </a:r>
            <a:r>
              <a:rPr lang="ar-SA" sz="2000" b="1" dirty="0" smtClean="0"/>
              <a:t>- البيئة الخارجية الخاصة .</a:t>
            </a:r>
          </a:p>
          <a:p>
            <a:pPr>
              <a:lnSpc>
                <a:spcPct val="150000"/>
              </a:lnSpc>
            </a:pPr>
            <a:endParaRPr lang="ar-SA" sz="2000" b="1" dirty="0" smtClean="0"/>
          </a:p>
          <a:p>
            <a:r>
              <a:rPr 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س12: </a:t>
            </a:r>
            <a:r>
              <a:rPr 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البيئة التنافسية تقع ضمن :</a:t>
            </a:r>
            <a:endParaRPr lang="ar-SA" sz="2000" b="1" dirty="0" smtClean="0">
              <a:solidFill>
                <a:srgbClr val="C00000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  <a:p>
            <a:r>
              <a:rPr lang="ar-SA" sz="2000" b="1" dirty="0" smtClean="0"/>
              <a:t>       - </a:t>
            </a:r>
            <a:r>
              <a:rPr lang="ar-SA" sz="2000" b="1" dirty="0" smtClean="0"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البيئة الخارجية الخاصة </a:t>
            </a:r>
            <a:r>
              <a:rPr lang="ar-SA" sz="2000" b="1" dirty="0" smtClean="0"/>
              <a:t>.</a:t>
            </a:r>
            <a:endParaRPr lang="ar-SA" sz="20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513427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B7B4373-3079-4DBD-8C16-9341FC534DB2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7412" name="مستطيل 2"/>
          <p:cNvSpPr>
            <a:spLocks noChangeArrowheads="1"/>
          </p:cNvSpPr>
          <p:nvPr/>
        </p:nvSpPr>
        <p:spPr bwMode="auto">
          <a:xfrm>
            <a:off x="166654" y="214290"/>
            <a:ext cx="9572692" cy="6409447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rtl="1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ar-SA" altLang="ar-SA" sz="700" b="1" dirty="0" smtClean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س13: البيئة التي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تقع خارج حدود وسيطرة المنظمة والتي </a:t>
            </a:r>
            <a:r>
              <a:rPr lang="ar-SA" altLang="ar-SA" sz="2000" b="1" u="sng" dirty="0" smtClean="0">
                <a:solidFill>
                  <a:srgbClr val="C00000"/>
                </a:solidFill>
                <a:latin typeface="Arial" panose="020B0604020202020204" pitchFamily="34" charset="0"/>
              </a:rPr>
              <a:t>تؤثر على المنظمة </a:t>
            </a:r>
            <a:r>
              <a:rPr lang="ar-SA" altLang="ar-SA" sz="2000" b="1" u="sng" dirty="0" smtClean="0">
                <a:solidFill>
                  <a:srgbClr val="0033CC"/>
                </a:solidFill>
                <a:latin typeface="Arial" panose="020B0604020202020204" pitchFamily="34" charset="0"/>
              </a:rPr>
              <a:t>بشكل مباشر</a:t>
            </a: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</a:rPr>
              <a:t>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: </a:t>
            </a:r>
            <a:endParaRPr lang="ar-SA" altLang="ar-SA" sz="2000" b="1" dirty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- </a:t>
            </a: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البيئة الخارجية الخاصة (البيئة التنافسية)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 </a:t>
            </a:r>
          </a:p>
          <a:p>
            <a:pPr rtl="1" eaLnBrk="1" hangingPunct="1"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س14: من </a:t>
            </a:r>
            <a:r>
              <a:rPr lang="ar-SA" altLang="ar-SA" sz="2000" b="1" u="sng" dirty="0" smtClean="0">
                <a:solidFill>
                  <a:srgbClr val="0033CC"/>
                </a:solidFill>
                <a:latin typeface="Arial" panose="020B0604020202020204" pitchFamily="34" charset="0"/>
                <a:cs typeface="+mn-cs"/>
              </a:rPr>
              <a:t>العناصر</a:t>
            </a: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  <a:cs typeface="+mn-cs"/>
              </a:rPr>
              <a:t>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التي تقع خارج حدود وسيطرة المنظمة والتي </a:t>
            </a:r>
            <a:r>
              <a:rPr lang="ar-SA" altLang="ar-SA" sz="2000" b="1" u="sng" dirty="0" smtClean="0">
                <a:solidFill>
                  <a:srgbClr val="C00000"/>
                </a:solidFill>
                <a:latin typeface="Arial" panose="020B0604020202020204" pitchFamily="34" charset="0"/>
              </a:rPr>
              <a:t>تؤثر على المنظمة </a:t>
            </a:r>
            <a:r>
              <a:rPr lang="ar-SA" altLang="ar-SA" sz="2000" b="1" u="sng" dirty="0" smtClean="0">
                <a:solidFill>
                  <a:srgbClr val="0033CC"/>
                </a:solidFill>
                <a:latin typeface="Arial" panose="020B0604020202020204" pitchFamily="34" charset="0"/>
              </a:rPr>
              <a:t>بشكل مباشر</a:t>
            </a: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</a:rPr>
              <a:t>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:</a:t>
            </a:r>
          </a:p>
          <a:p>
            <a:pPr rtl="1" eaLnBrk="1" hangingPunct="1"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      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- الزبائن .</a:t>
            </a:r>
          </a:p>
          <a:p>
            <a:pPr rtl="1" eaLnBrk="1" hangingPunct="1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- المنافسون .</a:t>
            </a:r>
          </a:p>
          <a:p>
            <a:pPr rtl="1" eaLnBrk="1" hangingPunct="1"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- الموردون .</a:t>
            </a:r>
            <a:endParaRPr lang="en-US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charset="0"/>
                <a:cs typeface="Arial" charset="0"/>
              </a:rPr>
              <a:t>       - الممولون ( الشركاء </a:t>
            </a:r>
            <a:r>
              <a:rPr lang="ar-SA" altLang="ar-SA" sz="2000" b="1" dirty="0" err="1" smtClean="0">
                <a:latin typeface="Arial" charset="0"/>
                <a:cs typeface="Arial" charset="0"/>
              </a:rPr>
              <a:t>الاستراتيجيون</a:t>
            </a:r>
            <a:r>
              <a:rPr lang="ar-SA" altLang="ar-SA" sz="2000" b="1" dirty="0" smtClean="0">
                <a:latin typeface="Arial" charset="0"/>
                <a:cs typeface="Arial" charset="0"/>
              </a:rPr>
              <a:t>).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charset="0"/>
                <a:cs typeface="Arial" charset="0"/>
              </a:rPr>
              <a:t>       - المشرعون 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charset="0"/>
              <a:cs typeface="Arial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س15: من مكونات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البيئة الخارجية الخاصة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      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- الزبائن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- المنافسون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- الموردون .</a:t>
            </a:r>
            <a:endParaRPr lang="en-US" altLang="ar-SA" sz="2000" b="1" dirty="0" smtClean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charset="0"/>
                <a:cs typeface="Arial" charset="0"/>
              </a:rPr>
              <a:t>       - الممولون ( الشركاء </a:t>
            </a:r>
            <a:r>
              <a:rPr lang="ar-SA" altLang="ar-SA" sz="2000" b="1" dirty="0" err="1" smtClean="0">
                <a:latin typeface="Arial" charset="0"/>
                <a:cs typeface="Arial" charset="0"/>
              </a:rPr>
              <a:t>الاستراتيجيون</a:t>
            </a:r>
            <a:r>
              <a:rPr lang="ar-SA" altLang="ar-SA" sz="2000" b="1" dirty="0" smtClean="0">
                <a:latin typeface="Arial" charset="0"/>
                <a:cs typeface="Arial" charset="0"/>
              </a:rPr>
              <a:t>).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charset="0"/>
                <a:cs typeface="Arial" charset="0"/>
              </a:rPr>
              <a:t>       - المشرعون 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charset="0"/>
              <a:cs typeface="Arial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charset="0"/>
                <a:cs typeface="+mn-cs"/>
              </a:rPr>
              <a:t>س16: البيئة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التي تقع خارج حدود وسيطرة المنظمة والتي </a:t>
            </a:r>
            <a:r>
              <a:rPr lang="ar-SA" altLang="ar-SA" sz="2000" b="1" u="sng" dirty="0" smtClean="0">
                <a:solidFill>
                  <a:srgbClr val="C0000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تؤثر على المنظمة بشكل </a:t>
            </a:r>
            <a:r>
              <a:rPr lang="ar-SA" altLang="ar-SA" sz="2000" b="1" u="sng" dirty="0" smtClean="0">
                <a:solidFill>
                  <a:srgbClr val="0033CC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غير مباشر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      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- </a:t>
            </a: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البيئة الخارجية العامة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xmlns="" val="24920832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B7B4373-3079-4DBD-8C16-9341FC534DB2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7412" name="مستطيل 2"/>
          <p:cNvSpPr>
            <a:spLocks noChangeArrowheads="1"/>
          </p:cNvSpPr>
          <p:nvPr/>
        </p:nvSpPr>
        <p:spPr bwMode="auto">
          <a:xfrm>
            <a:off x="166654" y="214290"/>
            <a:ext cx="9572692" cy="6270947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rtl="1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ar-SA" altLang="ar-SA" sz="700" b="1" dirty="0" smtClean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س17: من مكونات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البيئة الخارجية العامة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      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-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</a:rPr>
              <a:t>البيئة الاقتصادية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</a:rPr>
              <a:t>       - البيئة القانونية والسياسية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</a:rPr>
              <a:t>       - البيئة الاجتماعية والثقافية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</a:rPr>
              <a:t>       - البيئة التكنولوجية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</a:rPr>
              <a:t>       - البيئة الطبيعية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0099"/>
                </a:solidFill>
                <a:latin typeface="Arial" panose="020B0604020202020204" pitchFamily="34" charset="0"/>
              </a:rPr>
              <a:t>       - البيئة الدولية 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000099"/>
              </a:solidFill>
              <a:latin typeface="Arial" panose="020B0604020202020204" pitchFamily="34" charset="0"/>
              <a:cs typeface="Arabic Transparent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س18: من </a:t>
            </a:r>
            <a:r>
              <a:rPr lang="ar-SA" altLang="ar-SA" sz="1800" b="1" u="sng" dirty="0" smtClean="0">
                <a:solidFill>
                  <a:srgbClr val="0033CC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المغيرات</a:t>
            </a:r>
            <a:r>
              <a:rPr lang="ar-SA" altLang="ar-SA" sz="1800" b="1" dirty="0" smtClean="0">
                <a:solidFill>
                  <a:srgbClr val="C0000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 الخارجية التي تقع خارج حدود وسيطرة المنظمة </a:t>
            </a:r>
            <a:r>
              <a:rPr lang="ar-SA" altLang="ar-SA" sz="18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و</a:t>
            </a:r>
            <a:r>
              <a:rPr lang="ar-SA" altLang="ar-SA" sz="1800" b="1" dirty="0" smtClean="0">
                <a:solidFill>
                  <a:srgbClr val="C0000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 التي تؤثر على المنظمة </a:t>
            </a:r>
            <a:r>
              <a:rPr lang="ar-SA" altLang="ar-SA" sz="1800" b="1" u="sng" dirty="0" smtClean="0">
                <a:solidFill>
                  <a:srgbClr val="0033CC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بشكل غير مباشر </a:t>
            </a:r>
            <a:r>
              <a:rPr lang="ar-SA" altLang="ar-SA" sz="1800" b="1" dirty="0" smtClean="0">
                <a:solidFill>
                  <a:srgbClr val="C0000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1800" b="1" dirty="0" smtClean="0">
                <a:solidFill>
                  <a:srgbClr val="C0000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        </a:t>
            </a:r>
            <a:r>
              <a:rPr lang="ar-SA" altLang="ar-SA" sz="18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- السياسية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18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     - الاقتصادية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18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     - الاجتماعية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18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     - التكنولوجية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18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     - الايكولوجية .</a:t>
            </a:r>
          </a:p>
          <a:p>
            <a:pPr>
              <a:spcBef>
                <a:spcPct val="0"/>
              </a:spcBef>
              <a:buNone/>
            </a:pPr>
            <a:endParaRPr lang="ar-SA" altLang="ar-SA" sz="1800" b="1" dirty="0" smtClean="0">
              <a:latin typeface="Arial" panose="020B0604020202020204" pitchFamily="34" charset="0"/>
              <a:cs typeface="Arabic Transparent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س19: من العوامل السياسية والقانونية التي تؤثر على بيئة الأعمال الخارجية العامة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18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      </a:t>
            </a:r>
            <a:r>
              <a:rPr lang="ar-SA" altLang="ar-SA" sz="1800" b="1" dirty="0" smtClean="0">
                <a:latin typeface="Arial" panose="020B0604020202020204" pitchFamily="34" charset="0"/>
                <a:cs typeface="+mn-cs"/>
              </a:rPr>
              <a:t>1- القوانين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1800" b="1" dirty="0" smtClean="0">
                <a:latin typeface="Arial" panose="020B0604020202020204" pitchFamily="34" charset="0"/>
                <a:cs typeface="+mn-cs"/>
              </a:rPr>
              <a:t>         2- التشريعات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1800" b="1" dirty="0" smtClean="0">
                <a:latin typeface="Arial" panose="020B0604020202020204" pitchFamily="34" charset="0"/>
                <a:cs typeface="+mn-cs"/>
              </a:rPr>
              <a:t>         3- نظام الحكم .</a:t>
            </a:r>
          </a:p>
          <a:p>
            <a:pPr>
              <a:spcBef>
                <a:spcPct val="0"/>
              </a:spcBef>
              <a:buNone/>
            </a:pPr>
            <a:endParaRPr lang="ar-SA" altLang="ar-SA" sz="18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endParaRPr lang="en-US" altLang="ar-SA" sz="1100" b="1" dirty="0" smtClean="0">
              <a:latin typeface="Arial" panose="020B0604020202020204" pitchFamily="34" charset="0"/>
              <a:cs typeface="Arabic Transparen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20832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B7B4373-3079-4DBD-8C16-9341FC534DB2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7412" name="مستطيل 2"/>
          <p:cNvSpPr>
            <a:spLocks noChangeArrowheads="1"/>
          </p:cNvSpPr>
          <p:nvPr/>
        </p:nvSpPr>
        <p:spPr bwMode="auto">
          <a:xfrm>
            <a:off x="166654" y="142852"/>
            <a:ext cx="9572692" cy="6555641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س20: من العوامل الاقتصادية التي تؤثر على بيئة الأعمال الخارجية العامة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18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     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1- الوضع الاقتصادي . 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  2- التضخم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  3- السياسات المالية والنقدية ( سعر الفائدة ، سعر الصرف ، العملات الأجنبية )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  4- ميزان المدفوعات 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س21: من العوامل الاجتماعية والثقافية التي تؤثر على بيئة الأعمال الخارجية العامة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        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1- </a:t>
            </a: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الأعراف والعادات والقيم الاجتماعية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      2- التعليم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      3- تطور السكان . 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س22: من العوامل التكنولوجية التي تؤثر على بيئة الأعمال الخارجية العامة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        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1- بائع التكنولوجيا . 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  2- شروط التطوير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  3- تطور السكان .</a:t>
            </a: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س23: من العوامل الايكولوجية التي تؤثر على بيئة الأعمال الخارجية العامة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        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1- </a:t>
            </a: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المحافظة على البيئة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      2- جماعات الضغط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      3- المسؤولية الاجتماعية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      4- أخلاقيات الأعمال .</a:t>
            </a:r>
            <a:endParaRPr lang="ar-SA" altLang="ar-SA" sz="2000" b="1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20832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B7B4373-3079-4DBD-8C16-9341FC534DB2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7412" name="مستطيل 2"/>
          <p:cNvSpPr>
            <a:spLocks noChangeArrowheads="1"/>
          </p:cNvSpPr>
          <p:nvPr/>
        </p:nvSpPr>
        <p:spPr bwMode="auto">
          <a:xfrm>
            <a:off x="166654" y="71414"/>
            <a:ext cx="9572692" cy="6678751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abic Transparent" panose="020B0604020202020204" pitchFamily="34" charset="0"/>
              </a:rPr>
              <a:t>س24: عدد </a:t>
            </a:r>
            <a:r>
              <a:rPr lang="ar-SA" altLang="ar-SA" sz="2000" b="1" dirty="0" err="1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abic Transparent" panose="020B0604020202020204" pitchFamily="34" charset="0"/>
              </a:rPr>
              <a:t>ابعاد</a:t>
            </a: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abic Transparent" panose="020B0604020202020204" pitchFamily="34" charset="0"/>
              </a:rPr>
              <a:t> بيئة </a:t>
            </a:r>
            <a:r>
              <a:rPr lang="ar-SA" altLang="ar-SA" sz="2000" b="1" dirty="0" err="1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abic Transparent" panose="020B0604020202020204" pitchFamily="34" charset="0"/>
              </a:rPr>
              <a:t>الاعمال</a:t>
            </a: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abic Transparent" panose="020B0604020202020204" pitchFamily="34" charset="0"/>
              </a:rPr>
              <a:t> الدولية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 </a:t>
            </a: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     </a:t>
            </a: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- ثلاثة .</a:t>
            </a:r>
          </a:p>
          <a:p>
            <a:pPr>
              <a:spcBef>
                <a:spcPct val="0"/>
              </a:spcBef>
              <a:buNone/>
            </a:pPr>
            <a:endParaRPr lang="ar-SA" altLang="ar-SA" sz="600" b="1" dirty="0" smtClean="0">
              <a:solidFill>
                <a:srgbClr val="0033CC"/>
              </a:solidFill>
              <a:latin typeface="Arial" panose="020B0604020202020204" pitchFamily="34" charset="0"/>
              <a:cs typeface="Arabic Transparent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abic Transparent" panose="020B0604020202020204" pitchFamily="34" charset="0"/>
              </a:rPr>
              <a:t>س25: من </a:t>
            </a:r>
            <a:r>
              <a:rPr lang="ar-SA" altLang="ar-SA" sz="2000" b="1" dirty="0" err="1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abic Transparent" panose="020B0604020202020204" pitchFamily="34" charset="0"/>
              </a:rPr>
              <a:t>ابعاد</a:t>
            </a: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abic Transparent" panose="020B0604020202020204" pitchFamily="34" charset="0"/>
              </a:rPr>
              <a:t> بيئة </a:t>
            </a:r>
            <a:r>
              <a:rPr lang="ar-SA" altLang="ar-SA" sz="2000" b="1" dirty="0" err="1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abic Transparent" panose="020B0604020202020204" pitchFamily="34" charset="0"/>
              </a:rPr>
              <a:t>الاعمال</a:t>
            </a: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abic Transparent" panose="020B0604020202020204" pitchFamily="34" charset="0"/>
              </a:rPr>
              <a:t> الدولية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</a:t>
            </a: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     1-البعد السياسي والقانوني .</a:t>
            </a:r>
            <a:endParaRPr lang="ar-SA" altLang="ar-SA" sz="2000" b="1" dirty="0" smtClean="0">
              <a:latin typeface="Arial" panose="020B0604020202020204" pitchFamily="34" charset="0"/>
              <a:cs typeface="Arabic Transparent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</a:t>
            </a: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     2- </a:t>
            </a: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البعد الاجتماعي والثقافي .</a:t>
            </a:r>
            <a:endParaRPr lang="ar-SA" altLang="ar-SA" sz="2000" b="1" dirty="0" smtClean="0">
              <a:latin typeface="Arial" panose="020B0604020202020204" pitchFamily="34" charset="0"/>
              <a:cs typeface="Arabic Transparent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</a:t>
            </a: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     3- البعد الاقتصادي .</a:t>
            </a:r>
          </a:p>
          <a:p>
            <a:pPr>
              <a:spcBef>
                <a:spcPct val="0"/>
              </a:spcBef>
              <a:buNone/>
            </a:pPr>
            <a:endParaRPr lang="ar-SA" altLang="ar-SA" sz="800" b="1" dirty="0" smtClean="0">
              <a:solidFill>
                <a:srgbClr val="0033CC"/>
              </a:solidFill>
              <a:latin typeface="Arial" panose="020B0604020202020204" pitchFamily="34" charset="0"/>
              <a:cs typeface="Arabic Transparent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س26: </a:t>
            </a: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البعد السياسي والقانوني هو أحد أبعاد بيئة الأعمال الدولية ويشتمل على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18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     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1-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المخاطرة السياسية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 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  2-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القوانين والقيود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  3-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هيمنة الحكومة (التأميم)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  4-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الرسوم والضرائب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  5- الحصص التصديرية .</a:t>
            </a:r>
          </a:p>
          <a:p>
            <a:pPr>
              <a:spcBef>
                <a:spcPct val="0"/>
              </a:spcBef>
              <a:buNone/>
            </a:pPr>
            <a:endParaRPr lang="ar-SA" altLang="ar-SA" sz="8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+mn-cs"/>
              </a:rPr>
              <a:t>س27: </a:t>
            </a: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abic Transparent" panose="020B0604020202020204" pitchFamily="34" charset="0"/>
              </a:rPr>
              <a:t>البعد الاقتصادي هو أحد أبعاد بيئة الأعمال الدولية ويشتمل على : </a:t>
            </a:r>
            <a:endParaRPr lang="ar-SA" altLang="ar-SA" sz="2000" b="1" dirty="0" smtClean="0">
              <a:solidFill>
                <a:srgbClr val="C00000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        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1-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التطور الاقتصادي </a:t>
            </a: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      2-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الأسواق</a:t>
            </a: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      3-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التكاليف </a:t>
            </a: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. </a:t>
            </a:r>
          </a:p>
          <a:p>
            <a:pPr>
              <a:spcBef>
                <a:spcPct val="0"/>
              </a:spcBef>
              <a:buNone/>
            </a:pPr>
            <a:endParaRPr lang="ar-SA" altLang="ar-SA" sz="600" b="1" dirty="0" smtClean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</a:rPr>
              <a:t>س28: </a:t>
            </a: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البعد الاجتماعي والثقافي هو أحد أبعاد بيئة الأعمال الدولية ويشتمل على : </a:t>
            </a:r>
            <a:endParaRPr lang="ar-SA" altLang="ar-SA" sz="2000" b="1" dirty="0" smtClean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        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1-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القيم الاجتماعية والمعتقدات والأعراف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 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  2- الدين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  3- مستوى التعليم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.</a:t>
            </a:r>
            <a:endParaRPr lang="ar-SA" altLang="ar-SA" sz="2000" b="1" dirty="0" smtClean="0">
              <a:latin typeface="Arial" panose="020B060402020202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20832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B7B4373-3079-4DBD-8C16-9341FC534DB2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7412" name="مستطيل 2"/>
          <p:cNvSpPr>
            <a:spLocks noChangeArrowheads="1"/>
          </p:cNvSpPr>
          <p:nvPr/>
        </p:nvSpPr>
        <p:spPr bwMode="auto">
          <a:xfrm>
            <a:off x="166654" y="142852"/>
            <a:ext cx="9572692" cy="6501780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</a:rPr>
              <a:t>س29: </a:t>
            </a: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أبعاد بيئة الأعمال الدولية تمثل مجموعة من </a:t>
            </a: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        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- الفرص والتهديدات (التحديات)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.</a:t>
            </a:r>
            <a:endParaRPr lang="ar-SA" altLang="ar-SA" sz="2000" b="1" dirty="0" smtClean="0">
              <a:solidFill>
                <a:srgbClr val="C00000"/>
              </a:solidFill>
              <a:latin typeface="Arial" panose="020B0604020202020204" pitchFamily="34" charset="0"/>
              <a:cs typeface="Arabic Transparent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endParaRPr lang="ar-SA" altLang="ar-SA" sz="1050" b="1" dirty="0" smtClean="0">
              <a:solidFill>
                <a:srgbClr val="C00000"/>
              </a:solidFill>
              <a:latin typeface="Arial" panose="020B0604020202020204" pitchFamily="34" charset="0"/>
              <a:cs typeface="Arabic Transparent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س30: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ضمن أبعاد بيئة الأعمال الدولية البعد السياسي والقانوني وهو بمثابة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18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     - خطر البلد .</a:t>
            </a:r>
          </a:p>
          <a:p>
            <a:pPr>
              <a:spcBef>
                <a:spcPct val="0"/>
              </a:spcBef>
              <a:buNone/>
            </a:pPr>
            <a:endParaRPr lang="ar-SA" altLang="ar-SA" sz="11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س31: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ضمن أبعاد بيئة الأعمال الدولية البعد الاقتصادي وهو بمثابة :</a:t>
            </a:r>
            <a:endParaRPr lang="ar-SA" altLang="ar-SA" sz="2000" b="1" dirty="0" smtClean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       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- </a:t>
            </a: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خطر تجاري </a:t>
            </a:r>
            <a:r>
              <a:rPr lang="ar-SA" altLang="ar-SA" sz="20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و</a:t>
            </a: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خطر مالي .</a:t>
            </a:r>
          </a:p>
          <a:p>
            <a:pPr>
              <a:spcBef>
                <a:spcPct val="0"/>
              </a:spcBef>
              <a:buNone/>
            </a:pPr>
            <a:endParaRPr lang="ar-SA" altLang="ar-SA" sz="1100" b="1" dirty="0" smtClean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س32: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ضمن أبعاد بيئة الأعمال الدولية البعد الاجتماعي وهو بمثابة :</a:t>
            </a:r>
            <a:endParaRPr lang="ar-SA" altLang="ar-SA" sz="2000" b="1" dirty="0" smtClean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- </a:t>
            </a: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خطر اجتماعي .</a:t>
            </a:r>
          </a:p>
          <a:p>
            <a:pPr>
              <a:spcBef>
                <a:spcPct val="0"/>
              </a:spcBef>
              <a:buNone/>
            </a:pPr>
            <a:endParaRPr lang="ar-SA" altLang="ar-SA" sz="14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س33: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من مكونات البيئة السياسية والقانونية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1- </a:t>
            </a: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النظام الاقتصادي والقانوني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      2- وحدة الشعور الوطني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      3- مدى الاستقرار السياسي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      4- مدى تدخل الدولة وتحكمها .</a:t>
            </a:r>
          </a:p>
          <a:p>
            <a:pPr>
              <a:spcBef>
                <a:spcPct val="0"/>
              </a:spcBef>
              <a:buNone/>
            </a:pPr>
            <a:endParaRPr lang="ar-SA" altLang="ar-SA" sz="1600" b="1" dirty="0" smtClean="0">
              <a:latin typeface="Arial" panose="020B0604020202020204" pitchFamily="34" charset="0"/>
              <a:cs typeface="Arabic Transparent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س34: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أحد مكونات البيئة السياسية والقانونية الذي يبين فلسفة الدولة الاقتصادية . هو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    - النظام الاقتصادي والقانوني .</a:t>
            </a:r>
          </a:p>
          <a:p>
            <a:pPr>
              <a:spcBef>
                <a:spcPct val="0"/>
              </a:spcBef>
              <a:buNone/>
            </a:pPr>
            <a:endParaRPr lang="ar-SA" altLang="ar-SA" sz="1600" b="1" dirty="0" smtClean="0">
              <a:solidFill>
                <a:srgbClr val="C00000"/>
              </a:solidFill>
              <a:latin typeface="Arial" panose="020B0604020202020204" pitchFamily="34" charset="0"/>
              <a:cs typeface="Arabic Transparent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س35: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تعتبر وحدة الشعور الوطني ومدى تنامي النزعة القومية بالبلد من مكونات : 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       </a:t>
            </a: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- البيئة السياسية والقانونية </a:t>
            </a: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.</a:t>
            </a:r>
            <a:endParaRPr lang="ar-SA" altLang="ar-SA" sz="2000" b="1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20832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B7B4373-3079-4DBD-8C16-9341FC534DB2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7412" name="مستطيل 2"/>
          <p:cNvSpPr>
            <a:spLocks noChangeArrowheads="1"/>
          </p:cNvSpPr>
          <p:nvPr/>
        </p:nvSpPr>
        <p:spPr bwMode="auto">
          <a:xfrm>
            <a:off x="166654" y="142852"/>
            <a:ext cx="9572692" cy="6324808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س36: </a:t>
            </a: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مدى تدخل الدولة وتحكمها من خلال المصادرة ، والتأميم ، تحديد الأسعار ، الحد من الواردات من مكونات :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18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     - البيئة السياسية والقانونية .</a:t>
            </a:r>
          </a:p>
          <a:p>
            <a:pPr>
              <a:spcBef>
                <a:spcPct val="0"/>
              </a:spcBef>
              <a:buNone/>
            </a:pPr>
            <a:endParaRPr lang="ar-SA" altLang="ar-SA" sz="16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  <a:cs typeface="+mn-cs"/>
              </a:rPr>
              <a:t>س37: </a:t>
            </a: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تدخل الدولة وتحكمها في البيئة السياسية يتمثل في :</a:t>
            </a:r>
            <a:endParaRPr lang="ar-SA" altLang="ar-SA" sz="2000" b="1" dirty="0" smtClean="0">
              <a:solidFill>
                <a:srgbClr val="0033CC"/>
              </a:solidFill>
              <a:latin typeface="Arial" panose="020B0604020202020204" pitchFamily="34" charset="0"/>
              <a:cs typeface="+mn-cs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       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- </a:t>
            </a: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المصادرة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     - التأميم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     - تحديد الأسعار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     - الحد من الواردات .</a:t>
            </a:r>
          </a:p>
          <a:p>
            <a:pPr>
              <a:spcBef>
                <a:spcPct val="0"/>
              </a:spcBef>
              <a:buNone/>
            </a:pPr>
            <a:endParaRPr lang="ar-SA" altLang="ar-SA" sz="1800" b="1" dirty="0" smtClean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+mn-cs"/>
              </a:rPr>
              <a:t>س38: </a:t>
            </a: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+mn-cs"/>
              </a:rPr>
              <a:t>المخاطر التي قد تتعرض إليها جميع الشركات بدون استثناء . تسمى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- </a:t>
            </a: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مخاطر عامة .</a:t>
            </a:r>
          </a:p>
          <a:p>
            <a:pPr>
              <a:spcBef>
                <a:spcPct val="0"/>
              </a:spcBef>
              <a:buNone/>
            </a:pPr>
            <a:endParaRPr lang="ar-SA" altLang="ar-SA" sz="1800" b="1" dirty="0" smtClean="0">
              <a:solidFill>
                <a:srgbClr val="0033CC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33CC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+mn-cs"/>
              </a:rPr>
              <a:t> </a:t>
            </a: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</a:rPr>
              <a:t>س39: </a:t>
            </a: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</a:rPr>
              <a:t>المخاطر </a:t>
            </a: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abic Transparent" panose="020B0604020202020204" pitchFamily="34" charset="0"/>
              </a:rPr>
              <a:t>التي تواجه صناعة معينة أو شركة ما أو مشروعا بعينه </a:t>
            </a: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- مخاطر خاصة .</a:t>
            </a:r>
          </a:p>
          <a:p>
            <a:pPr>
              <a:spcBef>
                <a:spcPct val="0"/>
              </a:spcBef>
              <a:buNone/>
            </a:pPr>
            <a:endParaRPr lang="ar-SA" altLang="ar-SA" sz="1800" b="1" dirty="0" smtClean="0">
              <a:latin typeface="Arial" panose="020B0604020202020204" pitchFamily="34" charset="0"/>
              <a:cs typeface="Arabic Transparent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س40: </a:t>
            </a: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المخاطر التي تمس ملكية الشركات الدولية هي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       </a:t>
            </a: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- مخاطر سياسة خاصة .</a:t>
            </a:r>
          </a:p>
          <a:p>
            <a:pPr>
              <a:spcBef>
                <a:spcPct val="0"/>
              </a:spcBef>
              <a:buNone/>
            </a:pPr>
            <a:endParaRPr lang="ar-SA" altLang="ar-SA" sz="1800" b="1" dirty="0" smtClean="0">
              <a:solidFill>
                <a:srgbClr val="C00000"/>
              </a:solidFill>
              <a:latin typeface="Arial" panose="020B0604020202020204" pitchFamily="34" charset="0"/>
              <a:cs typeface="Arabic Transparent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س41: </a:t>
            </a: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من المخاطر الخاصة التي تمس العائد على الاستثمار </a:t>
            </a:r>
            <a:r>
              <a:rPr lang="ar-SA" altLang="ar-SA" sz="2000" b="1" dirty="0" err="1" smtClean="0">
                <a:solidFill>
                  <a:srgbClr val="0033CC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الاجنبي</a:t>
            </a: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 والنقدي 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    - مخاطر تؤثر على العمليات .</a:t>
            </a:r>
          </a:p>
        </p:txBody>
      </p:sp>
    </p:spTree>
    <p:extLst>
      <p:ext uri="{BB962C8B-B14F-4D97-AF65-F5344CB8AC3E}">
        <p14:creationId xmlns:p14="http://schemas.microsoft.com/office/powerpoint/2010/main" xmlns="" val="24920832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B7B4373-3079-4DBD-8C16-9341FC534DB2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7412" name="مستطيل 2"/>
          <p:cNvSpPr>
            <a:spLocks noChangeArrowheads="1"/>
          </p:cNvSpPr>
          <p:nvPr/>
        </p:nvSpPr>
        <p:spPr bwMode="auto">
          <a:xfrm>
            <a:off x="166654" y="71414"/>
            <a:ext cx="9572692" cy="6643734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س42: </a:t>
            </a: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من المخاطر الخاصة التي تمس عمليات الشركات الدولية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18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    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- فرض تشغيل عدد معين من العمالة المحلية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 - تحديد الأسعار .</a:t>
            </a:r>
          </a:p>
          <a:p>
            <a:pPr>
              <a:spcBef>
                <a:spcPct val="0"/>
              </a:spcBef>
              <a:buNone/>
            </a:pPr>
            <a:endParaRPr lang="ar-SA" altLang="ar-SA" sz="1400" b="1" dirty="0" smtClean="0">
              <a:solidFill>
                <a:srgbClr val="FF000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س43: </a:t>
            </a: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من أسباب </a:t>
            </a: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تعارض المصالح في المجال الاقتصادي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          </a:t>
            </a: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1- التنمية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       2- زيادة النمو الاقتصادي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       3- تحقيق الاستقرار في الأسعار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       4- تحقيق الاستقرار في ميزان المدفوعات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       5- العمالة .</a:t>
            </a:r>
          </a:p>
          <a:p>
            <a:pPr>
              <a:spcBef>
                <a:spcPct val="0"/>
              </a:spcBef>
              <a:buNone/>
            </a:pPr>
            <a:endParaRPr lang="ar-SA" altLang="ar-SA" sz="16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س44: </a:t>
            </a: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تعارض الأهداف بين المنشأة الدولية والدولة المضيفة في المجال الاقتصادي يتمثل في  :</a:t>
            </a:r>
            <a:endParaRPr lang="ar-SA" altLang="ar-SA" sz="2000" b="1" dirty="0" smtClean="0">
              <a:solidFill>
                <a:srgbClr val="FF0000"/>
              </a:solidFill>
              <a:latin typeface="Arial" panose="020B0604020202020204" pitchFamily="34" charset="0"/>
              <a:cs typeface="+mn-cs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       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- </a:t>
            </a: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تعارض سياسي نقدي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     - تعارض سياسي مالي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     - تعارض في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أسعار العملات </a:t>
            </a:r>
            <a:r>
              <a:rPr lang="ar-SA" altLang="ar-SA" sz="2000" b="1" dirty="0" err="1" smtClean="0">
                <a:latin typeface="Arial" panose="020B0604020202020204" pitchFamily="34" charset="0"/>
              </a:rPr>
              <a:t>و</a:t>
            </a:r>
            <a:r>
              <a:rPr lang="ar-SA" altLang="ar-SA" sz="2000" b="1" dirty="0" smtClean="0">
                <a:latin typeface="Arial" panose="020B0604020202020204" pitchFamily="34" charset="0"/>
              </a:rPr>
              <a:t> موازين المدفوعات </a:t>
            </a: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     - تعارض في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السياسة </a:t>
            </a:r>
            <a:r>
              <a:rPr lang="ar-SA" altLang="ar-SA" sz="2000" b="1" dirty="0" err="1" smtClean="0">
                <a:latin typeface="Arial" panose="020B0604020202020204" pitchFamily="34" charset="0"/>
              </a:rPr>
              <a:t>الحمائية</a:t>
            </a:r>
            <a:r>
              <a:rPr lang="ar-SA" altLang="ar-SA" sz="2000" b="1" dirty="0" smtClean="0">
                <a:latin typeface="Arial" panose="020B0604020202020204" pitchFamily="34" charset="0"/>
              </a:rPr>
              <a:t> الظاهرة والمقيدة </a:t>
            </a: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     - تعارض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سياسات التنمية الاقتصادية .</a:t>
            </a:r>
            <a:endParaRPr lang="ar-SA" altLang="ar-SA" sz="2000" b="1" dirty="0" smtClean="0">
              <a:latin typeface="Arial" panose="020B0604020202020204" pitchFamily="34" charset="0"/>
              <a:cs typeface="Arabic Transparent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endParaRPr lang="ar-SA" altLang="ar-SA" sz="1600" b="1" dirty="0" smtClean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س45: </a:t>
            </a: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من </a:t>
            </a:r>
            <a:r>
              <a:rPr lang="ar-SA" sz="2000" b="1" dirty="0" err="1" smtClean="0">
                <a:solidFill>
                  <a:srgbClr val="FF0000"/>
                </a:solidFill>
                <a:cs typeface="Arabic Transparent" pitchFamily="2" charset="-78"/>
              </a:rPr>
              <a:t>التعارضات</a:t>
            </a:r>
            <a:r>
              <a:rPr lang="ar-SA" sz="2000" b="1" dirty="0" smtClean="0">
                <a:solidFill>
                  <a:srgbClr val="FF0000"/>
                </a:solidFill>
                <a:cs typeface="Arabic Transparent" pitchFamily="2" charset="-78"/>
              </a:rPr>
              <a:t> بين المنشأة الدولية والدولة المضيفة المتمثلة في تهريب الأموال من بعض الشركات، تحويل </a:t>
            </a:r>
          </a:p>
          <a:p>
            <a:pPr>
              <a:spcBef>
                <a:spcPct val="0"/>
              </a:spcBef>
              <a:buNone/>
            </a:pPr>
            <a:r>
              <a:rPr lang="ar-SA" sz="2000" b="1" dirty="0" smtClean="0">
                <a:solidFill>
                  <a:srgbClr val="FF0000"/>
                </a:solidFill>
                <a:cs typeface="Arabic Transparent" pitchFamily="2" charset="-78"/>
              </a:rPr>
              <a:t>         الأرباح، التمويل عبر الشركة الأم بالخارج في حالة فرض الدولة قيود على التمويل . هو تعارض </a:t>
            </a:r>
            <a:r>
              <a:rPr lang="ar-SA" altLang="ar-SA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+mn-cs"/>
              </a:rPr>
              <a:t>: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- </a:t>
            </a: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السياسات النقدية .</a:t>
            </a:r>
          </a:p>
        </p:txBody>
      </p:sp>
    </p:spTree>
    <p:extLst>
      <p:ext uri="{BB962C8B-B14F-4D97-AF65-F5344CB8AC3E}">
        <p14:creationId xmlns:p14="http://schemas.microsoft.com/office/powerpoint/2010/main" xmlns="" val="24920832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B7B4373-3079-4DBD-8C16-9341FC534DB2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7412" name="مستطيل 2"/>
          <p:cNvSpPr>
            <a:spLocks noChangeArrowheads="1"/>
          </p:cNvSpPr>
          <p:nvPr/>
        </p:nvSpPr>
        <p:spPr bwMode="auto">
          <a:xfrm>
            <a:off x="166654" y="71414"/>
            <a:ext cx="9572692" cy="6678751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س46: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من </a:t>
            </a:r>
            <a:r>
              <a:rPr lang="ar-SA" sz="2000" b="1" dirty="0" err="1" smtClean="0">
                <a:solidFill>
                  <a:srgbClr val="C00000"/>
                </a:solidFill>
                <a:cs typeface="Arabic Transparent" pitchFamily="2" charset="-78"/>
              </a:rPr>
              <a:t>التعارضات</a:t>
            </a:r>
            <a:r>
              <a:rPr lang="ar-SA" sz="2000" b="1" dirty="0" smtClean="0">
                <a:solidFill>
                  <a:srgbClr val="C00000"/>
                </a:solidFill>
                <a:cs typeface="Arabic Transparent" pitchFamily="2" charset="-78"/>
              </a:rPr>
              <a:t> بين المنشأة الدولية والدولة المضيفة المتمثلة في الإنفاق والإيراد</a:t>
            </a:r>
            <a:r>
              <a:rPr lang="en-US" sz="2000" b="1" dirty="0" smtClean="0">
                <a:solidFill>
                  <a:srgbClr val="C00000"/>
                </a:solidFill>
                <a:cs typeface="Arabic Transparent" pitchFamily="2" charset="-78"/>
              </a:rPr>
              <a:t> </a:t>
            </a:r>
            <a:r>
              <a:rPr lang="ar-SA" sz="2000" b="1" dirty="0" smtClean="0">
                <a:solidFill>
                  <a:srgbClr val="C00000"/>
                </a:solidFill>
                <a:cs typeface="Arabic Transparent" pitchFamily="2" charset="-78"/>
              </a:rPr>
              <a:t>الحكوميين والضرائب </a:t>
            </a:r>
          </a:p>
          <a:p>
            <a:pPr>
              <a:spcBef>
                <a:spcPct val="0"/>
              </a:spcBef>
              <a:buNone/>
            </a:pPr>
            <a:r>
              <a:rPr lang="ar-SA" sz="2000" b="1" dirty="0" smtClean="0">
                <a:solidFill>
                  <a:srgbClr val="C00000"/>
                </a:solidFill>
                <a:cs typeface="Arabic Transparent" pitchFamily="2" charset="-78"/>
              </a:rPr>
              <a:t>          والإعفاءات الضريبية التي تؤثر على الإيرادات . هو تعارض </a:t>
            </a:r>
            <a:r>
              <a:rPr 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abic Transparent" pitchFamily="2" charset="-78"/>
              </a:rPr>
              <a:t>:</a:t>
            </a:r>
            <a:endParaRPr lang="ar-SA" altLang="ar-SA" sz="2000" b="1" dirty="0" smtClean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- السياسات المالية .</a:t>
            </a:r>
            <a:endParaRPr lang="ar-SA" altLang="ar-SA" sz="1800" b="1" dirty="0" smtClean="0">
              <a:latin typeface="Arial" panose="020B0604020202020204" pitchFamily="34" charset="0"/>
              <a:cs typeface="Arabic Transparent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endParaRPr lang="ar-SA" altLang="ar-SA" sz="1400" b="1" dirty="0" smtClean="0"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س47: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تلجأ الدولة إلى تخفيض الواردات وتشجيع الصادرات وقد تلجأ إلى تخفيض عملتها المحلية في حالة وجود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:</a:t>
            </a:r>
            <a:endParaRPr lang="ar-SA" altLang="ar-SA" sz="2000" b="1" dirty="0" smtClean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       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- </a:t>
            </a: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عجز .</a:t>
            </a:r>
          </a:p>
          <a:p>
            <a:pPr>
              <a:spcBef>
                <a:spcPct val="0"/>
              </a:spcBef>
              <a:buNone/>
            </a:pPr>
            <a:endParaRPr lang="ar-SA" altLang="ar-SA" sz="1400" b="1" dirty="0" smtClean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س48: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عند العجز تلجأ الدولة إلى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:</a:t>
            </a:r>
            <a:endParaRPr lang="ar-SA" altLang="ar-SA" sz="2000" b="1" dirty="0" smtClean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- تخفيض الواردات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- تشجيع الصادرات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- تخفيض عملتها المحلية </a:t>
            </a: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.</a:t>
            </a:r>
          </a:p>
          <a:p>
            <a:pPr>
              <a:spcBef>
                <a:spcPct val="0"/>
              </a:spcBef>
              <a:buNone/>
            </a:pPr>
            <a:endParaRPr lang="ar-SA" altLang="ar-SA" sz="1400" b="1" dirty="0" smtClean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س49: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من أسباب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تعارض المصالح في المجال غير الاقتصادي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 1- </a:t>
            </a: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الاستعمار الاقتصادي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      2- استخدام تقنية غير ملائمة للدول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      3- الإرث الثقافي والديني وأثرها على الأمن القومي والسياسة الخارجية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      4- التهرب الضريبي .</a:t>
            </a:r>
          </a:p>
          <a:p>
            <a:pPr>
              <a:spcBef>
                <a:spcPct val="0"/>
              </a:spcBef>
              <a:buNone/>
            </a:pPr>
            <a:endParaRPr lang="ar-SA" altLang="ar-SA" sz="1600" b="1" dirty="0" smtClean="0">
              <a:latin typeface="Arial" panose="020B0604020202020204" pitchFamily="34" charset="0"/>
              <a:cs typeface="Arabic Transparent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س50: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القوانين التي تخضع لها الشركات (ش.م.ج) هي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       1- القانون الدولي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       2- قوانين البلد الأم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       3- قوانين البلد المضيف .</a:t>
            </a:r>
            <a:endParaRPr lang="ar-SA" altLang="ar-SA" sz="2000" b="1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20832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B7B4373-3079-4DBD-8C16-9341FC534DB2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7412" name="مستطيل 2"/>
          <p:cNvSpPr>
            <a:spLocks noChangeArrowheads="1"/>
          </p:cNvSpPr>
          <p:nvPr/>
        </p:nvSpPr>
        <p:spPr bwMode="auto">
          <a:xfrm>
            <a:off x="166654" y="71414"/>
            <a:ext cx="9572692" cy="6524863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س51: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عدد </a:t>
            </a:r>
            <a:r>
              <a:rPr lang="ar-SA" sz="2000" b="1" dirty="0" smtClean="0">
                <a:solidFill>
                  <a:srgbClr val="C00000"/>
                </a:solidFill>
                <a:cs typeface="Arabic Transparent" pitchFamily="2" charset="-78"/>
              </a:rPr>
              <a:t>النظم القانونية التي تخضع لها الشركات </a:t>
            </a:r>
            <a:r>
              <a:rPr lang="ar-SA" sz="2000" b="1" dirty="0" err="1" smtClean="0">
                <a:solidFill>
                  <a:srgbClr val="C00000"/>
                </a:solidFill>
                <a:cs typeface="Arabic Transparent" pitchFamily="2" charset="-78"/>
              </a:rPr>
              <a:t>الاجنبية</a:t>
            </a:r>
            <a:r>
              <a:rPr lang="ar-SA" sz="2000" b="1" dirty="0" smtClean="0">
                <a:solidFill>
                  <a:srgbClr val="C00000"/>
                </a:solidFill>
                <a:cs typeface="Arabic Transparent" pitchFamily="2" charset="-78"/>
              </a:rPr>
              <a:t> </a:t>
            </a:r>
            <a:r>
              <a:rPr 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abic Transparent" pitchFamily="2" charset="-78"/>
              </a:rPr>
              <a:t>:</a:t>
            </a:r>
            <a:endParaRPr lang="ar-SA" altLang="ar-SA" sz="2000" b="1" dirty="0" smtClean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- ثلاثة .</a:t>
            </a:r>
            <a:endParaRPr lang="ar-SA" altLang="ar-SA" sz="1800" b="1" dirty="0" smtClean="0">
              <a:latin typeface="Arial" panose="020B0604020202020204" pitchFamily="34" charset="0"/>
              <a:cs typeface="Arabic Transparent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س52: </a:t>
            </a:r>
            <a:r>
              <a:rPr lang="ar-SA" sz="2000" b="1" dirty="0" smtClean="0">
                <a:solidFill>
                  <a:srgbClr val="C00000"/>
                </a:solidFill>
                <a:cs typeface="Arabic Transparent" pitchFamily="2" charset="-78"/>
              </a:rPr>
              <a:t>عادة ما يتفق المتنازعون على فض نزاعاتهم عن طريق أحد النظم القانونية وهي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:</a:t>
            </a:r>
            <a:endParaRPr lang="ar-SA" altLang="ar-SA" sz="2000" b="1" dirty="0" smtClean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         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1</a:t>
            </a: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- القانون الدولي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       2- قوانين البلد الأم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       3- قوانين البلد المضيف .</a:t>
            </a:r>
            <a:endParaRPr lang="ar-SA" altLang="ar-SA" sz="2000" b="1" dirty="0" smtClean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latin typeface="Arial" panose="020B0604020202020204" pitchFamily="34" charset="0"/>
              <a:cs typeface="Arabic Transparent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endParaRPr lang="ar-SA" altLang="ar-SA" sz="1400" b="1" dirty="0" smtClean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س53: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تقوم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استراتيجيات درء المخاطر على ثلاث مراحل :</a:t>
            </a:r>
            <a:endParaRPr lang="ar-SA" altLang="ar-SA" sz="2000" b="1" dirty="0" smtClean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- </a:t>
            </a:r>
            <a:r>
              <a:rPr lang="ar-SA" altLang="ar-SA" sz="2000" b="1" dirty="0" smtClean="0">
                <a:solidFill>
                  <a:srgbClr val="7030A0"/>
                </a:solidFill>
                <a:latin typeface="Arial" panose="020B0604020202020204" pitchFamily="34" charset="0"/>
              </a:rPr>
              <a:t>المرحلة الأولى :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مرحلة </a:t>
            </a: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الإجراءات المتخذة قبل الدخول للبلد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- </a:t>
            </a:r>
            <a:r>
              <a:rPr lang="ar-SA" altLang="ar-SA" sz="2000" b="1" dirty="0" smtClean="0">
                <a:solidFill>
                  <a:srgbClr val="7030A0"/>
                </a:solidFill>
                <a:latin typeface="Arial" panose="020B0604020202020204" pitchFamily="34" charset="0"/>
              </a:rPr>
              <a:t>المرحلة الثانية :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مرحلة </a:t>
            </a: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الإجراءات المتخذة عند بدء وأثناء العمليات</a:t>
            </a:r>
            <a:r>
              <a:rPr lang="ar-SA" altLang="ar-SA" sz="2000" b="1" dirty="0" smtClean="0">
                <a:latin typeface="Arial" panose="020B0604020202020204" pitchFamily="34" charset="0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- </a:t>
            </a:r>
            <a:r>
              <a:rPr lang="ar-SA" altLang="ar-SA" sz="2000" b="1" dirty="0" smtClean="0">
                <a:solidFill>
                  <a:srgbClr val="7030A0"/>
                </a:solidFill>
                <a:latin typeface="Arial" panose="020B0604020202020204" pitchFamily="34" charset="0"/>
              </a:rPr>
              <a:t>المرحلة الثالثة :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مرحلة </a:t>
            </a: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الإجراءات </a:t>
            </a:r>
            <a:r>
              <a:rPr lang="ar-SA" altLang="ar-SA" sz="2000" b="1" dirty="0" err="1" smtClean="0">
                <a:latin typeface="Arial" panose="020B0604020202020204" pitchFamily="34" charset="0"/>
                <a:cs typeface="Arabic Transparent" panose="020B0604020202020204" pitchFamily="34" charset="0"/>
              </a:rPr>
              <a:t>البعدية</a:t>
            </a: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.</a:t>
            </a:r>
          </a:p>
          <a:p>
            <a:pPr>
              <a:spcBef>
                <a:spcPct val="0"/>
              </a:spcBef>
              <a:buNone/>
            </a:pPr>
            <a:endParaRPr lang="ar-SA" altLang="ar-SA" sz="1400" b="1" dirty="0" smtClean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س54: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التفاوض المسبق والتأمين ضد المخاطر من الإجراءات الواجب اتخاذها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- </a:t>
            </a: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قبل الدخول للبلد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      </a:t>
            </a:r>
            <a:endParaRPr lang="ar-SA" altLang="ar-SA" sz="1600" b="1" dirty="0" smtClean="0">
              <a:latin typeface="Arial" panose="020B0604020202020204" pitchFamily="34" charset="0"/>
              <a:cs typeface="Arabic Transparent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س55: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التمسك بالاتفاقات وعدم التنازل عن الحقوق مع اللجوء لإجراءات التحكيم الدولية المعروفة في حالة النزاع  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          من الإجراءات الواجب اتخاذها 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    - عند بدء وأثناء العمليات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       </a:t>
            </a:r>
            <a:endParaRPr lang="ar-SA" altLang="ar-SA" sz="2000" b="1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20832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B7B4373-3079-4DBD-8C16-9341FC534DB2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7412" name="مستطيل 2"/>
          <p:cNvSpPr>
            <a:spLocks noChangeArrowheads="1"/>
          </p:cNvSpPr>
          <p:nvPr/>
        </p:nvSpPr>
        <p:spPr bwMode="auto">
          <a:xfrm>
            <a:off x="166654" y="335420"/>
            <a:ext cx="9572692" cy="6093976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س56: </a:t>
            </a: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التخطيط  المسبق لما قد يحدث من طوارئ من الإجراءات  </a:t>
            </a:r>
            <a:r>
              <a:rPr lang="ar-SA" sz="2000" b="1" dirty="0" smtClean="0">
                <a:solidFill>
                  <a:srgbClr val="0033CC"/>
                </a:solidFill>
                <a:latin typeface="Arial" panose="020B0604020202020204" pitchFamily="34" charset="0"/>
                <a:cs typeface="Arabic Transparent" pitchFamily="2" charset="-78"/>
              </a:rPr>
              <a:t>:</a:t>
            </a:r>
            <a:endParaRPr lang="ar-SA" altLang="ar-SA" sz="2000" b="1" dirty="0" smtClean="0">
              <a:solidFill>
                <a:srgbClr val="0033CC"/>
              </a:solidFill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- </a:t>
            </a:r>
            <a:r>
              <a:rPr lang="ar-SA" altLang="ar-SA" sz="2000" b="1" dirty="0" err="1" smtClean="0">
                <a:latin typeface="Arial" panose="020B0604020202020204" pitchFamily="34" charset="0"/>
                <a:cs typeface="Arabic Transparent" panose="020B0604020202020204" pitchFamily="34" charset="0"/>
              </a:rPr>
              <a:t>البعدية</a:t>
            </a: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(المستقبلية)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.</a:t>
            </a:r>
            <a:endParaRPr lang="ar-SA" altLang="ar-SA" sz="1800" b="1" dirty="0" smtClean="0">
              <a:latin typeface="Arial" panose="020B0604020202020204" pitchFamily="34" charset="0"/>
              <a:cs typeface="Arabic Transparent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  <a:cs typeface="+mn-cs"/>
              </a:rPr>
              <a:t>س57: </a:t>
            </a: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  <a:cs typeface="+mn-cs"/>
              </a:rPr>
              <a:t>من عناصر البيئة الثقافية الاجتماعية </a:t>
            </a: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:</a:t>
            </a:r>
            <a:endParaRPr lang="ar-SA" altLang="ar-SA" sz="2000" b="1" dirty="0" smtClean="0">
              <a:solidFill>
                <a:srgbClr val="0033CC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          </a:t>
            </a: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1</a:t>
            </a: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- </a:t>
            </a:r>
            <a:r>
              <a:rPr lang="ar-SA" sz="2000" b="1" dirty="0" smtClean="0">
                <a:cs typeface="Arabic Transparent" pitchFamily="2" charset="-78"/>
              </a:rPr>
              <a:t>العناصر الفيزيقية (الطبيعية) </a:t>
            </a: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       2- </a:t>
            </a:r>
            <a:r>
              <a:rPr lang="ar-SA" sz="2000" b="1" dirty="0" smtClean="0">
                <a:cs typeface="Arabic Transparent" pitchFamily="2" charset="-78"/>
              </a:rPr>
              <a:t>العناصر </a:t>
            </a:r>
            <a:r>
              <a:rPr lang="ar-SA" sz="2000" b="1" dirty="0" err="1" smtClean="0">
                <a:cs typeface="Arabic Transparent" pitchFamily="2" charset="-78"/>
              </a:rPr>
              <a:t>الديمغرافية</a:t>
            </a: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       3- </a:t>
            </a:r>
            <a:r>
              <a:rPr lang="ar-SA" sz="2000" b="1" dirty="0" smtClean="0"/>
              <a:t>العناصر السلوكية</a:t>
            </a: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.</a:t>
            </a:r>
            <a:endParaRPr lang="ar-SA" altLang="ar-SA" sz="2000" b="1" dirty="0" smtClean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endParaRPr lang="ar-SA" altLang="ar-SA" sz="2000" b="1" dirty="0" smtClean="0">
              <a:solidFill>
                <a:srgbClr val="0033CC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</a:rPr>
              <a:t>س58: </a:t>
            </a: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</a:rPr>
              <a:t>تهتم </a:t>
            </a:r>
            <a:r>
              <a:rPr lang="ar-SA" sz="2000" b="1" dirty="0" smtClean="0">
                <a:solidFill>
                  <a:srgbClr val="0033CC"/>
                </a:solidFill>
                <a:cs typeface="Arabic Transparent" pitchFamily="2" charset="-78"/>
              </a:rPr>
              <a:t>العناصر الفيزيقية (الطبيعية) بدراسة خصائص </a:t>
            </a: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:</a:t>
            </a:r>
            <a:endParaRPr lang="ar-SA" altLang="ar-SA" sz="2000" b="1" dirty="0" smtClean="0">
              <a:solidFill>
                <a:srgbClr val="0033CC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- سكان البلد المعني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 - مدى </a:t>
            </a:r>
            <a:r>
              <a:rPr lang="ar-SA" sz="2000" b="1" dirty="0" smtClean="0">
                <a:cs typeface="Arabic Transparent" pitchFamily="2" charset="-78"/>
              </a:rPr>
              <a:t>تأثيرها على الأعمال الدولية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Arabic Transparent" pitchFamily="2" charset="-78"/>
              </a:rPr>
              <a:t>        - </a:t>
            </a:r>
            <a:r>
              <a:rPr lang="ar-SA" sz="2000" b="1" dirty="0" smtClean="0">
                <a:cs typeface="Arabic Transparent" pitchFamily="2" charset="-78"/>
              </a:rPr>
              <a:t>سلوك ومزاج البشر .</a:t>
            </a:r>
          </a:p>
          <a:p>
            <a:pPr>
              <a:spcBef>
                <a:spcPct val="0"/>
              </a:spcBef>
              <a:buNone/>
            </a:pPr>
            <a:r>
              <a:rPr lang="ar-SA" sz="2000" b="1" dirty="0" smtClean="0">
                <a:cs typeface="Arabic Transparent" pitchFamily="2" charset="-78"/>
              </a:rPr>
              <a:t>        - الطقس والمناخ .</a:t>
            </a:r>
          </a:p>
          <a:p>
            <a:pPr>
              <a:spcBef>
                <a:spcPct val="0"/>
              </a:spcBef>
              <a:buNone/>
            </a:pPr>
            <a:r>
              <a:rPr lang="ar-SA" sz="2000" b="1" dirty="0" smtClean="0">
                <a:cs typeface="Arabic Transparent" pitchFamily="2" charset="-78"/>
              </a:rPr>
              <a:t>        - الجسدية والمظهر الخارجي للسكان .</a:t>
            </a:r>
          </a:p>
          <a:p>
            <a:pPr>
              <a:spcBef>
                <a:spcPct val="0"/>
              </a:spcBef>
              <a:buNone/>
            </a:pPr>
            <a:r>
              <a:rPr lang="ar-SA" sz="2000" b="1" dirty="0" smtClean="0">
                <a:cs typeface="Arabic Transparent" pitchFamily="2" charset="-78"/>
              </a:rPr>
              <a:t>        - الثقافة المادية .</a:t>
            </a:r>
          </a:p>
          <a:p>
            <a:pPr>
              <a:spcBef>
                <a:spcPct val="0"/>
              </a:spcBef>
              <a:buNone/>
            </a:pPr>
            <a:r>
              <a:rPr lang="ar-SA" sz="2000" b="1" dirty="0" smtClean="0">
                <a:cs typeface="Arabic Transparent" pitchFamily="2" charset="-78"/>
              </a:rPr>
              <a:t>     </a:t>
            </a:r>
            <a:endParaRPr lang="ar-SA" altLang="ar-SA" sz="1400" b="1" dirty="0" smtClean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 </a:t>
            </a: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</a:rPr>
              <a:t>س59: </a:t>
            </a:r>
            <a:r>
              <a:rPr lang="ar-SA" sz="2000" b="1" dirty="0" smtClean="0">
                <a:solidFill>
                  <a:srgbClr val="0033CC"/>
                </a:solidFill>
                <a:cs typeface="Arabic Transparent" pitchFamily="2" charset="-78"/>
              </a:rPr>
              <a:t>تمثل كل شيء صنعه الإنسان بما في ذلك </a:t>
            </a:r>
            <a:r>
              <a:rPr lang="ar-SA" sz="2000" b="1" dirty="0" err="1" smtClean="0">
                <a:solidFill>
                  <a:srgbClr val="0033CC"/>
                </a:solidFill>
                <a:cs typeface="Arabic Transparent" pitchFamily="2" charset="-78"/>
              </a:rPr>
              <a:t>البنى</a:t>
            </a:r>
            <a:r>
              <a:rPr lang="ar-SA" sz="2000" b="1" dirty="0" smtClean="0">
                <a:solidFill>
                  <a:srgbClr val="0033CC"/>
                </a:solidFill>
                <a:cs typeface="Arabic Transparent" pitchFamily="2" charset="-78"/>
              </a:rPr>
              <a:t> الهيكلية لتأثيرها على سلوك الناس وأذواقهم وكونها مرآة </a:t>
            </a:r>
          </a:p>
          <a:p>
            <a:pPr>
              <a:spcBef>
                <a:spcPct val="0"/>
              </a:spcBef>
              <a:buNone/>
            </a:pPr>
            <a:r>
              <a:rPr lang="ar-SA" sz="2000" b="1" dirty="0" smtClean="0">
                <a:solidFill>
                  <a:srgbClr val="0033CC"/>
                </a:solidFill>
                <a:cs typeface="Arabic Transparent" pitchFamily="2" charset="-78"/>
              </a:rPr>
              <a:t>          عاكسة لقيمهم </a:t>
            </a:r>
            <a:r>
              <a:rPr lang="ar-SA" altLang="ar-SA" sz="2000" b="1" dirty="0" smtClean="0">
                <a:solidFill>
                  <a:srgbClr val="0033CC"/>
                </a:solidFill>
                <a:latin typeface="Arial" panose="020B0604020202020204" pitchFamily="34" charset="0"/>
              </a:rPr>
              <a:t>: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- </a:t>
            </a:r>
            <a:r>
              <a:rPr lang="ar-SA" sz="2000" b="1" dirty="0" smtClean="0">
                <a:cs typeface="Arabic Transparent" pitchFamily="2" charset="-78"/>
              </a:rPr>
              <a:t>الثقافة المادية .</a:t>
            </a: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       </a:t>
            </a:r>
            <a:endParaRPr lang="ar-SA" altLang="ar-SA" sz="2000" b="1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20832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B7B4373-3079-4DBD-8C16-9341FC534DB2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7412" name="مستطيل 2"/>
          <p:cNvSpPr>
            <a:spLocks noChangeArrowheads="1"/>
          </p:cNvSpPr>
          <p:nvPr/>
        </p:nvSpPr>
        <p:spPr bwMode="auto">
          <a:xfrm>
            <a:off x="166654" y="214290"/>
            <a:ext cx="9572692" cy="6401753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س60: </a:t>
            </a:r>
            <a:r>
              <a:rPr lang="ar-SA" sz="2000" b="1" dirty="0" smtClean="0">
                <a:solidFill>
                  <a:srgbClr val="C00000"/>
                </a:solidFill>
                <a:cs typeface="Arabic Transparent" pitchFamily="2" charset="-78"/>
              </a:rPr>
              <a:t>الثقافة المادية تتمثل في </a:t>
            </a:r>
            <a:r>
              <a:rPr 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abic Transparent" pitchFamily="2" charset="-78"/>
              </a:rPr>
              <a:t>:</a:t>
            </a:r>
            <a:endParaRPr lang="ar-SA" altLang="ar-SA" sz="2000" b="1" dirty="0" smtClean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- </a:t>
            </a:r>
            <a:r>
              <a:rPr lang="ar-SA" sz="2000" b="1" dirty="0" smtClean="0">
                <a:cs typeface="Arabic Transparent" pitchFamily="2" charset="-78"/>
              </a:rPr>
              <a:t>كل شيء صنعه الإنسان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- </a:t>
            </a:r>
            <a:r>
              <a:rPr lang="ar-SA" sz="2000" b="1" dirty="0" err="1" smtClean="0">
                <a:cs typeface="Arabic Transparent" pitchFamily="2" charset="-78"/>
              </a:rPr>
              <a:t>البنى</a:t>
            </a:r>
            <a:r>
              <a:rPr lang="ar-SA" sz="2000" b="1" dirty="0" smtClean="0">
                <a:cs typeface="Arabic Transparent" pitchFamily="2" charset="-78"/>
              </a:rPr>
              <a:t> الهيكلية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Arabic Transparent" pitchFamily="2" charset="-78"/>
              </a:rPr>
              <a:t>        - </a:t>
            </a:r>
            <a:r>
              <a:rPr lang="ar-SA" sz="2000" b="1" dirty="0" smtClean="0">
                <a:cs typeface="Arabic Transparent" pitchFamily="2" charset="-78"/>
              </a:rPr>
              <a:t>العمارة .</a:t>
            </a:r>
          </a:p>
          <a:p>
            <a:pPr>
              <a:spcBef>
                <a:spcPct val="0"/>
              </a:spcBef>
              <a:buNone/>
            </a:pPr>
            <a:r>
              <a:rPr lang="ar-SA" sz="2000" b="1" dirty="0" smtClean="0">
                <a:cs typeface="Arabic Transparent" pitchFamily="2" charset="-78"/>
              </a:rPr>
              <a:t>        - التقنية .</a:t>
            </a:r>
          </a:p>
          <a:p>
            <a:pPr>
              <a:spcBef>
                <a:spcPct val="0"/>
              </a:spcBef>
              <a:buNone/>
            </a:pPr>
            <a:r>
              <a:rPr lang="ar-SA" sz="2000" b="1" dirty="0" smtClean="0">
                <a:cs typeface="Arabic Transparent" pitchFamily="2" charset="-78"/>
              </a:rPr>
              <a:t>        - الفنون .</a:t>
            </a:r>
            <a:endParaRPr lang="ar-SA" altLang="ar-SA" sz="2000" b="1" dirty="0" smtClean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    </a:t>
            </a:r>
            <a:endParaRPr lang="ar-SA" altLang="ar-SA" sz="2000" b="1" dirty="0" smtClean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س61: </a:t>
            </a:r>
            <a:r>
              <a:rPr lang="ar-SA" sz="2000" b="1" dirty="0" smtClean="0">
                <a:solidFill>
                  <a:srgbClr val="C00000"/>
                </a:solidFill>
                <a:cs typeface="Arabic Transparent" pitchFamily="2" charset="-78"/>
              </a:rPr>
              <a:t>جملة الجوانب السكانية ذات الأثر الواضح على مجال الأعمال الدولية وخصوصيات كل بلد ضمن ذلك .  </a:t>
            </a:r>
          </a:p>
          <a:p>
            <a:pPr>
              <a:spcBef>
                <a:spcPct val="0"/>
              </a:spcBef>
              <a:buNone/>
            </a:pPr>
            <a:r>
              <a:rPr lang="ar-SA" sz="2000" b="1" dirty="0" smtClean="0">
                <a:solidFill>
                  <a:srgbClr val="C00000"/>
                </a:solidFill>
                <a:cs typeface="Arabic Transparent" pitchFamily="2" charset="-78"/>
              </a:rPr>
              <a:t>         تتعلق بالعناصر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:</a:t>
            </a:r>
            <a:endParaRPr lang="ar-SA" altLang="ar-SA" sz="2000" b="1" dirty="0" smtClean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          </a:t>
            </a: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- </a:t>
            </a:r>
            <a:r>
              <a:rPr lang="ar-SA" sz="2000" b="1" dirty="0" err="1" smtClean="0">
                <a:cs typeface="Arabic Transparent" pitchFamily="2" charset="-78"/>
              </a:rPr>
              <a:t>الديمغرافية</a:t>
            </a: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       </a:t>
            </a:r>
            <a:endParaRPr lang="ar-SA" altLang="ar-SA" sz="2000" b="1" dirty="0" smtClean="0">
              <a:solidFill>
                <a:srgbClr val="0033CC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س62: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تهتم </a:t>
            </a:r>
            <a:r>
              <a:rPr lang="ar-SA" sz="2000" b="1" dirty="0" smtClean="0">
                <a:solidFill>
                  <a:srgbClr val="C00000"/>
                </a:solidFill>
                <a:cs typeface="Arabic Transparent" pitchFamily="2" charset="-78"/>
              </a:rPr>
              <a:t>العناصر </a:t>
            </a:r>
            <a:r>
              <a:rPr lang="ar-SA" sz="2000" b="1" dirty="0" err="1" smtClean="0">
                <a:solidFill>
                  <a:srgbClr val="C00000"/>
                </a:solidFill>
                <a:cs typeface="Arabic Transparent" pitchFamily="2" charset="-78"/>
              </a:rPr>
              <a:t>الديمغرافية</a:t>
            </a:r>
            <a:r>
              <a:rPr lang="ar-SA" sz="2000" b="1" dirty="0" smtClean="0">
                <a:solidFill>
                  <a:srgbClr val="C00000"/>
                </a:solidFill>
                <a:cs typeface="Arabic Transparent" pitchFamily="2" charset="-78"/>
              </a:rPr>
              <a:t> بدراسة خصائص </a:t>
            </a: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:</a:t>
            </a:r>
            <a:endParaRPr lang="ar-SA" altLang="ar-SA" sz="2000" b="1" dirty="0" smtClean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- </a:t>
            </a:r>
            <a:r>
              <a:rPr lang="ar-SA" sz="2000" b="1" dirty="0" smtClean="0">
                <a:cs typeface="Arabic Transparent" pitchFamily="2" charset="-78"/>
              </a:rPr>
              <a:t>الجوانب السكانية ذات الأثر الواضح على مجال الأعمال الدولية .</a:t>
            </a:r>
            <a:endParaRPr lang="ar-SA" altLang="ar-SA" sz="2000" b="1" dirty="0" smtClean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sz="2000" b="1" dirty="0" smtClean="0">
                <a:latin typeface="Arial" panose="020B0604020202020204" pitchFamily="34" charset="0"/>
                <a:cs typeface="Arabic Transparent" pitchFamily="2" charset="-78"/>
              </a:rPr>
              <a:t>        - </a:t>
            </a:r>
            <a:r>
              <a:rPr lang="ar-SA" sz="2000" b="1" dirty="0" smtClean="0">
                <a:cs typeface="Arabic Transparent" pitchFamily="2" charset="-78"/>
              </a:rPr>
              <a:t>معدل نمو السكان </a:t>
            </a:r>
            <a:r>
              <a:rPr lang="ar-SA" altLang="ar-SA" sz="2000" b="1" dirty="0" smtClean="0">
                <a:latin typeface="Arial" panose="020B0604020202020204" pitchFamily="34" charset="0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+mn-cs"/>
              </a:rPr>
              <a:t>        - </a:t>
            </a:r>
            <a:r>
              <a:rPr lang="ar-SA" sz="2000" b="1" dirty="0" smtClean="0">
                <a:cs typeface="Arabic Transparent" pitchFamily="2" charset="-78"/>
              </a:rPr>
              <a:t>حجم الأسرة 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Arabic Transparent" pitchFamily="2" charset="-78"/>
              </a:rPr>
              <a:t>        - </a:t>
            </a:r>
            <a:r>
              <a:rPr lang="ar-SA" sz="2000" b="1" dirty="0" smtClean="0">
                <a:cs typeface="Arabic Transparent" pitchFamily="2" charset="-78"/>
              </a:rPr>
              <a:t>التعليم .</a:t>
            </a:r>
          </a:p>
          <a:p>
            <a:pPr>
              <a:spcBef>
                <a:spcPct val="0"/>
              </a:spcBef>
              <a:buNone/>
            </a:pPr>
            <a:r>
              <a:rPr lang="ar-SA" sz="2000" b="1" dirty="0" smtClean="0">
                <a:cs typeface="Arabic Transparent" pitchFamily="2" charset="-78"/>
              </a:rPr>
              <a:t>        - العلاقات الأسرية .</a:t>
            </a:r>
          </a:p>
          <a:p>
            <a:pPr>
              <a:spcBef>
                <a:spcPct val="0"/>
              </a:spcBef>
              <a:buNone/>
            </a:pPr>
            <a:r>
              <a:rPr lang="ar-SA" sz="2000" b="1" dirty="0" smtClean="0">
                <a:cs typeface="Arabic Transparent" pitchFamily="2" charset="-78"/>
              </a:rPr>
              <a:t>        - القضايا المتعلقة بتمركز السكان (المدن، خارج المدن) .</a:t>
            </a:r>
          </a:p>
          <a:p>
            <a:pPr>
              <a:spcBef>
                <a:spcPct val="0"/>
              </a:spcBef>
              <a:buNone/>
            </a:pPr>
            <a:endParaRPr lang="ar-SA" sz="2000" b="1" dirty="0" smtClean="0">
              <a:cs typeface="Arabic Transparen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20832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B7B4373-3079-4DBD-8C16-9341FC534DB2}" type="slidenum">
              <a:rPr lang="ar-SA" altLang="ar-SA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ar-SA" sz="1200" smtClean="0">
              <a:solidFill>
                <a:schemeClr val="bg1"/>
              </a:solidFill>
            </a:endParaRPr>
          </a:p>
        </p:txBody>
      </p:sp>
      <p:sp>
        <p:nvSpPr>
          <p:cNvPr id="17412" name="مستطيل 2"/>
          <p:cNvSpPr>
            <a:spLocks noChangeArrowheads="1"/>
          </p:cNvSpPr>
          <p:nvPr/>
        </p:nvSpPr>
        <p:spPr bwMode="auto">
          <a:xfrm>
            <a:off x="166654" y="214290"/>
            <a:ext cx="9572692" cy="6555641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7030A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س63:</a:t>
            </a:r>
            <a:r>
              <a:rPr lang="ar-SA" altLang="ar-SA" sz="2000" b="1" dirty="0" smtClean="0">
                <a:solidFill>
                  <a:srgbClr val="7030A0"/>
                </a:solidFill>
                <a:latin typeface="Arial" panose="020B0604020202020204" pitchFamily="34" charset="0"/>
              </a:rPr>
              <a:t> </a:t>
            </a:r>
            <a:r>
              <a:rPr lang="ar-SA" altLang="ar-SA" sz="2000" b="1" dirty="0" smtClean="0">
                <a:solidFill>
                  <a:srgbClr val="7030A0"/>
                </a:solidFill>
                <a:latin typeface="Arial" panose="020B0604020202020204" pitchFamily="34" charset="0"/>
              </a:rPr>
              <a:t>تهتم </a:t>
            </a:r>
            <a:r>
              <a:rPr lang="ar-SA" sz="2000" b="1" dirty="0" smtClean="0">
                <a:solidFill>
                  <a:srgbClr val="7030A0"/>
                </a:solidFill>
                <a:cs typeface="Arabic Transparent" pitchFamily="2" charset="-78"/>
              </a:rPr>
              <a:t>العناصر السلوكية بدراسة خصائص </a:t>
            </a:r>
            <a:r>
              <a:rPr lang="ar-SA" sz="2000" b="1" dirty="0" smtClean="0">
                <a:solidFill>
                  <a:srgbClr val="7030A0"/>
                </a:solidFill>
                <a:latin typeface="Arial" panose="020B0604020202020204" pitchFamily="34" charset="0"/>
                <a:cs typeface="Arabic Transparent" pitchFamily="2" charset="-78"/>
              </a:rPr>
              <a:t>:</a:t>
            </a:r>
            <a:endParaRPr lang="ar-SA" altLang="ar-SA" sz="2000" b="1" dirty="0" smtClean="0">
              <a:solidFill>
                <a:srgbClr val="7030A0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- </a:t>
            </a:r>
            <a:r>
              <a:rPr lang="ar-SA" sz="2000" b="1" dirty="0" smtClean="0"/>
              <a:t>قضايا القيم .</a:t>
            </a:r>
          </a:p>
          <a:p>
            <a:pPr>
              <a:spcBef>
                <a:spcPct val="0"/>
              </a:spcBef>
              <a:buNone/>
            </a:pPr>
            <a:r>
              <a:rPr lang="ar-SA" sz="2000" b="1" dirty="0" smtClean="0"/>
              <a:t>        - العقيدة .</a:t>
            </a:r>
          </a:p>
          <a:p>
            <a:pPr>
              <a:spcBef>
                <a:spcPct val="0"/>
              </a:spcBef>
              <a:buNone/>
            </a:pPr>
            <a:r>
              <a:rPr lang="ar-SA" sz="2000" b="1" dirty="0" smtClean="0"/>
              <a:t>        - النظرة العامة للأشياء</a:t>
            </a:r>
            <a:r>
              <a:rPr lang="ar-SA" altLang="ar-SA" sz="2000" b="1" dirty="0" smtClean="0">
                <a:latin typeface="Arial" panose="020B0604020202020204" pitchFamily="34" charset="0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- </a:t>
            </a:r>
            <a:r>
              <a:rPr lang="ar-SA" sz="2000" b="1" dirty="0" smtClean="0"/>
              <a:t>الانتماء إلى الجماعات </a:t>
            </a:r>
            <a:r>
              <a:rPr lang="ar-SA" sz="2000" b="1" dirty="0" smtClean="0">
                <a:cs typeface="Arabic Transparent" pitchFamily="2" charset="-78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Arabic Transparent" pitchFamily="2" charset="-78"/>
              </a:rPr>
              <a:t>        - </a:t>
            </a:r>
            <a:r>
              <a:rPr lang="ar-SA" sz="2000" b="1" dirty="0" smtClean="0"/>
              <a:t>النظرة إلى العمل</a:t>
            </a:r>
            <a:r>
              <a:rPr lang="ar-SA" sz="2000" b="1" dirty="0" smtClean="0">
                <a:cs typeface="Arabic Transparent" pitchFamily="2" charset="-78"/>
              </a:rPr>
              <a:t> .</a:t>
            </a:r>
          </a:p>
          <a:p>
            <a:pPr>
              <a:spcBef>
                <a:spcPct val="0"/>
              </a:spcBef>
              <a:buNone/>
            </a:pPr>
            <a:r>
              <a:rPr lang="ar-SA" sz="2000" b="1" dirty="0" smtClean="0">
                <a:cs typeface="Arabic Transparent" pitchFamily="2" charset="-78"/>
              </a:rPr>
              <a:t>        - </a:t>
            </a:r>
            <a:r>
              <a:rPr lang="ar-SA" sz="2000" b="1" dirty="0" smtClean="0"/>
              <a:t>أهمية نوع المهنة</a:t>
            </a:r>
            <a:r>
              <a:rPr lang="ar-SA" sz="2000" b="1" dirty="0" smtClean="0">
                <a:cs typeface="Arabic Transparent" pitchFamily="2" charset="-78"/>
              </a:rPr>
              <a:t> .</a:t>
            </a:r>
          </a:p>
          <a:p>
            <a:pPr>
              <a:spcBef>
                <a:spcPct val="0"/>
              </a:spcBef>
              <a:buNone/>
            </a:pPr>
            <a:r>
              <a:rPr lang="ar-SA" sz="2000" b="1" dirty="0" smtClean="0">
                <a:cs typeface="Arabic Transparent" pitchFamily="2" charset="-78"/>
              </a:rPr>
              <a:t>        - </a:t>
            </a:r>
            <a:r>
              <a:rPr lang="ar-SA" sz="2000" b="1" dirty="0" smtClean="0"/>
              <a:t>النظم الاجتماعية كقواعد موجهة لسلوك الأفراد</a:t>
            </a:r>
            <a:r>
              <a:rPr lang="ar-SA" sz="2000" b="1" dirty="0" smtClean="0">
                <a:cs typeface="Arabic Transparent" pitchFamily="2" charset="-78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Arabic Transparent" pitchFamily="2" charset="-78"/>
              </a:rPr>
              <a:t>        - </a:t>
            </a:r>
            <a:r>
              <a:rPr lang="ar-SA" sz="2000" b="1" dirty="0" smtClean="0"/>
              <a:t>اللغة .</a:t>
            </a:r>
          </a:p>
          <a:p>
            <a:pPr>
              <a:spcBef>
                <a:spcPct val="0"/>
              </a:spcBef>
              <a:buNone/>
            </a:pPr>
            <a:r>
              <a:rPr lang="ar-SA" sz="2000" b="1" dirty="0" smtClean="0"/>
              <a:t>        - التواصل .</a:t>
            </a:r>
            <a:endParaRPr lang="ar-SA" altLang="ar-SA" sz="2000" b="1" dirty="0" smtClean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    </a:t>
            </a:r>
            <a:endParaRPr lang="ar-SA" altLang="ar-SA" sz="2000" b="1" dirty="0" smtClean="0">
              <a:solidFill>
                <a:srgbClr val="C00000"/>
              </a:solidFill>
              <a:latin typeface="Arial" panose="020B0604020202020204" pitchFamily="34" charset="0"/>
              <a:cs typeface="+mn-cs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7030A0"/>
                </a:solidFill>
                <a:latin typeface="Arial" panose="020B0604020202020204" pitchFamily="34" charset="0"/>
                <a:cs typeface="+mn-cs"/>
              </a:rPr>
              <a:t>س64: </a:t>
            </a:r>
            <a:r>
              <a:rPr lang="ar-SA" sz="2000" b="1" dirty="0" smtClean="0">
                <a:solidFill>
                  <a:srgbClr val="7030A0"/>
                </a:solidFill>
              </a:rPr>
              <a:t>الانتماء إلى الجماعات (عرقية، قبيلة، عشيرة، دينية) حسب طبيعة كل مجتمع تعد من خصائص العناصر </a:t>
            </a:r>
            <a:r>
              <a:rPr lang="ar-SA" altLang="ar-SA" sz="2000" b="1" dirty="0" smtClean="0">
                <a:solidFill>
                  <a:srgbClr val="7030A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:</a:t>
            </a:r>
            <a:endParaRPr lang="ar-SA" altLang="ar-SA" sz="2000" b="1" dirty="0" smtClean="0">
              <a:solidFill>
                <a:srgbClr val="7030A0"/>
              </a:solidFill>
              <a:latin typeface="Arial" panose="020B0604020202020204" pitchFamily="34" charset="0"/>
              <a:cs typeface="+mn-cs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+mn-cs"/>
              </a:rPr>
              <a:t>          </a:t>
            </a: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- </a:t>
            </a:r>
            <a:r>
              <a:rPr lang="ar-SA" sz="2000" b="1" dirty="0" smtClean="0">
                <a:cs typeface="Arabic Transparent" pitchFamily="2" charset="-78"/>
              </a:rPr>
              <a:t>السلوكية </a:t>
            </a: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          </a:t>
            </a:r>
            <a:endParaRPr lang="ar-SA" altLang="ar-SA" sz="2000" b="1" dirty="0" smtClean="0">
              <a:solidFill>
                <a:srgbClr val="0033CC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ar-SA" altLang="ar-SA" sz="2000" b="1" dirty="0" smtClean="0">
                <a:solidFill>
                  <a:srgbClr val="7030A0"/>
                </a:solidFill>
                <a:latin typeface="Arial" panose="020B0604020202020204" pitchFamily="34" charset="0"/>
              </a:rPr>
              <a:t>س65: </a:t>
            </a:r>
            <a:r>
              <a:rPr lang="ar-SA" sz="2000" b="1" dirty="0" smtClean="0">
                <a:solidFill>
                  <a:srgbClr val="7030A0"/>
                </a:solidFill>
              </a:rPr>
              <a:t>النظم الاجتماعية كقواعد موجهة لسلوك الأفراد تعد من خصائص </a:t>
            </a:r>
            <a:r>
              <a:rPr lang="ar-SA" altLang="ar-SA" sz="2000" b="1" dirty="0" smtClean="0">
                <a:solidFill>
                  <a:srgbClr val="7030A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:</a:t>
            </a:r>
            <a:endParaRPr lang="ar-SA" altLang="ar-SA" sz="2000" b="1" dirty="0" smtClean="0">
              <a:solidFill>
                <a:srgbClr val="7030A0"/>
              </a:solidFill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ar-SA" altLang="ar-SA" sz="2000" b="1" dirty="0" smtClean="0">
                <a:latin typeface="Arial" panose="020B0604020202020204" pitchFamily="34" charset="0"/>
              </a:rPr>
              <a:t>        - </a:t>
            </a:r>
            <a:r>
              <a:rPr lang="ar-SA" sz="2000" b="1" dirty="0" smtClean="0">
                <a:cs typeface="Arabic Transparent" pitchFamily="2" charset="-78"/>
              </a:rPr>
              <a:t>السلوكية </a:t>
            </a:r>
            <a:r>
              <a:rPr lang="ar-SA" altLang="ar-SA" sz="2000" b="1" dirty="0" smtClean="0">
                <a:latin typeface="Arial" panose="020B0604020202020204" pitchFamily="34" charset="0"/>
                <a:cs typeface="Arabic Transparent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endParaRPr lang="ar-SA" sz="2000" b="1" dirty="0" smtClean="0">
              <a:latin typeface="Arial" panose="020B0604020202020204" pitchFamily="34" charset="0"/>
              <a:cs typeface="Arabic Transparent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endParaRPr lang="ar-SA" sz="2000" b="1" dirty="0" smtClean="0">
              <a:cs typeface="Arabic Transparent" pitchFamily="2" charset="-78"/>
            </a:endParaRPr>
          </a:p>
          <a:p>
            <a:pPr>
              <a:spcBef>
                <a:spcPct val="0"/>
              </a:spcBef>
              <a:buNone/>
            </a:pPr>
            <a:endParaRPr lang="ar-SA" sz="2000" b="1" dirty="0" smtClean="0">
              <a:cs typeface="Arabic Transparen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20832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661</TotalTime>
  <Words>1988</Words>
  <Application>Microsoft Office PowerPoint</Application>
  <PresentationFormat>A4 Paper (210x297 mm)‎</PresentationFormat>
  <Paragraphs>359</Paragraphs>
  <Slides>18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19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TAiba</cp:lastModifiedBy>
  <cp:revision>70</cp:revision>
  <dcterms:created xsi:type="dcterms:W3CDTF">2014-09-11T06:47:01Z</dcterms:created>
  <dcterms:modified xsi:type="dcterms:W3CDTF">2016-12-07T21:59:44Z</dcterms:modified>
</cp:coreProperties>
</file>