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32" r:id="rId2"/>
    <p:sldId id="311" r:id="rId3"/>
    <p:sldId id="324" r:id="rId4"/>
    <p:sldId id="325" r:id="rId5"/>
    <p:sldId id="326" r:id="rId6"/>
    <p:sldId id="327" r:id="rId7"/>
    <p:sldId id="328" r:id="rId8"/>
    <p:sldId id="329" r:id="rId9"/>
    <p:sldId id="330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009900"/>
    <a:srgbClr val="013E36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143000"/>
            <a:ext cx="8915400" cy="10668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en-US" dirty="0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>
          <a:xfrm>
            <a:off x="7135416" y="612775"/>
            <a:ext cx="1037034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1CEBA-38A7-4A2C-87E2-30441A6550AE}" type="datetimeFigureOut">
              <a:rPr lang="ar-SA"/>
              <a:pPr>
                <a:defRPr/>
              </a:pPr>
              <a:t>08/03/38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5695950" y="612775"/>
            <a:ext cx="143602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4666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</a:t>
            </a:r>
            <a:r>
              <a:rPr lang="ar-SA" altLang="ar-SA" sz="5500" b="1" dirty="0" smtClean="0">
                <a:solidFill>
                  <a:srgbClr val="FF0000"/>
                </a:solidFill>
              </a:rPr>
              <a:t>السابعة</a:t>
            </a:r>
            <a:endParaRPr lang="ar-SA" altLang="ar-SA" sz="5500" b="1" dirty="0" smtClean="0">
              <a:solidFill>
                <a:srgbClr val="FF0000"/>
              </a:solidFill>
            </a:endParaRP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357166"/>
            <a:ext cx="9358378" cy="614366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يقصد </a:t>
            </a:r>
            <a:r>
              <a:rPr lang="ar-SA" altLang="ar-SA" sz="2000" b="1" dirty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بالبيئة المالية للأعمال الدولية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كافة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المنظمات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المؤسسات المالية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الأفراد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المستثمرين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البنوك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شركات التأمين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- العاملين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في مجال الأعمال الدولية المتواجدة في بلدان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ظروف معينة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مختلفة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تتصف البيئة المالية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للاعمال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الدولية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بكلا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من 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- يتفاعلون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مع بعضهم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البعض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يعرضون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المال على المستثمرين الباحثين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عنه .</a:t>
            </a:r>
            <a:endParaRPr lang="ar-SA" altLang="ar-SA" sz="2000" b="1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- يبيعون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يشترون الأوراق المالية (كالأسهم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السندات </a:t>
            </a:r>
            <a:r>
              <a:rPr lang="ar-SA" altLang="ar-SA" sz="2000" b="1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العملات الأجنبية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) .</a:t>
            </a:r>
            <a:endParaRPr lang="ar-SA" altLang="ar-SA" sz="2000" b="1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- يبحثون عن </a:t>
            </a:r>
            <a:r>
              <a:rPr lang="ar-SA" altLang="ar-SA" sz="2000" b="1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تحقيق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الثروة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ساحة كبيرة تتدفق فيها الأموال بشكل كبير </a:t>
            </a:r>
            <a:r>
              <a:rPr lang="ar-SA" sz="2000" b="1" dirty="0" smtClean="0">
                <a:solidFill>
                  <a:schemeClr val="tx1"/>
                </a:solidFill>
                <a:latin typeface="Arial" charset="0"/>
                <a:cs typeface="+mn-cs"/>
              </a:rPr>
              <a:t>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charset="0"/>
                <a:cs typeface="Arabic Transparent" pitchFamily="2" charset="0"/>
              </a:rPr>
              <a:t>      - </a:t>
            </a:r>
            <a:r>
              <a:rPr lang="ar-SA" altLang="ar-SA" sz="2000" b="1" dirty="0" smtClean="0">
                <a:solidFill>
                  <a:schemeClr val="tx1"/>
                </a:solidFill>
              </a:rPr>
              <a:t>تضم مختلف السلطات النقدية في كل بلدن والمؤسسات المالية والإقليمية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      - تضم </a:t>
            </a:r>
            <a:r>
              <a:rPr lang="ar-SA" altLang="ar-SA" sz="2000" b="1" dirty="0" smtClean="0">
                <a:solidFill>
                  <a:schemeClr val="tx1"/>
                </a:solidFill>
              </a:rPr>
              <a:t>البنوك والشركات العالمية  والمحلية والأفراد والمؤسسات.</a:t>
            </a:r>
            <a:endParaRPr lang="en-US" altLang="ar-SA" sz="2000" b="1" dirty="0" smtClean="0">
              <a:solidFill>
                <a:schemeClr val="tx1"/>
              </a:solidFill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en-US" altLang="ar-SA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357166"/>
            <a:ext cx="9358378" cy="614366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تتكون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بيئة الأعمال الدولية من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البيئة السياسية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البيئة الاقتصادية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البيئة القانونية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البيئة الاجتماعية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من ال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منظمات التي تعمل في تمويل موازين المدفوعات والتجارة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صندوق النقد الدولي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س5: من المنظمات التي تعمل في تمويل التنمية والاستثمار 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البنك الدولي</a:t>
            </a:r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en-US" altLang="ar-SA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س6: من ال</a:t>
            </a:r>
            <a:r>
              <a:rPr lang="ar-SA" sz="2000" b="1" dirty="0" smtClean="0">
                <a:solidFill>
                  <a:srgbClr val="C00000"/>
                </a:solidFill>
              </a:rPr>
              <a:t>مؤسسات التي تعمل في ضمان الاستثمار والخدمات المساعدة 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الوكالة الدولية لضمان الاستثمار .</a:t>
            </a:r>
            <a:endParaRPr lang="en-US" sz="20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- الوكالة العربية للاستثمار .</a:t>
            </a:r>
            <a:endParaRPr lang="en-US" sz="20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- الوكالات القطرية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2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س7: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الاتفاقية التي تمت الموافقة فيها على إنشاء البنك الدولي للإنشاء والتعمير هي ذات الاتفاقية التي سميت 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       باتفاقية :</a:t>
            </a:r>
            <a:endParaRPr lang="en-US" altLang="ar-SA" sz="2000" b="1" dirty="0" smtClean="0">
              <a:solidFill>
                <a:srgbClr val="C00000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err="1" smtClean="0">
                <a:solidFill>
                  <a:prstClr val="black"/>
                </a:solidFill>
                <a:latin typeface="Arial" pitchFamily="34" charset="0"/>
                <a:cs typeface="Arabic Transparent" pitchFamily="2" charset="-78"/>
              </a:rPr>
              <a:t>برايتون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SA" sz="2000" b="1" dirty="0" err="1" smtClean="0">
                <a:solidFill>
                  <a:prstClr val="black"/>
                </a:solidFill>
                <a:latin typeface="Arial" pitchFamily="34" charset="0"/>
                <a:cs typeface="Arabic Transparent" pitchFamily="2" charset="-78"/>
              </a:rPr>
              <a:t>وودز</a:t>
            </a:r>
            <a:r>
              <a:rPr lang="ar-SA" sz="2000" b="1" dirty="0" smtClean="0">
                <a:solidFill>
                  <a:prstClr val="black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Breton Woods</a:t>
            </a:r>
            <a:r>
              <a:rPr lang="ar-SA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س8: تم أنشاء صندوق النقد الدولي و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البنك الدولي للإنشاء والتعمير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 أجل 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لإعادة ترتيب الوضع النقدي العالمي .</a:t>
            </a:r>
            <a:endParaRPr lang="ar-SA" altLang="ar-SA" sz="2000" b="1" dirty="0" smtClean="0">
              <a:solidFill>
                <a:schemeClr val="tx1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س9: من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أهداف صندوق  النقد الدولي 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تشجيع التبادل النقدي بين الدول الأعضاء .      - وضع نظام متعدد الأطراف للمدفوعات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تسهيل وتوسيع التجارة مابين الدول .            - التخلص من قيود الصرف الأجنبي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العمل على ثبات صرف العملات .                - مساعدة الدول التي تعاني الاختلال في موازين المدفوعات </a:t>
            </a:r>
            <a:endParaRPr lang="en-US" altLang="ar-SA" sz="20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س10: يتم </a:t>
            </a:r>
            <a:r>
              <a:rPr lang="ar-SA" sz="2000" b="1" dirty="0" smtClean="0">
                <a:solidFill>
                  <a:srgbClr val="C00000"/>
                </a:solidFill>
              </a:rPr>
              <a:t>مساعدة الدول التي تعاني الاختلال في موازين المدفوعات عن طريق 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التحويل دون الحاجة لاتخاذ تدابير انكماشية </a:t>
            </a:r>
            <a:r>
              <a:rPr lang="ar-SA" sz="2000" b="1" u="sng" dirty="0" smtClean="0">
                <a:solidFill>
                  <a:srgbClr val="009900"/>
                </a:solidFill>
                <a:cs typeface="+mn-cs"/>
              </a:rPr>
              <a:t>قصيرة الأجل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8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س11: </a:t>
            </a:r>
            <a:r>
              <a:rPr lang="ar-SA" sz="2000" b="1" dirty="0" smtClean="0">
                <a:solidFill>
                  <a:srgbClr val="C00000"/>
                </a:solidFill>
              </a:rPr>
              <a:t>تساهم الدول الأعضاء في رأسمال الصندوق بنسب مختلفة اعتمادا على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: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  </a:t>
            </a:r>
            <a:endParaRPr lang="en-US" altLang="ar-SA" sz="2000" b="1" dirty="0" smtClean="0">
              <a:solidFill>
                <a:srgbClr val="C00000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الدخل القومي والوزن التجاري لكل دولة </a:t>
            </a:r>
            <a:r>
              <a:rPr lang="ar-SA" sz="2000" b="1" i="1" dirty="0" smtClean="0">
                <a:solidFill>
                  <a:schemeClr val="tx1"/>
                </a:solidFill>
                <a:latin typeface="Times New Roman" pitchFamily="18" charset="0"/>
                <a:cs typeface="+mn-cs"/>
              </a:rPr>
              <a:t>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س12: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يبلغ عدد الأعضاء في صندوق النقد الدولي نحو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184 دولة .</a:t>
            </a:r>
            <a:endParaRPr lang="ar-SA" altLang="ar-SA" sz="2000" b="1" dirty="0" smtClean="0">
              <a:solidFill>
                <a:schemeClr val="tx1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800" b="1" dirty="0" smtClean="0"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س13: يبلغ رأس مال صندوق النقد الدولي حوالي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145 مليار دولار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س14: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تساهم كل من بريطانيا ،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و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فرنسا ،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و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ألمانيا ،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و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المملكة العربية السعودية بحصص كبيرة بينما الدول 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        الأخرى فتساهم بنسب رمزية مختلفة تدفع 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        -     </a:t>
            </a:r>
            <a:r>
              <a:rPr lang="ar-SA" sz="2000" b="1" dirty="0" smtClean="0">
                <a:solidFill>
                  <a:schemeClr val="tx1"/>
                </a:solidFill>
                <a:latin typeface="Arial" charset="0"/>
                <a:cs typeface="+mn-cs"/>
              </a:rPr>
              <a:t>1\4 حصتها بالذهب أو الدولار .</a:t>
            </a:r>
            <a:endParaRPr lang="en-US" altLang="ar-SA" sz="20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س15: من وظائف صندوق النقد الدولي 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تنسيق أسعار الصرف بين الدول الأعضاء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- تقديم القروض للدول </a:t>
            </a:r>
            <a:r>
              <a:rPr lang="ar-SA" sz="2000" b="1" dirty="0" err="1" smtClean="0">
                <a:solidFill>
                  <a:schemeClr val="tx1"/>
                </a:solidFill>
                <a:cs typeface="+mn-cs"/>
              </a:rPr>
              <a:t>المحتاجة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2000" b="1" u="sng" dirty="0" smtClean="0">
                <a:solidFill>
                  <a:srgbClr val="7030A0"/>
                </a:solidFill>
                <a:cs typeface="+mn-cs"/>
              </a:rPr>
              <a:t>لمعالجة العجز المؤقت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في</a:t>
            </a:r>
            <a:r>
              <a:rPr lang="ar-SA" sz="2000" b="1" dirty="0" smtClean="0">
                <a:cs typeface="+mn-cs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موازين </a:t>
            </a:r>
            <a:r>
              <a:rPr lang="ar-SA" sz="2000" b="1" dirty="0" err="1" smtClean="0">
                <a:solidFill>
                  <a:schemeClr val="tx1"/>
                </a:solidFill>
                <a:cs typeface="+mn-cs"/>
              </a:rPr>
              <a:t>مدفوعاتها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- تبادل الآراء والتشاور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4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س16: </a:t>
            </a:r>
            <a:r>
              <a:rPr lang="ar-SA" sz="2000" b="1" kern="0" dirty="0" smtClean="0">
                <a:solidFill>
                  <a:srgbClr val="C00000"/>
                </a:solidFill>
                <a:latin typeface="Arial" charset="0"/>
                <a:cs typeface="+mn-cs"/>
              </a:rPr>
              <a:t>مع زيادة اعتماد العديد من دول العالم على مساعدة صندوق النقد الدولي فأن ذلك يؤهله للتأثير على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: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  </a:t>
            </a:r>
            <a:endParaRPr lang="en-US" altLang="ar-SA" sz="2000" b="1" dirty="0" smtClean="0">
              <a:solidFill>
                <a:srgbClr val="C00000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latin typeface="Arial" charset="0"/>
                <a:cs typeface="+mn-cs"/>
              </a:rPr>
              <a:t>السياسات الاقتصادية للدول </a:t>
            </a:r>
            <a:r>
              <a:rPr lang="ar-SA" sz="2000" b="1" i="1" dirty="0" smtClean="0">
                <a:solidFill>
                  <a:schemeClr val="tx1"/>
                </a:solidFill>
                <a:latin typeface="Times New Roman" pitchFamily="18" charset="0"/>
                <a:cs typeface="+mn-cs"/>
              </a:rPr>
              <a:t>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س17: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صندوق النقد الدولي يطبق عليه ما يسمى 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kern="0" dirty="0" smtClean="0">
                <a:solidFill>
                  <a:sysClr val="windowText" lastClr="000000"/>
                </a:solidFill>
                <a:latin typeface="Arial" charset="0"/>
                <a:cs typeface="+mn-cs"/>
              </a:rPr>
              <a:t>سياسة التكييف الهيكلي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.</a:t>
            </a:r>
            <a:endParaRPr lang="ar-SA" altLang="ar-SA" sz="2000" b="1" dirty="0" smtClean="0">
              <a:solidFill>
                <a:schemeClr val="tx1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س18: </a:t>
            </a:r>
            <a:r>
              <a:rPr lang="ar-SA" sz="2000" b="1" kern="0" dirty="0" smtClean="0">
                <a:solidFill>
                  <a:srgbClr val="C00000"/>
                </a:solidFill>
                <a:latin typeface="Arial" charset="0"/>
                <a:cs typeface="+mn-cs"/>
              </a:rPr>
              <a:t>سياسة التكييف الهيكلي تشترط على الدول المقترضة أن تطبيق داخلياً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- سياسة تقشفية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س19: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السياسة التقشفية الداخلية للدول المقترضة تهدف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: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Arial" charset="0"/>
                <a:cs typeface="+mn-cs"/>
              </a:rPr>
              <a:t> 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latin typeface="Arial" charset="0"/>
                <a:cs typeface="+mn-cs"/>
              </a:rPr>
              <a:t>تحقيق التوازن في ميزانها التجاري وميزان المدفوعات </a:t>
            </a:r>
            <a:r>
              <a:rPr lang="ar-SA" sz="2000" b="1" dirty="0" smtClean="0">
                <a:solidFill>
                  <a:schemeClr val="tx1"/>
                </a:solidFill>
                <a:latin typeface="Arial" charset="0"/>
                <a:cs typeface="+mn-cs"/>
              </a:rPr>
              <a:t>.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latin typeface="Arial" charset="0"/>
                <a:cs typeface="+mn-cs"/>
              </a:rPr>
              <a:t>        - </a:t>
            </a:r>
            <a:r>
              <a:rPr lang="ar-SA" sz="2000" b="1" kern="0" dirty="0" smtClean="0">
                <a:solidFill>
                  <a:sysClr val="windowText" lastClr="000000"/>
                </a:solidFill>
                <a:latin typeface="Arial" charset="0"/>
                <a:cs typeface="+mn-cs"/>
              </a:rPr>
              <a:t>الحد من معدلات التضخم .</a:t>
            </a:r>
            <a:endParaRPr lang="en-US" altLang="ar-SA" sz="20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س20: من ال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منظمات التي تعمل في تمويل التنمية والاستثمار </a:t>
            </a:r>
            <a:r>
              <a:rPr lang="ar-SA" altLang="ar-SA" sz="2000" b="1" u="sng" dirty="0" smtClean="0">
                <a:solidFill>
                  <a:srgbClr val="006600"/>
                </a:solidFill>
              </a:rPr>
              <a:t>على المستوى الدولي 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- البنك الدولي للإنشاء والتعمير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4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س21: من المنظمات التي تعمل في تمويل التنمية والاستثمار </a:t>
            </a:r>
            <a:r>
              <a:rPr lang="ar-SA" altLang="ar-SA" sz="2000" b="1" u="sng" dirty="0" smtClean="0">
                <a:solidFill>
                  <a:srgbClr val="006600"/>
                </a:solidFill>
                <a:cs typeface="+mn-cs"/>
              </a:rPr>
              <a:t>على المستوى الإقليمي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  - الصندوق العربي للإنماء الاقتصادي والاجتماعي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 - المصرف العربي للتنمية الاقتصادية في أفريقيا </a:t>
            </a:r>
            <a:r>
              <a:rPr lang="ar-SA" altLang="ar-SA" sz="2000" b="1" dirty="0" smtClean="0">
                <a:solidFill>
                  <a:schemeClr val="tx1"/>
                </a:solidFill>
                <a:latin typeface="Arial" pitchFamily="34" charset="0"/>
                <a:cs typeface="+mn-cs"/>
              </a:rPr>
              <a:t>.                     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latin typeface="Arial" pitchFamily="34" charset="0"/>
                <a:cs typeface="+mn-cs"/>
              </a:rPr>
              <a:t>       - البنك الإسلامي للتنمية .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+mn-cs"/>
              </a:rPr>
              <a:t> 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1400" b="1" i="1" dirty="0" smtClean="0">
                <a:solidFill>
                  <a:schemeClr val="tx1"/>
                </a:solidFill>
                <a:latin typeface="Arial" pitchFamily="34" charset="0"/>
                <a:cs typeface="+mn-cs"/>
              </a:rPr>
              <a:t> </a:t>
            </a:r>
            <a:endParaRPr lang="ar-SA" altLang="ar-SA" sz="11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Times New Roman" pitchFamily="18" charset="0"/>
                <a:cs typeface="+mn-cs"/>
              </a:rPr>
              <a:t>س22: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 المنظمات التي تعمل في تمويل التنمية والاستثمار </a:t>
            </a:r>
            <a:r>
              <a:rPr lang="ar-SA" altLang="ar-SA" sz="2000" b="1" u="sng" dirty="0" smtClean="0">
                <a:solidFill>
                  <a:srgbClr val="006600"/>
                </a:solidFill>
              </a:rPr>
              <a:t>على المستوى القطري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الصندوق الكويتي للتنمية الاقتصادية .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  - الصندوق السعودي للتنمية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.</a:t>
            </a:r>
            <a:endParaRPr lang="ar-SA" altLang="ar-SA" sz="2000" b="1" dirty="0" smtClean="0">
              <a:solidFill>
                <a:schemeClr val="tx1"/>
              </a:solidFill>
              <a:latin typeface="Arial" panose="020B0604020202020204" pitchFamily="34" charset="0"/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400" b="1" dirty="0" smtClean="0"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س23: من </a:t>
            </a:r>
            <a:r>
              <a:rPr lang="ar-SA" sz="2000" b="1" dirty="0" smtClean="0">
                <a:solidFill>
                  <a:srgbClr val="C00000"/>
                </a:solidFill>
              </a:rPr>
              <a:t>أهداف البنك الدولي للإنشاء والتعمير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العمل على نمو التجار العالمية .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المحافظة على توازن موازين المدفوعات .</a:t>
            </a:r>
          </a:p>
          <a:p>
            <a:pPr marL="0" indent="0" rtl="1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تشجيع استثمار الأموال الدولية .</a:t>
            </a:r>
          </a:p>
          <a:p>
            <a:pP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تشجيع استثمار رؤوس الأموال الأجنبية الخاصة .</a:t>
            </a:r>
            <a:endParaRPr lang="en-US" sz="2000" b="1" dirty="0" smtClean="0">
              <a:solidFill>
                <a:schemeClr val="tx1"/>
              </a:solidFill>
              <a:cs typeface="+mn-cs"/>
            </a:endParaRPr>
          </a:p>
          <a:p>
            <a:pP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منح القروض إلى المؤسسات الاقتصادية في الدول الأعضاء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س24: من وظائف البنك الدولي للإنشاء والتعمير 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</a:p>
          <a:p>
            <a:pP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ا - تقديم القروض للدول الأعضاء .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ب - ضمان القروض التي يقدمها المستثمرون العاديون لمشاريع في الدول النامية .  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ج - منح ائتمان متوسط وطويل الأجل لمساعدة الدول </a:t>
            </a:r>
            <a:r>
              <a:rPr lang="ar-SA" sz="2000" b="1" dirty="0" err="1" smtClean="0">
                <a:solidFill>
                  <a:schemeClr val="tx1"/>
                </a:solidFill>
              </a:rPr>
              <a:t>المحتاجه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د -  إنعاش الاستثمار الدولي عن طريق المشاريع الإنتاجية .</a:t>
            </a:r>
          </a:p>
          <a:p>
            <a:pPr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هـ - تقديم المساعدات الفنية للدول الأعضاء </a:t>
            </a:r>
            <a:r>
              <a:rPr lang="ar-SA" sz="2000" dirty="0" smtClean="0"/>
              <a:t>.</a:t>
            </a:r>
            <a:endParaRPr lang="en-US" sz="2000" dirty="0" smtClean="0">
              <a:cs typeface="Arial" pitchFamily="34" charset="0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6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س25: من المنظمات التي تعمل في ضمان الاستثمار والخدمات المساعدة 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الوكالة الدولية لضمان الاستثمار .</a:t>
            </a:r>
            <a:endParaRPr lang="en-US" sz="20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- الوكالة العربية للاستثمار .</a:t>
            </a:r>
            <a:endParaRPr lang="en-US" sz="20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- الوكالات القطرية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16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س26: تأسست الوكالة الدولية لضمان الاستثمار في 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- كوريا الجنوبية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altLang="ar-SA" sz="2000" b="1" dirty="0" smtClean="0">
              <a:solidFill>
                <a:schemeClr val="tx1"/>
              </a:solidFill>
              <a:cs typeface="+mn-cs"/>
            </a:endParaRP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س27 : عضو في مجموعة البنك الدولي وتعمل بإدارة مستقلة :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    - كوريا الجنوبية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</a:t>
            </a:r>
            <a:endParaRPr lang="ar-SA" sz="2000" b="1" dirty="0" smtClean="0">
              <a:solidFill>
                <a:srgbClr val="C00000"/>
              </a:solidFill>
              <a:cs typeface="+mn-cs"/>
            </a:endParaRP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</a:t>
            </a: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itchFamily="34" charset="0"/>
              </a:rPr>
              <a:t>س28: تعتبر كوريا الجنوبية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عضو في مجموعة البنك الدولي وتعمل على تحقيق أهدافها من خلال 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التأمين على الاستثمارات الأجنبية من المخاطر السياسية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تقديم الضمانات للشركات ( </a:t>
            </a:r>
            <a:r>
              <a:rPr lang="ar-SA" sz="2000" b="1" dirty="0" err="1" smtClean="0">
                <a:solidFill>
                  <a:schemeClr val="tx1"/>
                </a:solidFill>
                <a:cs typeface="+mn-cs"/>
              </a:rPr>
              <a:t>م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.ج ) .</a:t>
            </a: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   - تقديم الضمانات للمقرضين .</a:t>
            </a:r>
          </a:p>
          <a:p>
            <a:pPr marL="365760" indent="-256032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altLang="ar-SA" sz="2000" b="1" dirty="0" smtClean="0">
                <a:solidFill>
                  <a:schemeClr val="tx1"/>
                </a:solidFill>
                <a:cs typeface="+mn-cs"/>
              </a:rPr>
              <a:t>     </a:t>
            </a: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</a:t>
            </a: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marL="0" indent="0" rtl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100" b="1" dirty="0" smtClean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2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429</TotalTime>
  <Words>882</Words>
  <Application>Microsoft Office PowerPoint</Application>
  <PresentationFormat>A4 Paper (210x297 mm)‎</PresentationFormat>
  <Paragraphs>122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43</cp:revision>
  <dcterms:created xsi:type="dcterms:W3CDTF">2014-09-11T06:47:01Z</dcterms:created>
  <dcterms:modified xsi:type="dcterms:W3CDTF">2016-12-07T00:22:31Z</dcterms:modified>
</cp:coreProperties>
</file>