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2" r:id="rId2"/>
    <p:sldId id="312" r:id="rId3"/>
    <p:sldId id="333" r:id="rId4"/>
    <p:sldId id="334" r:id="rId5"/>
    <p:sldId id="335" r:id="rId6"/>
    <p:sldId id="336" r:id="rId7"/>
    <p:sldId id="338" r:id="rId8"/>
    <p:sldId id="339" r:id="rId9"/>
    <p:sldId id="340" r:id="rId10"/>
    <p:sldId id="34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1412776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136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420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الثامنة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285728"/>
            <a:ext cx="9367870" cy="609397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يرجع سبب تطور البيئة </a:t>
            </a:r>
            <a:r>
              <a:rPr lang="ar-SA" altLang="ar-SA" sz="2000" b="1" dirty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المالية للأعمال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الدولية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الزيادة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الكبيرة في حجم العمليات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المالية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رفع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القيود عن المعاملات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المالية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تطور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التقنية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ونظم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المعلومات (سرعة التحويلات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).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انتشار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الأوراق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المالية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كبر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حجم المؤسسات المالية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الإطار الذي يجمع بائعي الأوراق المالية بمشتري تلك الأوراق . تشير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مفهوم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السوق المالي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س3: السوق التي تتم فيها عمليات الوساطة للأرصدة المالية بين المودعين والمستثمرين الباحثين عن مجالات آمنة وعوائد مجزية وبين الشركات والحكومات الباحثة عن السيولة والتمويل . تشير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:</a:t>
            </a: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السوق المالية الدولية .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285728"/>
            <a:ext cx="9367870" cy="640175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إن ممارسات الأعمال عبر الحدود الوطنية يعني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+mn-cs"/>
              </a:rPr>
              <a:t>التعامل مع أكثر من عملة واحدة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س5: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إن ممارسات الأعمال عبر الحدود الوطنية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يشتمل على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مخاطر التبديل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س6: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المخاطر النظامية الإضافية على تدفقات الشركة والناتجة عن التغيرات في معدلات التبديل . تشير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مخاطر التبديل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س7: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تصنيف الأسواق المالية </a:t>
            </a:r>
            <a:r>
              <a:rPr lang="ar-SA" sz="2000" b="1" dirty="0" err="1" smtClean="0">
                <a:solidFill>
                  <a:srgbClr val="C00000"/>
                </a:solidFill>
                <a:latin typeface="Arial" pitchFamily="34" charset="0"/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6666"/>
                </a:solidFill>
                <a:latin typeface="Arial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itchFamily="34" charset="0"/>
                <a:cs typeface="+mn-cs"/>
              </a:rPr>
              <a:t>- أسواق العملات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itchFamily="34" charset="0"/>
                <a:cs typeface="+mn-cs"/>
              </a:rPr>
              <a:t>       - أسواق القروض والسندات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itchFamily="34" charset="0"/>
                <a:cs typeface="+mn-cs"/>
              </a:rPr>
              <a:t>       - أسواق الأسهم(البورصات)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285728"/>
            <a:ext cx="9367870" cy="627864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س8: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الأسواق النقدية هي الأسواق التي تتعامل بالأوراق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+mn-cs"/>
              </a:rPr>
              <a:t>قصيرة </a:t>
            </a:r>
            <a:r>
              <a:rPr lang="ar-SA" sz="2000" b="1" dirty="0" err="1" smtClean="0">
                <a:solidFill>
                  <a:srgbClr val="000000"/>
                </a:solidFill>
                <a:latin typeface="Arial" charset="0"/>
                <a:cs typeface="+mn-cs"/>
              </a:rPr>
              <a:t>الاجل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س9: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الاسواق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التي تمثل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أدوات دين موثقة بطريقة تحفظ حقوق مالكيها . تشير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سوق النقد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س10: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الاسواق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التي تمكن مالكيها من استعادة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أصل المبلغ الذي أقرضه مضافا إليه قيمة العائد المتفق عليه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سوق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 النقد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س11: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من أهم أدوات سوق النقد المستخدمة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6666"/>
                </a:solidFill>
                <a:latin typeface="Arial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itchFamily="34" charset="0"/>
                <a:cs typeface="+mn-cs"/>
              </a:rPr>
              <a:t>- </a:t>
            </a:r>
            <a:r>
              <a:rPr lang="ar-SA" sz="2000" b="1" dirty="0" smtClean="0">
                <a:latin typeface="Georgia"/>
                <a:cs typeface="+mn-cs"/>
              </a:rPr>
              <a:t>الأوراق التجارية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latin typeface="Georgia"/>
                <a:cs typeface="+mn-cs"/>
              </a:rPr>
              <a:t>       - </a:t>
            </a:r>
            <a:r>
              <a:rPr lang="ar-SA" sz="2000" b="1" dirty="0" err="1" smtClean="0">
                <a:latin typeface="Georgia"/>
                <a:cs typeface="+mn-cs"/>
              </a:rPr>
              <a:t>اليور</a:t>
            </a:r>
            <a:r>
              <a:rPr lang="ar-SA" sz="2000" b="1" dirty="0" smtClean="0">
                <a:latin typeface="Georgia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latin typeface="Georgia"/>
                <a:cs typeface="+mn-cs"/>
              </a:rPr>
              <a:t>       - الدولار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latin typeface="Georgia"/>
                <a:cs typeface="+mn-cs"/>
              </a:rPr>
              <a:t>       - شهادات الإيداع القابلة للتداول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285728"/>
            <a:ext cx="9367870" cy="646330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س12: تتميز أدوات الدين بكونها 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قابلة التداول في الأسواق المالية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لها قدرة عالية على التحول إلى سيولة نقدية بسرعة عند الحاجة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تمتاز بتدني المخاطر المصاحبة لعوائدها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س13: </a:t>
            </a:r>
            <a:r>
              <a:rPr lang="ar-SA" sz="2000" b="1" dirty="0" smtClean="0">
                <a:solidFill>
                  <a:srgbClr val="C00000"/>
                </a:solidFill>
                <a:latin typeface="Georgia"/>
                <a:cs typeface="+mn-cs"/>
              </a:rPr>
              <a:t>سوق الأوراق المالية طويلة الأجل . تشير </a:t>
            </a:r>
            <a:r>
              <a:rPr lang="ar-SA" sz="2000" b="1" dirty="0" err="1" smtClean="0">
                <a:solidFill>
                  <a:srgbClr val="C00000"/>
                </a:solidFill>
                <a:latin typeface="Georgia"/>
                <a:cs typeface="+mn-cs"/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  <a:latin typeface="Georgia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latin typeface="Arial" pitchFamily="34" charset="0"/>
                <a:cs typeface="+mn-cs"/>
              </a:rPr>
              <a:t>سوق رأس المال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س14: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</a:rPr>
              <a:t>من أهم أدوات سوق رأس المال المستخدمة :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الأسهم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السندات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س15: </a:t>
            </a:r>
            <a:r>
              <a:rPr lang="ar-SA" sz="2000" b="1" dirty="0" smtClean="0">
                <a:solidFill>
                  <a:srgbClr val="C00000"/>
                </a:solidFill>
                <a:latin typeface="Georgia"/>
                <a:cs typeface="+mn-cs"/>
              </a:rPr>
              <a:t>لكي يحوز سوق رأس المال على الكفاءة والفاعلية يجب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6666"/>
                </a:solidFill>
                <a:latin typeface="Arial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itchFamily="34" charset="0"/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توفر أدوات الاستثمار المناسبة </a:t>
            </a:r>
            <a:r>
              <a:rPr lang="ar-SA" sz="2000" b="1" u="sng" dirty="0" smtClean="0">
                <a:solidFill>
                  <a:srgbClr val="7030A0"/>
                </a:solidFill>
                <a:latin typeface="Georgia"/>
                <a:cs typeface="+mn-cs"/>
              </a:rPr>
              <a:t>الأكثر إنتاجية والأقل تكلفة 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      - توفر سوق ثانوي ملائم .</a:t>
            </a:r>
            <a:endParaRPr lang="ar-SA" sz="2000" b="1" dirty="0" smtClean="0">
              <a:latin typeface="Georgi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142852"/>
            <a:ext cx="9367870" cy="657229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س16: مؤشرات الأسواق </a:t>
            </a:r>
            <a:r>
              <a:rPr lang="ar-SA" sz="2000" b="1" dirty="0" smtClean="0">
                <a:solidFill>
                  <a:srgbClr val="C00000"/>
                </a:solidFill>
                <a:latin typeface="Georgia"/>
                <a:cs typeface="Arial"/>
              </a:rPr>
              <a:t>تعطي رقما قياسيا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للأسعار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7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س17: </a:t>
            </a:r>
            <a:r>
              <a:rPr lang="ar-SA" sz="2000" b="1" dirty="0" smtClean="0">
                <a:solidFill>
                  <a:srgbClr val="C00000"/>
                </a:solidFill>
                <a:latin typeface="Georgia"/>
                <a:cs typeface="+mn-cs"/>
              </a:rPr>
              <a:t>من أشهر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مؤشرات الأسواق المستخدمة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مؤشر </a:t>
            </a:r>
            <a:r>
              <a:rPr lang="ar-SA" sz="2000" b="1" dirty="0" err="1" smtClean="0">
                <a:solidFill>
                  <a:prstClr val="black"/>
                </a:solidFill>
                <a:latin typeface="Georgia"/>
                <a:cs typeface="+mn-cs"/>
              </a:rPr>
              <a:t>داوجنز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الأمريكي .       </a:t>
            </a:r>
            <a:r>
              <a:rPr lang="ar-SA" sz="2000" b="1" dirty="0" smtClean="0">
                <a:solidFill>
                  <a:srgbClr val="7030A0"/>
                </a:solidFill>
                <a:latin typeface="Georgia"/>
                <a:cs typeface="+mn-cs"/>
              </a:rPr>
              <a:t>(المكون من أسهم </a:t>
            </a:r>
            <a:r>
              <a:rPr lang="ar-SA" sz="2000" b="1" u="sng" dirty="0" smtClean="0">
                <a:solidFill>
                  <a:srgbClr val="FF0000"/>
                </a:solidFill>
                <a:latin typeface="Georgia"/>
                <a:cs typeface="+mn-cs"/>
              </a:rPr>
              <a:t>30</a:t>
            </a:r>
            <a:r>
              <a:rPr lang="ar-SA" sz="2000" b="1" dirty="0" smtClean="0">
                <a:solidFill>
                  <a:srgbClr val="7030A0"/>
                </a:solidFill>
                <a:latin typeface="Georgia"/>
                <a:cs typeface="+mn-cs"/>
              </a:rPr>
              <a:t> شركة كبرى ) .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     -مؤشر </a:t>
            </a:r>
            <a:r>
              <a:rPr lang="ar-SA" sz="2000" b="1" dirty="0" err="1" smtClean="0">
                <a:solidFill>
                  <a:prstClr val="black"/>
                </a:solidFill>
                <a:latin typeface="Georgia"/>
                <a:cs typeface="+mn-cs"/>
              </a:rPr>
              <a:t>نيكاي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للبورصات اليابانية .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     -مؤشر </a:t>
            </a:r>
            <a:r>
              <a:rPr lang="ar-SA" sz="2000" b="1" dirty="0" err="1" smtClean="0">
                <a:solidFill>
                  <a:prstClr val="black"/>
                </a:solidFill>
                <a:latin typeface="Georgia"/>
                <a:cs typeface="+mn-cs"/>
              </a:rPr>
              <a:t>فوتسي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البريطاني .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     -مؤشر </a:t>
            </a:r>
            <a:r>
              <a:rPr lang="ar-SA" sz="2000" b="1" dirty="0" err="1" smtClean="0">
                <a:solidFill>
                  <a:prstClr val="black"/>
                </a:solidFill>
                <a:latin typeface="Georgia"/>
                <a:cs typeface="+mn-cs"/>
              </a:rPr>
              <a:t>داكس</a:t>
            </a:r>
            <a:r>
              <a:rPr lang="ar-SA" sz="2000" b="1" dirty="0" smtClean="0">
                <a:solidFill>
                  <a:prstClr val="black"/>
                </a:solidFill>
                <a:latin typeface="Georgia"/>
                <a:cs typeface="+mn-cs"/>
              </a:rPr>
              <a:t> الألماني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س18: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</a:rPr>
              <a:t>من </a:t>
            </a:r>
            <a:r>
              <a:rPr lang="ar-SA" sz="2000" b="1" dirty="0" smtClean="0">
                <a:solidFill>
                  <a:srgbClr val="C00000"/>
                </a:solidFill>
                <a:latin typeface="Arial" pitchFamily="34" charset="0"/>
                <a:cs typeface="+mn-cs"/>
              </a:rPr>
              <a:t>الأوراق المالية المتداولة في سوق النقد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</a:t>
            </a:r>
            <a:r>
              <a:rPr lang="ar-SA" altLang="ar-SA" sz="2000" b="1" dirty="0" err="1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الاوراق</a:t>
            </a:r>
            <a:r>
              <a:rPr lang="ar-SA" alt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 التجارية</a:t>
            </a:r>
            <a:r>
              <a:rPr lang="ar-SA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اليورو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والدولار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</a:t>
            </a:r>
            <a:r>
              <a:rPr lang="ar-SA" sz="2000" b="1" dirty="0" smtClean="0">
                <a:latin typeface="Arial" charset="0"/>
                <a:cs typeface="+mn-cs"/>
              </a:rPr>
              <a:t>شهادات الإيداع القابلة للتداول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الكمبيالات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err="1" smtClean="0">
                <a:latin typeface="Arial" charset="0"/>
                <a:cs typeface="+mn-cs"/>
              </a:rPr>
              <a:t>أذونات</a:t>
            </a:r>
            <a:r>
              <a:rPr lang="ar-SA" altLang="ar-SA" sz="2000" b="1" dirty="0" smtClean="0">
                <a:latin typeface="Arial" charset="0"/>
                <a:cs typeface="+mn-cs"/>
              </a:rPr>
              <a:t> الخزانة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+mn-cs"/>
              </a:rPr>
              <a:t>       - </a:t>
            </a:r>
            <a:r>
              <a:rPr lang="ar-SA" altLang="ar-SA" sz="2000" b="1" dirty="0" err="1" smtClean="0">
                <a:latin typeface="Arial" charset="0"/>
                <a:cs typeface="+mn-cs"/>
              </a:rPr>
              <a:t>القبولات</a:t>
            </a:r>
            <a:r>
              <a:rPr lang="ar-SA" altLang="ar-SA" sz="2000" b="1" dirty="0" smtClean="0">
                <a:latin typeface="Arial" charset="0"/>
                <a:cs typeface="+mn-cs"/>
              </a:rPr>
              <a:t> المصرفية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142852"/>
            <a:ext cx="9367870" cy="659411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س19: من أهم خصائص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الاوراق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التجارية :                                </a:t>
            </a:r>
            <a:r>
              <a:rPr lang="ar-SA" altLang="ar-SA" sz="2000" b="1" u="sng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( الخصائص تتضمن المزايا والعيوب )</a:t>
            </a:r>
            <a:endParaRPr lang="ar-SA" altLang="ar-SA" sz="2000" b="1" u="sng" dirty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أداة دين قصيرة الأجل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تصدر عن البنوك والشركات المساهمة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الهدف من إصدارها هو حصول البنوك على الأموال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غير مضمونة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الضامن لها هي سمعة البنك أو الشركة التي أصدرتها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س20: كلمة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اليورو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والدولار تشير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: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العملات الوطنية المودعة في بنوك خارج البلد الأصلي للعملة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س21: تعتمد الدول النفطية وغير النفطية على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اليورو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والدولار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كثمن لمبيعاتها النفطية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لتمويل ميزان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مدفوعاتها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الخارجية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س22: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ورقة مالية تصدرها البنوك التجارية تثبت أنه تم بموجبها إيداع مبلغ محدد لمدة سنة أو أقل بسعر فائدة  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         أعلى قليلا من سعر الفائدة الذي تمنحه البنوك التجارية على الودائع العادية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charset="0"/>
                <a:cs typeface="+mn-cs"/>
              </a:rPr>
              <a:t>- </a:t>
            </a:r>
            <a:r>
              <a:rPr lang="ar-SA" sz="2000" b="1" dirty="0" smtClean="0">
                <a:latin typeface="Arial" charset="0"/>
                <a:cs typeface="+mn-cs"/>
              </a:rPr>
              <a:t>شهادات الإيداع القابلة للتداول 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142852"/>
            <a:ext cx="9367870" cy="651716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س23: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تستعملها البنوك كوسيلة للحصول على الأموال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                            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sz="2000" b="1" dirty="0" smtClean="0">
                <a:latin typeface="Arial" charset="0"/>
              </a:rPr>
              <a:t>شهادات الإيداع القابلة للتداول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س24: تتميز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شهادات الإيداع القابلة للتداول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</a:rPr>
              <a:t>بــ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latin typeface="Arial" charset="0"/>
                <a:cs typeface="+mn-cs"/>
              </a:rPr>
              <a:t>قابلية تداولها في السوق النقدية قبل حلول تاريخ استحقاقها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س25: من عيوب شهادات الإيداع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لا يمكن استرداد قيمتها من البنك أو الشركة التي أصدرتها قبل حلول استحقاقها.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يمكن لحاملها أن يبيعها أو يتنازل عنها في السوق الثاني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س26: من ضمن خصائص الكمبيالة أنها :</a:t>
            </a:r>
          </a:p>
          <a:p>
            <a:pPr>
              <a:buNone/>
              <a:defRPr/>
            </a:pPr>
            <a:r>
              <a:rPr 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latin typeface="Arial" charset="0"/>
                <a:cs typeface="+mn-cs"/>
              </a:rPr>
              <a:t>أداة دين قصيرة ومتوسطة الأجل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- لا تزيد مدتها عن 5 سنوات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- يصدرها أفراد أو شركات أو دوائر حكومية للحصول على قروض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- عقد دين تتولد عنه فوائد محددة تستحق في تواريخ محددة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- يمكن بيعها لطرف آخر والذي يمكن بدوره يبيعها لطرف ثالث .</a:t>
            </a:r>
          </a:p>
          <a:p>
            <a:pPr>
              <a:buNone/>
              <a:defRPr/>
            </a:pPr>
            <a:r>
              <a:rPr lang="ar-SA" sz="2000" b="1" dirty="0" smtClean="0">
                <a:latin typeface="Arial" charset="0"/>
                <a:cs typeface="+mn-cs"/>
              </a:rPr>
              <a:t>        - غالبا ما يتعامل </a:t>
            </a:r>
            <a:r>
              <a:rPr lang="ar-SA" sz="2000" b="1" dirty="0" err="1" smtClean="0">
                <a:latin typeface="Arial" charset="0"/>
                <a:cs typeface="+mn-cs"/>
              </a:rPr>
              <a:t>بها</a:t>
            </a:r>
            <a:r>
              <a:rPr lang="ar-SA" sz="2000" b="1" dirty="0" smtClean="0">
                <a:latin typeface="Arial" charset="0"/>
                <a:cs typeface="+mn-cs"/>
              </a:rPr>
              <a:t> السماسرة والبنوك التجارية.</a:t>
            </a: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142852"/>
            <a:ext cx="9367870" cy="661719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س27: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من ضمن خصائص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اذونات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الخزانة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                            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أداة دين قصيرة الأجل تصدرها الحكومة .</a:t>
            </a: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مدتها تتراوح من 03 أشهر إلى 06 أشهر إلى 09 أشهر أو سنة .</a:t>
            </a: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يتم التبادل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بها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على أساس الخصم في السوق الثانوية .</a:t>
            </a: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يمكن بيع الأذن الواحد بخصم قيمته الاسمية عند الإصدار(يتم شراؤه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بـ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: 90 دينار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يحصل على قيمته كاملة 100 دينار عند الاستحقاق)،</a:t>
            </a: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- تصدر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الأذونات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الحكومية بقيم متدرجة (100دينار، 1000 دينار، 10000دينار..الخ) .</a:t>
            </a: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س28: تتميز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charset="0"/>
                <a:cs typeface="+mn-cs"/>
              </a:rPr>
              <a:t>أذونات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 الخزانة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  <a:latin typeface="Arial" charset="0"/>
              </a:rPr>
              <a:t>بــ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أرباحها معفاة من الضريبة .</a:t>
            </a:r>
          </a:p>
          <a:p>
            <a:pPr marL="365125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تشجع شركات الوساطة المالية على الادخار وشرائها .</a:t>
            </a:r>
          </a:p>
          <a:p>
            <a:pPr marL="365125" lvl="1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تضع الحكومة شروطا مغرية لشرائها .</a:t>
            </a:r>
          </a:p>
          <a:p>
            <a:pPr marL="365125" lvl="1" indent="-255588" algn="just">
              <a:spcBef>
                <a:spcPts val="300"/>
              </a:spcBef>
              <a:buClr>
                <a:srgbClr val="A04DA3"/>
              </a:buClr>
              <a:buNone/>
              <a:defRPr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تحقق عائدا مجزيا لحامليها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12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س29: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القبولات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المصرفية هي عبارة عن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4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أدوات دين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تصدرها الشركات التجارية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إنها مضمونة السداد من البنك التجاري الذي تتعامل معه الشركة .</a:t>
            </a:r>
          </a:p>
          <a:p>
            <a:pPr marL="514350" lvl="1" indent="-514350">
              <a:spcBef>
                <a:spcPct val="0"/>
              </a:spcBef>
              <a:buNone/>
            </a:pPr>
            <a:r>
              <a:rPr lang="ar-SA" altLang="ar-SA" sz="2400" b="1" dirty="0" smtClean="0"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تستخدم بكثرة من جانب المستوردين المحليين عند شرائهم بضاعة من الخارج .</a:t>
            </a:r>
            <a:r>
              <a:rPr 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endParaRPr lang="ar-SA" sz="2000" b="1" dirty="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4A2127-6A35-4975-881B-A5B57FCC054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6"/>
          <p:cNvSpPr>
            <a:spLocks noChangeArrowheads="1"/>
          </p:cNvSpPr>
          <p:nvPr/>
        </p:nvSpPr>
        <p:spPr bwMode="auto">
          <a:xfrm>
            <a:off x="300038" y="358012"/>
            <a:ext cx="9367870" cy="594008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س30: من مزايا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القبولات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المصرفية :                            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إنها قابلة للتداول بخصم في السوق الثاني للنقد من جانب شركات الوساطة </a:t>
            </a:r>
            <a:r>
              <a:rPr lang="ar-SA" altLang="ar-SA" sz="2000" b="1" dirty="0" err="1" smtClean="0">
                <a:latin typeface="Arial" panose="020B0604020202020204" pitchFamily="34" charset="0"/>
                <a:cs typeface="+mn-cs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السماسرة 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تعتبر أداة مقبولة على نطاق واسع في المعاملات الدولية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altLang="ar-SA" sz="2000" b="1" dirty="0" smtClean="0">
              <a:latin typeface="Arial" panose="020B0604020202020204" pitchFamily="34" charset="0"/>
              <a:cs typeface="+mn-cs"/>
            </a:endParaRPr>
          </a:p>
          <a:p>
            <a:pPr lvl="1">
              <a:spcBef>
                <a:spcPct val="0"/>
              </a:spcBef>
              <a:buNone/>
            </a:pPr>
            <a:endParaRPr lang="ar-SA" sz="2000" b="1" dirty="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23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366</TotalTime>
  <Words>997</Words>
  <Application>Microsoft Office PowerPoint</Application>
  <PresentationFormat>A4 Paper (210x297 mm)‎</PresentationFormat>
  <Paragraphs>147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39</cp:revision>
  <dcterms:created xsi:type="dcterms:W3CDTF">2014-09-11T06:47:01Z</dcterms:created>
  <dcterms:modified xsi:type="dcterms:W3CDTF">2016-12-08T15:29:48Z</dcterms:modified>
</cp:coreProperties>
</file>