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5"/>
  </p:notesMasterIdLst>
  <p:sldIdLst>
    <p:sldId id="355" r:id="rId2"/>
    <p:sldId id="343" r:id="rId3"/>
    <p:sldId id="344" r:id="rId4"/>
    <p:sldId id="345" r:id="rId5"/>
    <p:sldId id="346" r:id="rId6"/>
    <p:sldId id="347" r:id="rId7"/>
    <p:sldId id="348" r:id="rId8"/>
    <p:sldId id="349" r:id="rId9"/>
    <p:sldId id="350" r:id="rId10"/>
    <p:sldId id="351" r:id="rId11"/>
    <p:sldId id="352" r:id="rId12"/>
    <p:sldId id="353" r:id="rId13"/>
    <p:sldId id="354" r:id="rId14"/>
  </p:sldIdLst>
  <p:sldSz cx="9906000" cy="6858000" type="A4"/>
  <p:notesSz cx="6858000" cy="9144000"/>
  <p:defaultTextStyle>
    <a:defPPr>
      <a:defRPr lang="en-US"/>
    </a:defPPr>
    <a:lvl1pPr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1pPr>
    <a:lvl2pPr marL="4572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2pPr>
    <a:lvl3pPr marL="9144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3pPr>
    <a:lvl4pPr marL="13716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4pPr>
    <a:lvl5pPr marL="18288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5pPr>
    <a:lvl6pPr marL="22860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6pPr>
    <a:lvl7pPr marL="27432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7pPr>
    <a:lvl8pPr marL="32004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8pPr>
    <a:lvl9pPr marL="36576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9pPr>
  </p:defaultTextStyle>
  <p:extLst>
    <p:ext uri="{EFAFB233-063F-42B5-8137-9DF3F51BA10A}">
      <p15:sldGuideLst xmlns="" xmlns:p15="http://schemas.microsoft.com/office/powerpoint/2012/main">
        <p15:guide id="1" orient="horz" pos="2160">
          <p15:clr>
            <a:srgbClr val="A4A3A4"/>
          </p15:clr>
        </p15:guide>
        <p15:guide id="2" pos="312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="" xmlns:p14="http://schemas.microsoft.com/office/powerpoint/2010/main">
          <a:srgbClr val="FF0000"/>
        </p14:laserClr>
      </p:ext>
      <p:ext uri="{2FDB2607-1784-4EEB-B798-7EB5836EED8A}">
        <p14:showMediaCtrls xmlns="" xmlns:p14="http://schemas.microsoft.com/office/powerpoint/2010/main" val="1"/>
      </p:ext>
    </p:extLst>
  </p:showPr>
  <p:clrMru>
    <a:srgbClr val="000099"/>
    <a:srgbClr val="013E36"/>
    <a:srgbClr val="009900"/>
    <a:srgbClr val="AD9968"/>
    <a:srgbClr val="D9791B"/>
    <a:srgbClr val="AB1A25"/>
    <a:srgbClr val="00263A"/>
    <a:srgbClr val="FF3300"/>
    <a:srgbClr val="709256"/>
    <a:srgbClr val="3B84AF"/>
  </p:clrMru>
  <p:extLst>
    <p:ext uri="{E76CE94A-603C-4142-B9EB-6D1370010A27}">
      <p14:discardImageEditData xmlns="" xmlns:p14="http://schemas.microsoft.com/office/powerpoint/2010/main" val="0"/>
    </p:ext>
    <p:ext uri="{D31A062A-798A-4329-ABDD-BBA856620510}">
      <p14:defaultImageDpi xmlns="" xmlns:p14="http://schemas.microsoft.com/office/powerpoint/2010/main" val="220"/>
    </p:ext>
    <p:ext uri="{FD5EFAAD-0ECE-453E-9831-46B23BE46B34}">
      <p15:chartTrackingRefBased xmlns=""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 horzBarState="maximized">
    <p:restoredLeft sz="17000" autoAdjust="0"/>
    <p:restoredTop sz="94664" autoAdjust="0"/>
  </p:normalViewPr>
  <p:slideViewPr>
    <p:cSldViewPr>
      <p:cViewPr varScale="1">
        <p:scale>
          <a:sx n="73" d="100"/>
          <a:sy n="73" d="100"/>
        </p:scale>
        <p:origin x="-1062" y="-102"/>
      </p:cViewPr>
      <p:guideLst>
        <p:guide orient="horz" pos="2160"/>
        <p:guide pos="312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rtl="0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rtl="0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fld id="{4AB5CE1D-9A7D-4D00-832B-AB80E83F9F84}" type="datetimeFigureOut">
              <a:rPr lang="en-US"/>
              <a:pPr>
                <a:defRPr/>
              </a:pPr>
              <a:t>12/8/2016</a:t>
            </a:fld>
            <a:endParaRPr lang="en-US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952500" y="685800"/>
            <a:ext cx="4953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en-US" noProof="0" dirty="0" smtClean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rtl="0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rtl="0">
              <a:defRPr sz="1200">
                <a:latin typeface="Calibri" pitchFamily="34" charset="0"/>
                <a:cs typeface="Arial" charset="0"/>
              </a:defRPr>
            </a:lvl1pPr>
          </a:lstStyle>
          <a:p>
            <a:pPr>
              <a:defRPr/>
            </a:pPr>
            <a:fld id="{CC3E2321-BEA1-483A-B63E-43351015782E}" type="slidenum">
              <a:rPr lang="ar-SA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="" xmlns:p14="http://schemas.microsoft.com/office/powerpoint/2010/main" val="2664247202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4" name="Rectangle 9"/>
          <p:cNvSpPr/>
          <p:nvPr/>
        </p:nvSpPr>
        <p:spPr>
          <a:xfrm>
            <a:off x="0" y="2133600"/>
            <a:ext cx="742950" cy="1447800"/>
          </a:xfrm>
          <a:prstGeom prst="rect">
            <a:avLst/>
          </a:prstGeom>
          <a:solidFill>
            <a:srgbClr val="013E3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5" name="Rectangle 11"/>
          <p:cNvSpPr/>
          <p:nvPr/>
        </p:nvSpPr>
        <p:spPr>
          <a:xfrm>
            <a:off x="9163050" y="2133600"/>
            <a:ext cx="742950" cy="1447800"/>
          </a:xfrm>
          <a:prstGeom prst="rect">
            <a:avLst/>
          </a:prstGeom>
          <a:solidFill>
            <a:srgbClr val="013E3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42950" y="2130426"/>
            <a:ext cx="8420100" cy="1470025"/>
          </a:xfrm>
          <a:prstGeom prst="rect">
            <a:avLst/>
          </a:prstGeom>
        </p:spPr>
        <p:txBody>
          <a:bodyPr/>
          <a:lstStyle>
            <a:lvl1pPr algn="ctr">
              <a:defRPr>
                <a:solidFill>
                  <a:srgbClr val="AD9968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485900" y="3886200"/>
            <a:ext cx="69342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4974456" y="6356350"/>
            <a:ext cx="482600" cy="365125"/>
          </a:xfrm>
          <a:prstGeom prst="rect">
            <a:avLst/>
          </a:prstGeom>
        </p:spPr>
        <p:txBody>
          <a:bodyPr/>
          <a:lstStyle>
            <a:lvl1pPr algn="ctr">
              <a:defRPr>
                <a:solidFill>
                  <a:schemeClr val="bg1"/>
                </a:solidFill>
              </a:defRPr>
            </a:lvl1pPr>
          </a:lstStyle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9"/>
          <p:cNvSpPr/>
          <p:nvPr/>
        </p:nvSpPr>
        <p:spPr>
          <a:xfrm>
            <a:off x="9424988" y="280988"/>
            <a:ext cx="304800" cy="555724"/>
          </a:xfrm>
          <a:prstGeom prst="rect">
            <a:avLst/>
          </a:prstGeom>
          <a:solidFill>
            <a:schemeClr val="accent2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6" name="Rectangle 12"/>
          <p:cNvSpPr/>
          <p:nvPr/>
        </p:nvSpPr>
        <p:spPr>
          <a:xfrm>
            <a:off x="9424988" y="0"/>
            <a:ext cx="304800" cy="301625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1pPr algn="r">
              <a:buFont typeface="Arial" pitchFamily="34" charset="0"/>
              <a:buNone/>
              <a:defRPr>
                <a:solidFill>
                  <a:srgbClr val="013E36"/>
                </a:solidFill>
              </a:defRPr>
            </a:lvl1pPr>
            <a:lvl2pPr algn="r">
              <a:buFont typeface="Arial" pitchFamily="34" charset="0"/>
              <a:buNone/>
              <a:defRPr>
                <a:solidFill>
                  <a:srgbClr val="013E36"/>
                </a:solidFill>
              </a:defRPr>
            </a:lvl2pPr>
            <a:lvl3pPr algn="r">
              <a:buFont typeface="Arial" pitchFamily="34" charset="0"/>
              <a:buNone/>
              <a:defRPr>
                <a:solidFill>
                  <a:srgbClr val="013E36"/>
                </a:solidFill>
              </a:defRPr>
            </a:lvl3pPr>
            <a:lvl4pPr algn="r">
              <a:buFont typeface="Arial" pitchFamily="34" charset="0"/>
              <a:buNone/>
              <a:defRPr>
                <a:solidFill>
                  <a:srgbClr val="013E36"/>
                </a:solidFill>
              </a:defRPr>
            </a:lvl4pPr>
            <a:lvl5pPr algn="r">
              <a:buFont typeface="Arial" pitchFamily="34" charset="0"/>
              <a:buNone/>
              <a:defRPr>
                <a:solidFill>
                  <a:srgbClr val="013E36"/>
                </a:solidFill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ar-EG" dirty="0" smtClean="0"/>
          </a:p>
        </p:txBody>
      </p:sp>
      <p:sp>
        <p:nvSpPr>
          <p:cNvPr id="8" name="Rectangle 7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4974456" y="6356350"/>
            <a:ext cx="482600" cy="365125"/>
          </a:xfrm>
          <a:prstGeom prst="rect">
            <a:avLst/>
          </a:prstGeom>
        </p:spPr>
        <p:txBody>
          <a:bodyPr/>
          <a:lstStyle>
            <a:lvl1pPr algn="ctr">
              <a:defRPr>
                <a:solidFill>
                  <a:schemeClr val="bg1"/>
                </a:solidFill>
              </a:defRPr>
            </a:lvl1pPr>
          </a:lstStyle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‹#›</a:t>
            </a:fld>
            <a:endParaRPr lang="en-US" dirty="0"/>
          </a:p>
        </p:txBody>
      </p:sp>
      <p:cxnSp>
        <p:nvCxnSpPr>
          <p:cNvPr id="7" name="Straight Connector 11"/>
          <p:cNvCxnSpPr/>
          <p:nvPr userDrawn="1"/>
        </p:nvCxnSpPr>
        <p:spPr>
          <a:xfrm>
            <a:off x="415925" y="830362"/>
            <a:ext cx="9296400" cy="635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82506" y="4406901"/>
            <a:ext cx="8420100" cy="1362075"/>
          </a:xfrm>
          <a:prstGeom prst="rect">
            <a:avLst/>
          </a:prstGeo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82506" y="2906713"/>
            <a:ext cx="84201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4974456" y="6356350"/>
            <a:ext cx="482600" cy="365125"/>
          </a:xfrm>
          <a:prstGeom prst="rect">
            <a:avLst/>
          </a:prstGeom>
        </p:spPr>
        <p:txBody>
          <a:bodyPr/>
          <a:lstStyle>
            <a:lvl1pPr algn="ctr">
              <a:defRPr>
                <a:solidFill>
                  <a:schemeClr val="bg1"/>
                </a:solidFill>
              </a:defRPr>
            </a:lvl1pPr>
          </a:lstStyle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‹#›</a:t>
            </a:fld>
            <a:endParaRPr lang="en-US" dirty="0"/>
          </a:p>
        </p:txBody>
      </p:sp>
      <p:sp>
        <p:nvSpPr>
          <p:cNvPr id="7" name="Rectangle 9"/>
          <p:cNvSpPr/>
          <p:nvPr userDrawn="1"/>
        </p:nvSpPr>
        <p:spPr>
          <a:xfrm>
            <a:off x="9424988" y="280988"/>
            <a:ext cx="304800" cy="555724"/>
          </a:xfrm>
          <a:prstGeom prst="rect">
            <a:avLst/>
          </a:prstGeom>
          <a:solidFill>
            <a:schemeClr val="accent2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8" name="Rectangle 12"/>
          <p:cNvSpPr/>
          <p:nvPr userDrawn="1"/>
        </p:nvSpPr>
        <p:spPr>
          <a:xfrm>
            <a:off x="9424988" y="0"/>
            <a:ext cx="304800" cy="301625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cxnSp>
        <p:nvCxnSpPr>
          <p:cNvPr id="9" name="Straight Connector 11"/>
          <p:cNvCxnSpPr/>
          <p:nvPr userDrawn="1"/>
        </p:nvCxnSpPr>
        <p:spPr>
          <a:xfrm>
            <a:off x="415925" y="830362"/>
            <a:ext cx="9296400" cy="635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5300" y="274638"/>
            <a:ext cx="8915400" cy="1143000"/>
          </a:xfrm>
          <a:prstGeom prst="rect">
            <a:avLst/>
          </a:prstGeom>
        </p:spPr>
        <p:txBody>
          <a:bodyPr/>
          <a:lstStyle>
            <a:lvl1pPr algn="r">
              <a:defRPr>
                <a:solidFill>
                  <a:srgbClr val="AD9968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1" name="Content Placeholder 2"/>
          <p:cNvSpPr>
            <a:spLocks noGrp="1"/>
          </p:cNvSpPr>
          <p:nvPr>
            <p:ph sz="half" idx="13"/>
          </p:nvPr>
        </p:nvSpPr>
        <p:spPr>
          <a:xfrm>
            <a:off x="5025242" y="1600201"/>
            <a:ext cx="4389120" cy="4525963"/>
          </a:xfrm>
        </p:spPr>
        <p:txBody>
          <a:bodyPr/>
          <a:lstStyle>
            <a:lvl1pPr marL="171450" marR="0" indent="-285750" algn="r" defTabSz="914400" rtl="1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800"/>
            </a:lvl1pPr>
            <a:lvl2pPr marL="742950" marR="0" indent="-285750" algn="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2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1"/>
            <a:ext cx="4389120" cy="4525963"/>
          </a:xfrm>
        </p:spPr>
        <p:txBody>
          <a:bodyPr/>
          <a:lstStyle>
            <a:lvl1pPr marL="171450" marR="0" indent="-285750" algn="r" defTabSz="914400" rtl="1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800"/>
            </a:lvl1pPr>
            <a:lvl2pPr marL="742950" marR="0" indent="-285750" algn="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10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4974456" y="6356350"/>
            <a:ext cx="482600" cy="365125"/>
          </a:xfrm>
          <a:prstGeom prst="rect">
            <a:avLst/>
          </a:prstGeom>
        </p:spPr>
        <p:txBody>
          <a:bodyPr/>
          <a:lstStyle>
            <a:lvl1pPr algn="ctr">
              <a:defRPr>
                <a:solidFill>
                  <a:schemeClr val="bg1"/>
                </a:solidFill>
              </a:defRPr>
            </a:lvl1pPr>
          </a:lstStyle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‹#›</a:t>
            </a:fld>
            <a:endParaRPr lang="en-US" dirty="0"/>
          </a:p>
        </p:txBody>
      </p:sp>
      <p:sp>
        <p:nvSpPr>
          <p:cNvPr id="8" name="Rectangle 9"/>
          <p:cNvSpPr/>
          <p:nvPr userDrawn="1"/>
        </p:nvSpPr>
        <p:spPr>
          <a:xfrm>
            <a:off x="9424988" y="280988"/>
            <a:ext cx="304800" cy="1136650"/>
          </a:xfrm>
          <a:prstGeom prst="rect">
            <a:avLst/>
          </a:prstGeom>
          <a:solidFill>
            <a:schemeClr val="accent2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13" name="Rectangle 12"/>
          <p:cNvSpPr/>
          <p:nvPr userDrawn="1"/>
        </p:nvSpPr>
        <p:spPr>
          <a:xfrm>
            <a:off x="9424988" y="0"/>
            <a:ext cx="304800" cy="301625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cxnSp>
        <p:nvCxnSpPr>
          <p:cNvPr id="14" name="Straight Connector 11"/>
          <p:cNvCxnSpPr/>
          <p:nvPr userDrawn="1"/>
        </p:nvCxnSpPr>
        <p:spPr>
          <a:xfrm>
            <a:off x="415925" y="1412776"/>
            <a:ext cx="9296400" cy="635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5300" y="274638"/>
            <a:ext cx="8915400" cy="114300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95300" y="1535113"/>
            <a:ext cx="4376870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95300" y="2174875"/>
            <a:ext cx="437687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32111" y="1535113"/>
            <a:ext cx="4378590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32111" y="2174875"/>
            <a:ext cx="437859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8" name="Rectangle 7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4974456" y="6356350"/>
            <a:ext cx="482600" cy="365125"/>
          </a:xfrm>
          <a:prstGeom prst="rect">
            <a:avLst/>
          </a:prstGeom>
        </p:spPr>
        <p:txBody>
          <a:bodyPr/>
          <a:lstStyle>
            <a:lvl1pPr algn="ctr">
              <a:defRPr>
                <a:solidFill>
                  <a:schemeClr val="bg1"/>
                </a:solidFill>
              </a:defRPr>
            </a:lvl1pPr>
          </a:lstStyle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‹#›</a:t>
            </a:fld>
            <a:endParaRPr lang="en-US" dirty="0"/>
          </a:p>
        </p:txBody>
      </p:sp>
      <p:sp>
        <p:nvSpPr>
          <p:cNvPr id="10" name="Rectangle 9"/>
          <p:cNvSpPr/>
          <p:nvPr userDrawn="1"/>
        </p:nvSpPr>
        <p:spPr>
          <a:xfrm>
            <a:off x="9424988" y="280988"/>
            <a:ext cx="304800" cy="555724"/>
          </a:xfrm>
          <a:prstGeom prst="rect">
            <a:avLst/>
          </a:prstGeom>
          <a:solidFill>
            <a:schemeClr val="accent2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12" name="Rectangle 12"/>
          <p:cNvSpPr/>
          <p:nvPr userDrawn="1"/>
        </p:nvSpPr>
        <p:spPr>
          <a:xfrm>
            <a:off x="9424988" y="0"/>
            <a:ext cx="304800" cy="301625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cxnSp>
        <p:nvCxnSpPr>
          <p:cNvPr id="13" name="Straight Connector 11"/>
          <p:cNvCxnSpPr/>
          <p:nvPr userDrawn="1"/>
        </p:nvCxnSpPr>
        <p:spPr>
          <a:xfrm>
            <a:off x="415925" y="830362"/>
            <a:ext cx="9296400" cy="635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5300" y="274638"/>
            <a:ext cx="8915400" cy="1143000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4" name="Rectangle 3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4974456" y="6356350"/>
            <a:ext cx="482600" cy="365125"/>
          </a:xfrm>
          <a:prstGeom prst="rect">
            <a:avLst/>
          </a:prstGeom>
        </p:spPr>
        <p:txBody>
          <a:bodyPr/>
          <a:lstStyle>
            <a:lvl1pPr algn="ctr">
              <a:defRPr>
                <a:solidFill>
                  <a:schemeClr val="bg1"/>
                </a:solidFill>
              </a:defRPr>
            </a:lvl1pPr>
          </a:lstStyle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‹#›</a:t>
            </a:fld>
            <a:endParaRPr lang="en-US" dirty="0"/>
          </a:p>
        </p:txBody>
      </p:sp>
      <p:sp>
        <p:nvSpPr>
          <p:cNvPr id="6" name="Rectangle 9"/>
          <p:cNvSpPr/>
          <p:nvPr userDrawn="1"/>
        </p:nvSpPr>
        <p:spPr>
          <a:xfrm>
            <a:off x="9424988" y="280988"/>
            <a:ext cx="304800" cy="555724"/>
          </a:xfrm>
          <a:prstGeom prst="rect">
            <a:avLst/>
          </a:prstGeom>
          <a:solidFill>
            <a:schemeClr val="accent2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8" name="Rectangle 12"/>
          <p:cNvSpPr/>
          <p:nvPr userDrawn="1"/>
        </p:nvSpPr>
        <p:spPr>
          <a:xfrm>
            <a:off x="9424988" y="0"/>
            <a:ext cx="304800" cy="301625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cxnSp>
        <p:nvCxnSpPr>
          <p:cNvPr id="9" name="Straight Connector 11"/>
          <p:cNvCxnSpPr/>
          <p:nvPr userDrawn="1"/>
        </p:nvCxnSpPr>
        <p:spPr>
          <a:xfrm>
            <a:off x="415925" y="830362"/>
            <a:ext cx="9296400" cy="635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4974456" y="6356350"/>
            <a:ext cx="482600" cy="365125"/>
          </a:xfrm>
          <a:prstGeom prst="rect">
            <a:avLst/>
          </a:prstGeom>
        </p:spPr>
        <p:txBody>
          <a:bodyPr/>
          <a:lstStyle>
            <a:lvl1pPr algn="ctr">
              <a:defRPr>
                <a:solidFill>
                  <a:schemeClr val="bg1"/>
                </a:solidFill>
              </a:defRPr>
            </a:lvl1pPr>
          </a:lstStyle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5300" y="273050"/>
            <a:ext cx="3259006" cy="1162050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72971" y="273051"/>
            <a:ext cx="5537729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95300" y="1435101"/>
            <a:ext cx="3259006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2105025" y="6376988"/>
            <a:ext cx="5715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CD0D710-FEE9-4DD8-AEED-EBF044EACABA}" type="slidenum">
              <a:rPr lang="ar-SA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41645" y="4800600"/>
            <a:ext cx="5943600" cy="566738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941645" y="612775"/>
            <a:ext cx="59436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smtClean="0"/>
              <a:t>Click icon to add picture</a:t>
            </a:r>
            <a:endParaRPr lang="en-US" noProof="0" dirty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941645" y="5367338"/>
            <a:ext cx="59436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2105025" y="6376988"/>
            <a:ext cx="5715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CD681FE-95EB-43BB-90BC-9DFA564FD6CC}" type="slidenum">
              <a:rPr lang="ar-SA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5300" y="274638"/>
            <a:ext cx="8915400" cy="1143000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2105025" y="6376988"/>
            <a:ext cx="5715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4E2D931-4EC8-4CD2-97D6-9D3F541B751A}" type="slidenum">
              <a:rPr lang="ar-SA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780337" y="274639"/>
            <a:ext cx="2414588" cy="5851525"/>
          </a:xfrm>
          <a:prstGeom prst="rect">
            <a:avLst/>
          </a:prstGeo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536575" y="274639"/>
            <a:ext cx="7078663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2105025" y="6376988"/>
            <a:ext cx="5715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FE1D026-1D84-4E55-B04D-2B54F501D563}" type="slidenum">
              <a:rPr lang="ar-SA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5" name="Straight Connector 11"/>
          <p:cNvCxnSpPr/>
          <p:nvPr/>
        </p:nvCxnSpPr>
        <p:spPr>
          <a:xfrm>
            <a:off x="415925" y="1365250"/>
            <a:ext cx="9296400" cy="635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Rectangle 23"/>
          <p:cNvSpPr>
            <a:spLocks noChangeArrowheads="1"/>
          </p:cNvSpPr>
          <p:nvPr userDrawn="1"/>
        </p:nvSpPr>
        <p:spPr bwMode="auto">
          <a:xfrm>
            <a:off x="4876800" y="6367463"/>
            <a:ext cx="681038" cy="3381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r>
              <a:rPr lang="en-US" altLang="ar-SA" sz="1600">
                <a:solidFill>
                  <a:schemeClr val="bg1"/>
                </a:solidFill>
                <a:latin typeface="Calibri" panose="020F0502020204030204" pitchFamily="34" charset="0"/>
              </a:rPr>
              <a:t>[        ]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5300" y="274638"/>
            <a:ext cx="8915400" cy="1143000"/>
          </a:xfrm>
          <a:prstGeom prst="rect">
            <a:avLst/>
          </a:prstGeom>
        </p:spPr>
        <p:txBody>
          <a:bodyPr/>
          <a:lstStyle>
            <a:lvl1pPr algn="r">
              <a:defRPr baseline="0">
                <a:solidFill>
                  <a:schemeClr val="accent1">
                    <a:lumMod val="75000"/>
                  </a:schemeClr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1pPr algn="r">
              <a:buFont typeface="Arial" pitchFamily="34" charset="0"/>
              <a:buNone/>
              <a:defRPr>
                <a:solidFill>
                  <a:schemeClr val="tx1"/>
                </a:solidFill>
              </a:defRPr>
            </a:lvl1pPr>
            <a:lvl2pPr algn="r">
              <a:buFont typeface="Arial" pitchFamily="34" charset="0"/>
              <a:buNone/>
              <a:defRPr>
                <a:solidFill>
                  <a:schemeClr val="tx1"/>
                </a:solidFill>
              </a:defRPr>
            </a:lvl2pPr>
            <a:lvl3pPr algn="r">
              <a:buFont typeface="Arial" pitchFamily="34" charset="0"/>
              <a:buNone/>
              <a:defRPr>
                <a:solidFill>
                  <a:schemeClr val="tx1"/>
                </a:solidFill>
              </a:defRPr>
            </a:lvl3pPr>
            <a:lvl4pPr algn="r">
              <a:buFont typeface="Arial" pitchFamily="34" charset="0"/>
              <a:buNone/>
              <a:defRPr>
                <a:solidFill>
                  <a:schemeClr val="tx1"/>
                </a:solidFill>
              </a:defRPr>
            </a:lvl4pPr>
            <a:lvl5pPr algn="r">
              <a:buFont typeface="Arial" pitchFamily="34" charset="0"/>
              <a:buNone/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ar-EG" dirty="0" smtClean="0"/>
          </a:p>
        </p:txBody>
      </p:sp>
      <p:sp>
        <p:nvSpPr>
          <p:cNvPr id="8" name="Rectangle 9"/>
          <p:cNvSpPr/>
          <p:nvPr userDrawn="1"/>
        </p:nvSpPr>
        <p:spPr>
          <a:xfrm>
            <a:off x="9424988" y="280988"/>
            <a:ext cx="304800" cy="1136650"/>
          </a:xfrm>
          <a:prstGeom prst="rect">
            <a:avLst/>
          </a:prstGeom>
          <a:solidFill>
            <a:schemeClr val="accent2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9" name="Rectangle 8"/>
          <p:cNvSpPr/>
          <p:nvPr userDrawn="1"/>
        </p:nvSpPr>
        <p:spPr>
          <a:xfrm>
            <a:off x="9424988" y="0"/>
            <a:ext cx="304800" cy="301625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10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914900" y="6376988"/>
            <a:ext cx="5715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rtl="0">
              <a:defRPr sz="1200">
                <a:solidFill>
                  <a:schemeClr val="bg1"/>
                </a:solidFill>
                <a:latin typeface="Calibri" pitchFamily="34" charset="0"/>
                <a:cs typeface="Arial" charset="0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14" name="Slide Number Placeholder 5"/>
          <p:cNvSpPr txBox="1">
            <a:spLocks/>
          </p:cNvSpPr>
          <p:nvPr userDrawn="1"/>
        </p:nvSpPr>
        <p:spPr>
          <a:xfrm>
            <a:off x="4974456" y="6356350"/>
            <a:ext cx="4826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defPPr>
              <a:defRPr lang="en-US"/>
            </a:defPPr>
            <a:lvl1pPr algn="ctr" rtl="0" fontAlgn="base">
              <a:spcBef>
                <a:spcPct val="0"/>
              </a:spcBef>
              <a:spcAft>
                <a:spcPct val="0"/>
              </a:spcAft>
              <a:defRPr sz="1200" kern="1200">
                <a:solidFill>
                  <a:schemeClr val="bg1"/>
                </a:solidFill>
                <a:latin typeface="Calibri" pitchFamily="34" charset="0"/>
                <a:ea typeface="+mn-ea"/>
                <a:cs typeface="Arial" charset="0"/>
              </a:defRPr>
            </a:lvl1pPr>
            <a:lvl2pPr marL="457200" algn="r" rtl="1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2pPr>
            <a:lvl3pPr marL="914400" algn="r" rtl="1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3pPr>
            <a:lvl4pPr marL="1371600" algn="r" rtl="1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4pPr>
            <a:lvl5pPr marL="1828800" algn="r" rtl="1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5pPr>
            <a:lvl6pPr marL="2286000" algn="r" defTabSz="914400" rtl="1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6pPr>
            <a:lvl7pPr marL="2743200" algn="r" defTabSz="914400" rtl="1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7pPr>
            <a:lvl8pPr marL="3200400" algn="r" defTabSz="914400" rtl="1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8pPr>
            <a:lvl9pPr marL="3657600" algn="r" defTabSz="914400" rtl="1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9pPr>
          </a:lstStyle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="" xmlns:p14="http://schemas.microsoft.com/office/powerpoint/2010/main" val="303329123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1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0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495300" y="1600200"/>
            <a:ext cx="89154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ar-EG" dirty="0" smtClean="0"/>
              <a:t>المحتوى المستوى الأول</a:t>
            </a:r>
            <a:endParaRPr lang="en-US" dirty="0" smtClean="0"/>
          </a:p>
          <a:p>
            <a:pPr lvl="1"/>
            <a:r>
              <a:rPr lang="ar-EG" dirty="0" smtClean="0"/>
              <a:t>المحتوى المستوى الثاني</a:t>
            </a:r>
            <a:endParaRPr lang="en-US" dirty="0" smtClean="0"/>
          </a:p>
          <a:p>
            <a:pPr lvl="2"/>
            <a:r>
              <a:rPr lang="ar-EG" dirty="0" smtClean="0"/>
              <a:t>المحتوى المستوى الثالث</a:t>
            </a:r>
            <a:endParaRPr lang="en-US" dirty="0" smtClean="0"/>
          </a:p>
          <a:p>
            <a:pPr lvl="3"/>
            <a:r>
              <a:rPr lang="ar-EG" dirty="0" smtClean="0"/>
              <a:t>المحتوى المستوى الرابع</a:t>
            </a:r>
            <a:endParaRPr lang="en-US" dirty="0" smtClean="0"/>
          </a:p>
          <a:p>
            <a:pPr lvl="4"/>
            <a:r>
              <a:rPr lang="ar-EG" dirty="0" smtClean="0"/>
              <a:t>المحتوى المستوى الخامس</a:t>
            </a:r>
            <a:endParaRPr lang="en-US" dirty="0" smtClean="0"/>
          </a:p>
        </p:txBody>
      </p:sp>
      <p:sp>
        <p:nvSpPr>
          <p:cNvPr id="10" name="Rectangle 9"/>
          <p:cNvSpPr/>
          <p:nvPr userDrawn="1"/>
        </p:nvSpPr>
        <p:spPr>
          <a:xfrm>
            <a:off x="0" y="6324600"/>
            <a:ext cx="9906000" cy="533400"/>
          </a:xfrm>
          <a:prstGeom prst="rect">
            <a:avLst/>
          </a:prstGeom>
          <a:solidFill>
            <a:srgbClr val="013E3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pic>
        <p:nvPicPr>
          <p:cNvPr id="18" name="Picture 17"/>
          <p:cNvPicPr>
            <a:picLocks noChangeAspect="1"/>
          </p:cNvPicPr>
          <p:nvPr userDrawn="1"/>
        </p:nvPicPr>
        <p:blipFill>
          <a:blip r:embed="rId14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5304" y="5964270"/>
            <a:ext cx="838200" cy="712470"/>
          </a:xfrm>
          <a:prstGeom prst="rect">
            <a:avLst/>
          </a:prstGeom>
        </p:spPr>
      </p:pic>
      <p:sp>
        <p:nvSpPr>
          <p:cNvPr id="19" name="Rectangle 18"/>
          <p:cNvSpPr/>
          <p:nvPr userDrawn="1"/>
        </p:nvSpPr>
        <p:spPr>
          <a:xfrm>
            <a:off x="914400" y="6581001"/>
            <a:ext cx="3116046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200" dirty="0" smtClean="0">
                <a:solidFill>
                  <a:schemeClr val="bg1"/>
                </a:solidFill>
                <a:latin typeface="+mn-lt"/>
                <a:cs typeface="+mn-cs"/>
              </a:rPr>
              <a:t>Deanship of E-Learning and Distance Education</a:t>
            </a:r>
            <a:endParaRPr lang="en-US" sz="1200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20" name="Rectangle 19"/>
          <p:cNvSpPr/>
          <p:nvPr userDrawn="1"/>
        </p:nvSpPr>
        <p:spPr>
          <a:xfrm>
            <a:off x="1183042" y="6290846"/>
            <a:ext cx="2795958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ar-SA" sz="1600" b="1" dirty="0" smtClean="0">
                <a:solidFill>
                  <a:schemeClr val="bg1"/>
                </a:solidFill>
                <a:latin typeface="+mn-lt"/>
                <a:cs typeface="+mn-cs"/>
              </a:rPr>
              <a:t>عمادة التعلم</a:t>
            </a:r>
            <a:r>
              <a:rPr lang="ar-SA" sz="1600" b="1" baseline="0" dirty="0" smtClean="0">
                <a:solidFill>
                  <a:schemeClr val="bg1"/>
                </a:solidFill>
                <a:latin typeface="+mn-lt"/>
                <a:cs typeface="+mn-cs"/>
              </a:rPr>
              <a:t> الإلكتروني والتعليم عن بعد</a:t>
            </a:r>
            <a:endParaRPr lang="en-US" sz="1600" b="1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21" name="Rectangle 20"/>
          <p:cNvSpPr/>
          <p:nvPr userDrawn="1"/>
        </p:nvSpPr>
        <p:spPr>
          <a:xfrm>
            <a:off x="5760062" y="6365557"/>
            <a:ext cx="2217274" cy="43088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ar-SA" sz="1100" b="0" i="0" kern="1200" dirty="0" smtClean="0">
                <a:solidFill>
                  <a:schemeClr val="bg1"/>
                </a:solidFill>
                <a:effectLst/>
                <a:latin typeface="Arial" pitchFamily="34" charset="0"/>
                <a:ea typeface="+mn-ea"/>
                <a:cs typeface="Arial" pitchFamily="34" charset="0"/>
              </a:rPr>
              <a:t>جميع الحقوق محفوظة لجامعة الملك فيصل ©</a:t>
            </a:r>
          </a:p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100" b="0" i="0" kern="1200" dirty="0" smtClean="0">
                <a:solidFill>
                  <a:schemeClr val="bg1"/>
                </a:solidFill>
                <a:effectLst/>
                <a:latin typeface="Arial" pitchFamily="34" charset="0"/>
                <a:ea typeface="+mn-ea"/>
                <a:cs typeface="Arial" pitchFamily="34" charset="0"/>
              </a:rPr>
              <a:t>All Rights Reserved for KFU ©</a:t>
            </a:r>
            <a:endParaRPr lang="en-US" sz="1100" b="0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11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914900" y="6376988"/>
            <a:ext cx="5715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rtl="0">
              <a:defRPr sz="1200">
                <a:solidFill>
                  <a:schemeClr val="bg1"/>
                </a:solidFill>
                <a:latin typeface="Calibri" pitchFamily="34" charset="0"/>
                <a:cs typeface="Arial" charset="0"/>
              </a:defRPr>
            </a:lvl1pPr>
          </a:lstStyle>
          <a:p>
            <a:pPr>
              <a:defRPr/>
            </a:pPr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72" r:id="rId1"/>
    <p:sldLayoutId id="2147483773" r:id="rId2"/>
    <p:sldLayoutId id="2147483764" r:id="rId3"/>
    <p:sldLayoutId id="2147483774" r:id="rId4"/>
    <p:sldLayoutId id="2147483765" r:id="rId5"/>
    <p:sldLayoutId id="2147483766" r:id="rId6"/>
    <p:sldLayoutId id="2147483767" r:id="rId7"/>
    <p:sldLayoutId id="2147483768" r:id="rId8"/>
    <p:sldLayoutId id="2147483769" r:id="rId9"/>
    <p:sldLayoutId id="2147483770" r:id="rId10"/>
    <p:sldLayoutId id="2147483771" r:id="rId11"/>
    <p:sldLayoutId id="2147483775" r:id="rId12"/>
  </p:sldLayoutIdLst>
  <p:timing>
    <p:tnLst>
      <p:par>
        <p:cTn id="1" dur="indefinite" restart="never" nodeType="tmRoot"/>
      </p:par>
    </p:tnLst>
  </p:timing>
  <p:hf hdr="0" ftr="0" dt="0"/>
  <p:txStyles>
    <p:titleStyle>
      <a:lvl1pPr algn="r" rtl="0" eaLnBrk="1" fontAlgn="base" hangingPunct="1">
        <a:spcBef>
          <a:spcPct val="0"/>
        </a:spcBef>
        <a:spcAft>
          <a:spcPct val="0"/>
        </a:spcAft>
        <a:defRPr sz="4400" kern="1200">
          <a:solidFill>
            <a:srgbClr val="AD9968"/>
          </a:solidFill>
          <a:latin typeface="+mj-lt"/>
          <a:ea typeface="+mj-ea"/>
          <a:cs typeface="Arial" charset="0"/>
        </a:defRPr>
      </a:lvl1pPr>
      <a:lvl2pPr algn="r" rtl="0" eaLnBrk="1" fontAlgn="base" hangingPunct="1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2pPr>
      <a:lvl3pPr algn="r" rtl="0" eaLnBrk="1" fontAlgn="base" hangingPunct="1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3pPr>
      <a:lvl4pPr algn="r" rtl="0" eaLnBrk="1" fontAlgn="base" hangingPunct="1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4pPr>
      <a:lvl5pPr algn="r" rtl="0" eaLnBrk="1" fontAlgn="base" hangingPunct="1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5pPr>
      <a:lvl6pPr marL="457200" algn="r" rtl="0" eaLnBrk="1" fontAlgn="base" hangingPunct="1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6pPr>
      <a:lvl7pPr marL="914400" algn="r" rtl="0" eaLnBrk="1" fontAlgn="base" hangingPunct="1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7pPr>
      <a:lvl8pPr marL="1371600" algn="r" rtl="0" eaLnBrk="1" fontAlgn="base" hangingPunct="1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8pPr>
      <a:lvl9pPr marL="1828800" algn="r" rtl="0" eaLnBrk="1" fontAlgn="base" hangingPunct="1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9pPr>
    </p:titleStyle>
    <p:bodyStyle>
      <a:lvl1pPr marL="342900" indent="-342900" algn="r" rtl="0" eaLnBrk="1" fontAlgn="base" hangingPunct="1">
        <a:spcBef>
          <a:spcPct val="20000"/>
        </a:spcBef>
        <a:spcAft>
          <a:spcPct val="0"/>
        </a:spcAft>
        <a:buFont typeface="Arial" pitchFamily="34" charset="0"/>
        <a:buChar char="•"/>
        <a:defRPr sz="3200" kern="1200">
          <a:solidFill>
            <a:srgbClr val="013E36"/>
          </a:solidFill>
          <a:latin typeface="+mn-lt"/>
          <a:ea typeface="+mn-ea"/>
          <a:cs typeface="Arial" charset="0"/>
        </a:defRPr>
      </a:lvl1pPr>
      <a:lvl2pPr marL="742950" indent="-285750" algn="r" rtl="0" eaLnBrk="1" fontAlgn="base" hangingPunct="1">
        <a:spcBef>
          <a:spcPct val="20000"/>
        </a:spcBef>
        <a:spcAft>
          <a:spcPct val="0"/>
        </a:spcAft>
        <a:buFont typeface="Arial" pitchFamily="34" charset="0"/>
        <a:buChar char="–"/>
        <a:defRPr sz="2800" kern="1200">
          <a:solidFill>
            <a:srgbClr val="013E36"/>
          </a:solidFill>
          <a:latin typeface="+mn-lt"/>
          <a:ea typeface="+mn-ea"/>
          <a:cs typeface="Arial" charset="0"/>
        </a:defRPr>
      </a:lvl2pPr>
      <a:lvl3pPr marL="1143000" indent="-228600" algn="r" rtl="0" eaLnBrk="1" fontAlgn="base" hangingPunct="1">
        <a:spcBef>
          <a:spcPct val="20000"/>
        </a:spcBef>
        <a:spcAft>
          <a:spcPct val="0"/>
        </a:spcAft>
        <a:buFont typeface="Arial" pitchFamily="34" charset="0"/>
        <a:buChar char="•"/>
        <a:defRPr sz="2400" kern="1200">
          <a:solidFill>
            <a:srgbClr val="013E36"/>
          </a:solidFill>
          <a:latin typeface="+mn-lt"/>
          <a:ea typeface="+mn-ea"/>
          <a:cs typeface="Arial" charset="0"/>
        </a:defRPr>
      </a:lvl3pPr>
      <a:lvl4pPr marL="1600200" indent="-228600" algn="r" rtl="0" eaLnBrk="1" fontAlgn="base" hangingPunct="1">
        <a:spcBef>
          <a:spcPct val="20000"/>
        </a:spcBef>
        <a:spcAft>
          <a:spcPct val="0"/>
        </a:spcAft>
        <a:buFont typeface="Arial" pitchFamily="34" charset="0"/>
        <a:buChar char="–"/>
        <a:defRPr sz="2000" kern="1200">
          <a:solidFill>
            <a:srgbClr val="013E36"/>
          </a:solidFill>
          <a:latin typeface="+mn-lt"/>
          <a:ea typeface="+mn-ea"/>
          <a:cs typeface="Arial" charset="0"/>
        </a:defRPr>
      </a:lvl4pPr>
      <a:lvl5pPr marL="2057400" indent="-228600" algn="r" rtl="0" eaLnBrk="1" fontAlgn="base" hangingPunct="1">
        <a:spcBef>
          <a:spcPct val="20000"/>
        </a:spcBef>
        <a:spcAft>
          <a:spcPct val="0"/>
        </a:spcAft>
        <a:buFont typeface="Arial" pitchFamily="34" charset="0"/>
        <a:buChar char="»"/>
        <a:defRPr sz="2000" kern="1200">
          <a:solidFill>
            <a:srgbClr val="013E36"/>
          </a:solidFill>
          <a:latin typeface="+mn-lt"/>
          <a:ea typeface="+mn-ea"/>
          <a:cs typeface="Arial" charset="0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5" name="AutoShape 3"/>
          <p:cNvSpPr>
            <a:spLocks noChangeArrowheads="1"/>
          </p:cNvSpPr>
          <p:nvPr/>
        </p:nvSpPr>
        <p:spPr bwMode="auto">
          <a:xfrm>
            <a:off x="666720" y="714356"/>
            <a:ext cx="8215370" cy="5857916"/>
          </a:xfrm>
          <a:prstGeom prst="star24">
            <a:avLst>
              <a:gd name="adj" fmla="val 37500"/>
            </a:avLst>
          </a:prstGeom>
          <a:solidFill>
            <a:srgbClr val="008000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>
            <a:prstTxWarp prst="textCanDown">
              <a:avLst/>
            </a:prstTxWarp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algn="r" rtl="1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algn="r" rtl="1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algn="r" rtl="1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algn="r" rtl="1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 eaLnBrk="1" hangingPunct="1"/>
            <a:r>
              <a:rPr lang="ar-SA" altLang="ar-SA" sz="5500" b="1" dirty="0" smtClean="0">
                <a:solidFill>
                  <a:srgbClr val="FFFF00"/>
                </a:solidFill>
              </a:rPr>
              <a:t>أدارة الأعمال الدولية</a:t>
            </a:r>
          </a:p>
          <a:p>
            <a:pPr algn="ctr" eaLnBrk="1" hangingPunct="1"/>
            <a:r>
              <a:rPr lang="ar-SA" altLang="ar-SA" sz="5500" b="1" dirty="0" smtClean="0">
                <a:solidFill>
                  <a:srgbClr val="FF0000"/>
                </a:solidFill>
              </a:rPr>
              <a:t>المحاضرة التاسعة</a:t>
            </a:r>
          </a:p>
          <a:p>
            <a:pPr algn="ctr" eaLnBrk="1" hangingPunct="1"/>
            <a:r>
              <a:rPr lang="ar-SA" altLang="ar-SA" sz="5500" b="1" dirty="0" smtClean="0">
                <a:solidFill>
                  <a:srgbClr val="FFFF00"/>
                </a:solidFill>
              </a:rPr>
              <a:t>سؤال وجواب </a:t>
            </a:r>
          </a:p>
          <a:p>
            <a:pPr algn="ctr" eaLnBrk="1" hangingPunct="1"/>
            <a:r>
              <a:rPr lang="ar-SA" altLang="ar-SA" sz="2800" b="1" dirty="0" err="1" smtClean="0">
                <a:solidFill>
                  <a:srgbClr val="FFFF00"/>
                </a:solidFill>
              </a:rPr>
              <a:t>أبوشيماء</a:t>
            </a:r>
            <a:endParaRPr lang="en-US" altLang="ar-SA" sz="2800" b="1" dirty="0">
              <a:solidFill>
                <a:srgbClr val="FFFF00"/>
              </a:solidFill>
            </a:endParaRPr>
          </a:p>
        </p:txBody>
      </p:sp>
      <p:sp>
        <p:nvSpPr>
          <p:cNvPr id="23556" name="Slide Number Placeholder 3"/>
          <p:cNvSpPr txBox="1">
            <a:spLocks/>
          </p:cNvSpPr>
          <p:nvPr/>
        </p:nvSpPr>
        <p:spPr bwMode="auto">
          <a:xfrm>
            <a:off x="9220200" y="6477000"/>
            <a:ext cx="676275" cy="3524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algn="r" rtl="1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algn="r" rtl="1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algn="r" rtl="1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algn="r" rtl="1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r>
              <a:rPr lang="en-US" altLang="ar-SA" sz="1200">
                <a:solidFill>
                  <a:schemeClr val="bg1"/>
                </a:solidFill>
              </a:rPr>
              <a:t> ]  </a:t>
            </a:r>
            <a:fld id="{FAC15C80-57CE-4EAF-B14B-BC0965D38F84}" type="slidenum">
              <a:rPr lang="ar-SA" altLang="ar-SA" sz="1200">
                <a:solidFill>
                  <a:schemeClr val="bg1"/>
                </a:solidFill>
              </a:rPr>
              <a:pPr eaLnBrk="1" hangingPunct="1"/>
              <a:t>1</a:t>
            </a:fld>
            <a:r>
              <a:rPr lang="en-US" altLang="ar-SA" sz="1200">
                <a:solidFill>
                  <a:schemeClr val="bg1"/>
                </a:solidFill>
              </a:rPr>
              <a:t> [ </a:t>
            </a:r>
          </a:p>
        </p:txBody>
      </p:sp>
      <p:grpSp>
        <p:nvGrpSpPr>
          <p:cNvPr id="2" name="Group 5"/>
          <p:cNvGrpSpPr>
            <a:grpSpLocks/>
          </p:cNvGrpSpPr>
          <p:nvPr/>
        </p:nvGrpSpPr>
        <p:grpSpPr bwMode="auto">
          <a:xfrm>
            <a:off x="7453330" y="142853"/>
            <a:ext cx="2357454" cy="1928825"/>
            <a:chOff x="5210750" y="1066800"/>
            <a:chExt cx="2976900" cy="3130677"/>
          </a:xfr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grpSpPr>
        <p:sp>
          <p:nvSpPr>
            <p:cNvPr id="5" name="Oval 6"/>
            <p:cNvSpPr/>
            <p:nvPr/>
          </p:nvSpPr>
          <p:spPr>
            <a:xfrm>
              <a:off x="5321612" y="1143591"/>
              <a:ext cx="2767899" cy="2973159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rtl="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/>
            </a:p>
          </p:txBody>
        </p:sp>
        <p:pic>
          <p:nvPicPr>
            <p:cNvPr id="6" name="Picture 2" descr="http://kfu.files.googlepages.com/newKFUlogo.jpg"/>
            <p:cNvPicPr>
              <a:picLocks noChangeAspect="1" noChangeArrowheads="1"/>
            </p:cNvPicPr>
            <p:nvPr/>
          </p:nvPicPr>
          <p:blipFill>
            <a:blip r:embed="rId2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5210750" y="1066800"/>
              <a:ext cx="2976900" cy="31306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pic>
        <p:nvPicPr>
          <p:cNvPr id="8" name="Picture 10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166654" y="142852"/>
            <a:ext cx="2214578" cy="18573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4160124307"/>
      </p:ext>
    </p:extLst>
  </p:cSld>
  <p:clrMapOvr>
    <a:masterClrMapping/>
  </p:clrMapOvr>
  <p:transition advClick="0" advTm="45000"/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عنصر نائب لرقم الشريحة 3"/>
          <p:cNvSpPr>
            <a:spLocks noGrp="1"/>
          </p:cNvSpPr>
          <p:nvPr>
            <p:ph type="sldNum" sz="quarter" idx="4"/>
          </p:nvPr>
        </p:nvSpPr>
        <p:spPr bwMode="auto">
          <a:xfrm>
            <a:off x="2105025" y="6376988"/>
            <a:ext cx="571500" cy="365125"/>
          </a:xfr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algn="r"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1pPr>
            <a:lvl2pPr marL="742950" indent="-285750" algn="r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2pPr>
            <a:lvl3pPr marL="1143000" indent="-228600" algn="r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3pPr>
            <a:lvl4pPr marL="1600200" indent="-228600" algn="r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4pPr>
            <a:lvl5pPr marL="2057400" indent="-228600" algn="r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5pPr>
            <a:lvl6pPr marL="2514600" indent="-228600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6pPr>
            <a:lvl7pPr marL="2971800" indent="-228600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7pPr>
            <a:lvl8pPr marL="3429000" indent="-228600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8pPr>
            <a:lvl9pPr marL="3886200" indent="-228600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ED4A2127-6A35-4975-881B-A5B57FCC0542}" type="slidenum">
              <a:rPr lang="ar-SA" altLang="ar-SA" sz="1200" smtClean="0">
                <a:solidFill>
                  <a:schemeClr val="bg1"/>
                </a:solidFill>
              </a:rPr>
              <a:pPr>
                <a:spcBef>
                  <a:spcPct val="0"/>
                </a:spcBef>
                <a:buFontTx/>
                <a:buNone/>
              </a:pPr>
              <a:t>2</a:t>
            </a:fld>
            <a:endParaRPr lang="en-US" altLang="ar-SA" sz="1200" smtClean="0">
              <a:solidFill>
                <a:schemeClr val="bg1"/>
              </a:solidFill>
            </a:endParaRPr>
          </a:p>
        </p:txBody>
      </p:sp>
      <p:sp>
        <p:nvSpPr>
          <p:cNvPr id="17412" name="مستطيل 6"/>
          <p:cNvSpPr>
            <a:spLocks noChangeArrowheads="1"/>
          </p:cNvSpPr>
          <p:nvPr/>
        </p:nvSpPr>
        <p:spPr bwMode="auto">
          <a:xfrm>
            <a:off x="166654" y="71414"/>
            <a:ext cx="9572692" cy="6709529"/>
          </a:xfrm>
          <a:prstGeom prst="rect">
            <a:avLst/>
          </a:prstGeom>
          <a:noFill/>
          <a:ln w="38100">
            <a:solidFill>
              <a:srgbClr val="7030A0"/>
            </a:solidFill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marL="514350" indent="-514350" algn="r"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1pPr>
            <a:lvl2pPr marL="742950" indent="-285750" algn="r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2pPr>
            <a:lvl3pPr marL="1143000" indent="-228600" algn="r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3pPr>
            <a:lvl4pPr marL="1600200" indent="-228600" algn="r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4pPr>
            <a:lvl5pPr marL="2057400" indent="-228600" algn="r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5pPr>
            <a:lvl6pPr marL="2514600" indent="-228600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6pPr>
            <a:lvl7pPr marL="2971800" indent="-228600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7pPr>
            <a:lvl8pPr marL="3429000" indent="-228600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8pPr>
            <a:lvl9pPr marL="3886200" indent="-228600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9pPr>
          </a:lstStyle>
          <a:p>
            <a:pPr>
              <a:lnSpc>
                <a:spcPct val="150000"/>
              </a:lnSpc>
              <a:spcBef>
                <a:spcPct val="0"/>
              </a:spcBef>
              <a:buNone/>
            </a:pPr>
            <a:r>
              <a:rPr lang="ar-SA" altLang="ar-SA" sz="2000" b="1" dirty="0" smtClean="0">
                <a:solidFill>
                  <a:srgbClr val="C00000"/>
                </a:solidFill>
                <a:latin typeface="Arial" panose="020B0604020202020204" pitchFamily="34" charset="0"/>
                <a:cs typeface="+mn-cs"/>
              </a:rPr>
              <a:t>س1: </a:t>
            </a:r>
            <a:r>
              <a:rPr lang="ar-SA" altLang="ar-SA" sz="2000" b="1" dirty="0" smtClean="0">
                <a:solidFill>
                  <a:srgbClr val="C00000"/>
                </a:solidFill>
                <a:cs typeface="Arabic Transparent" panose="020B0604020202020204" pitchFamily="34" charset="0"/>
              </a:rPr>
              <a:t>إذا كانت وظيفة التخطيط تتمثل في تحديد الهدف والعمل المطلوب لتحقيقه، فإن وظيفة التنظيم تتمثل في </a:t>
            </a:r>
            <a:r>
              <a:rPr lang="ar-SA" altLang="ar-SA" sz="2000" b="1" dirty="0" smtClean="0">
                <a:solidFill>
                  <a:srgbClr val="C00000"/>
                </a:solidFill>
                <a:latin typeface="Arial" panose="020B0604020202020204" pitchFamily="34" charset="0"/>
                <a:cs typeface="+mn-cs"/>
              </a:rPr>
              <a:t>:</a:t>
            </a:r>
            <a:endParaRPr lang="ar-SA" altLang="ar-SA" sz="2000" b="1" dirty="0">
              <a:solidFill>
                <a:srgbClr val="C00000"/>
              </a:solidFill>
              <a:latin typeface="Arial" panose="020B0604020202020204" pitchFamily="34" charset="0"/>
              <a:cs typeface="+mn-cs"/>
            </a:endParaRPr>
          </a:p>
          <a:p>
            <a:pPr>
              <a:spcBef>
                <a:spcPct val="0"/>
              </a:spcBef>
              <a:buNone/>
            </a:pPr>
            <a:r>
              <a:rPr lang="ar-SA" altLang="ar-SA" sz="2000" b="1" dirty="0" smtClean="0">
                <a:latin typeface="Arial" panose="020B0604020202020204" pitchFamily="34" charset="0"/>
                <a:cs typeface="+mn-cs"/>
              </a:rPr>
              <a:t>      - </a:t>
            </a:r>
            <a:r>
              <a:rPr lang="ar-SA" altLang="ar-SA" sz="2000" b="1" dirty="0" smtClean="0">
                <a:solidFill>
                  <a:srgbClr val="000000"/>
                </a:solidFill>
                <a:cs typeface="Arabic Transparent" panose="020B0604020202020204" pitchFamily="34" charset="0"/>
              </a:rPr>
              <a:t>تحديد من سيقوم بهذا العمل </a:t>
            </a:r>
            <a:r>
              <a:rPr lang="ar-SA" altLang="ar-SA" sz="2000" b="1" dirty="0" smtClean="0">
                <a:latin typeface="Arial" panose="020B0604020202020204" pitchFamily="34" charset="0"/>
                <a:cs typeface="+mn-cs"/>
              </a:rPr>
              <a:t>.</a:t>
            </a:r>
            <a:endParaRPr lang="ar-SA" altLang="ar-SA" sz="2000" b="1" dirty="0">
              <a:latin typeface="Arial" panose="020B0604020202020204" pitchFamily="34" charset="0"/>
              <a:cs typeface="+mn-cs"/>
            </a:endParaRPr>
          </a:p>
          <a:p>
            <a:pPr>
              <a:spcBef>
                <a:spcPct val="0"/>
              </a:spcBef>
              <a:buNone/>
            </a:pPr>
            <a:r>
              <a:rPr lang="ar-SA" altLang="ar-SA" sz="2000" b="1" dirty="0" smtClean="0">
                <a:latin typeface="Arial" panose="020B0604020202020204" pitchFamily="34" charset="0"/>
                <a:cs typeface="+mn-cs"/>
              </a:rPr>
              <a:t>      - </a:t>
            </a:r>
            <a:r>
              <a:rPr lang="ar-SA" altLang="ar-SA" sz="2000" b="1" dirty="0" smtClean="0">
                <a:solidFill>
                  <a:srgbClr val="000000"/>
                </a:solidFill>
                <a:cs typeface="Arabic Transparent" panose="020B0604020202020204" pitchFamily="34" charset="0"/>
              </a:rPr>
              <a:t>تهيئة الموارد اللازمة لتمكين المكلفين بالعمل من الإنجاز</a:t>
            </a:r>
            <a:r>
              <a:rPr lang="ar-SA" altLang="ar-SA" sz="2000" b="1" dirty="0" smtClean="0">
                <a:latin typeface="Arial" panose="020B0604020202020204" pitchFamily="34" charset="0"/>
                <a:cs typeface="+mn-cs"/>
              </a:rPr>
              <a:t>.</a:t>
            </a:r>
          </a:p>
          <a:p>
            <a:pPr>
              <a:spcBef>
                <a:spcPct val="0"/>
              </a:spcBef>
              <a:buNone/>
            </a:pPr>
            <a:endParaRPr lang="ar-SA" altLang="ar-SA" sz="1400" b="1" dirty="0" smtClean="0">
              <a:latin typeface="Arial" panose="020B0604020202020204" pitchFamily="34" charset="0"/>
              <a:cs typeface="+mn-cs"/>
            </a:endParaRPr>
          </a:p>
          <a:p>
            <a:pPr>
              <a:lnSpc>
                <a:spcPct val="150000"/>
              </a:lnSpc>
              <a:spcBef>
                <a:spcPct val="0"/>
              </a:spcBef>
              <a:buNone/>
            </a:pPr>
            <a:r>
              <a:rPr lang="ar-SA" altLang="ar-SA" sz="2000" b="1" dirty="0" smtClean="0">
                <a:solidFill>
                  <a:srgbClr val="C00000"/>
                </a:solidFill>
                <a:latin typeface="Arial" panose="020B0604020202020204" pitchFamily="34" charset="0"/>
                <a:cs typeface="+mn-cs"/>
              </a:rPr>
              <a:t>س2: </a:t>
            </a:r>
            <a:r>
              <a:rPr lang="ar-SA" altLang="ar-SA" sz="2000" b="1" dirty="0" smtClean="0">
                <a:solidFill>
                  <a:srgbClr val="C00000"/>
                </a:solidFill>
                <a:cs typeface="Arabic Transparent" panose="020B0604020202020204" pitchFamily="34" charset="0"/>
              </a:rPr>
              <a:t>وظيفة التنظيم تختص في </a:t>
            </a:r>
            <a:r>
              <a:rPr lang="ar-SA" altLang="ar-SA" sz="2000" b="1" dirty="0" smtClean="0">
                <a:solidFill>
                  <a:srgbClr val="C00000"/>
                </a:solidFill>
                <a:latin typeface="Arial" panose="020B0604020202020204" pitchFamily="34" charset="0"/>
                <a:cs typeface="+mn-cs"/>
              </a:rPr>
              <a:t>:</a:t>
            </a:r>
          </a:p>
          <a:p>
            <a:pPr>
              <a:spcBef>
                <a:spcPct val="0"/>
              </a:spcBef>
              <a:buNone/>
            </a:pPr>
            <a:r>
              <a:rPr lang="ar-SA" altLang="ar-SA" sz="2000" b="1" dirty="0" smtClean="0">
                <a:latin typeface="Arial" panose="020B0604020202020204" pitchFamily="34" charset="0"/>
                <a:cs typeface="+mn-cs"/>
              </a:rPr>
              <a:t>     - </a:t>
            </a:r>
            <a:r>
              <a:rPr lang="ar-SA" altLang="ar-SA" sz="2000" b="1" dirty="0" smtClean="0">
                <a:solidFill>
                  <a:srgbClr val="000000"/>
                </a:solidFill>
                <a:cs typeface="Arabic Transparent" panose="020B0604020202020204" pitchFamily="34" charset="0"/>
              </a:rPr>
              <a:t>تقسيم العمل .</a:t>
            </a:r>
          </a:p>
          <a:p>
            <a:pPr>
              <a:spcBef>
                <a:spcPct val="0"/>
              </a:spcBef>
              <a:buNone/>
            </a:pPr>
            <a:r>
              <a:rPr lang="ar-SA" altLang="ar-SA" sz="2000" b="1" dirty="0" smtClean="0">
                <a:solidFill>
                  <a:srgbClr val="000000"/>
                </a:solidFill>
                <a:cs typeface="Arabic Transparent" panose="020B0604020202020204" pitchFamily="34" charset="0"/>
              </a:rPr>
              <a:t>     - تحديد المسؤوليات والصلاحيات</a:t>
            </a:r>
            <a:r>
              <a:rPr lang="ar-SA" altLang="ar-SA" sz="2000" b="1" dirty="0" smtClean="0">
                <a:latin typeface="Arial" panose="020B0604020202020204" pitchFamily="34" charset="0"/>
                <a:cs typeface="+mn-cs"/>
              </a:rPr>
              <a:t>.</a:t>
            </a:r>
          </a:p>
          <a:p>
            <a:pPr>
              <a:spcBef>
                <a:spcPct val="0"/>
              </a:spcBef>
              <a:buNone/>
            </a:pPr>
            <a:r>
              <a:rPr lang="ar-SA" altLang="ar-SA" sz="2000" b="1" dirty="0" smtClean="0">
                <a:latin typeface="Arial" panose="020B0604020202020204" pitchFamily="34" charset="0"/>
                <a:cs typeface="+mn-cs"/>
              </a:rPr>
              <a:t>     - </a:t>
            </a:r>
            <a:r>
              <a:rPr lang="ar-SA" altLang="ar-SA" sz="2000" b="1" dirty="0" smtClean="0">
                <a:solidFill>
                  <a:srgbClr val="000000"/>
                </a:solidFill>
                <a:cs typeface="Arabic Transparent" panose="020B0604020202020204" pitchFamily="34" charset="0"/>
              </a:rPr>
              <a:t>وضع الإطار الذي يتم من خلاله التنفيذ .</a:t>
            </a:r>
            <a:endParaRPr lang="ar-SA" altLang="ar-SA" sz="2000" b="1" dirty="0" smtClean="0">
              <a:latin typeface="Arial" panose="020B0604020202020204" pitchFamily="34" charset="0"/>
              <a:cs typeface="+mn-cs"/>
            </a:endParaRPr>
          </a:p>
          <a:p>
            <a:pPr>
              <a:spcBef>
                <a:spcPct val="0"/>
              </a:spcBef>
              <a:buNone/>
            </a:pPr>
            <a:endParaRPr lang="ar-SA" altLang="ar-SA" sz="1400" b="1" dirty="0" smtClean="0">
              <a:latin typeface="Arial" panose="020B0604020202020204" pitchFamily="34" charset="0"/>
              <a:cs typeface="+mn-cs"/>
            </a:endParaRPr>
          </a:p>
          <a:p>
            <a:pPr>
              <a:lnSpc>
                <a:spcPct val="150000"/>
              </a:lnSpc>
              <a:spcBef>
                <a:spcPct val="0"/>
              </a:spcBef>
              <a:buNone/>
            </a:pPr>
            <a:r>
              <a:rPr lang="ar-SA" altLang="ar-SA" sz="2000" b="1" dirty="0" smtClean="0">
                <a:solidFill>
                  <a:srgbClr val="C00000"/>
                </a:solidFill>
                <a:latin typeface="Arial" panose="020B0604020202020204" pitchFamily="34" charset="0"/>
                <a:cs typeface="+mn-cs"/>
              </a:rPr>
              <a:t>س3: </a:t>
            </a:r>
            <a:r>
              <a:rPr lang="ar-SA" altLang="ar-SA" sz="2000" b="1" dirty="0" smtClean="0">
                <a:solidFill>
                  <a:srgbClr val="C00000"/>
                </a:solidFill>
                <a:cs typeface="Arabic Transparent" panose="020B0604020202020204" pitchFamily="34" charset="0"/>
              </a:rPr>
              <a:t>من التعقيدات التي تمر </a:t>
            </a:r>
            <a:r>
              <a:rPr lang="ar-SA" altLang="ar-SA" sz="2000" b="1" dirty="0" err="1" smtClean="0">
                <a:solidFill>
                  <a:srgbClr val="C00000"/>
                </a:solidFill>
                <a:cs typeface="Arabic Transparent" panose="020B0604020202020204" pitchFamily="34" charset="0"/>
              </a:rPr>
              <a:t>بها</a:t>
            </a:r>
            <a:r>
              <a:rPr lang="ar-SA" altLang="ar-SA" sz="2000" b="1" dirty="0" smtClean="0">
                <a:solidFill>
                  <a:srgbClr val="C00000"/>
                </a:solidFill>
                <a:cs typeface="Arabic Transparent" panose="020B0604020202020204" pitchFamily="34" charset="0"/>
              </a:rPr>
              <a:t> وظيفة التنظيم على المستوى الدولي </a:t>
            </a:r>
            <a:r>
              <a:rPr lang="ar-SA" altLang="ar-SA" sz="2000" b="1" dirty="0" smtClean="0">
                <a:solidFill>
                  <a:srgbClr val="C00000"/>
                </a:solidFill>
                <a:latin typeface="Arial" panose="020B0604020202020204" pitchFamily="34" charset="0"/>
                <a:cs typeface="+mn-cs"/>
              </a:rPr>
              <a:t>:</a:t>
            </a:r>
          </a:p>
          <a:p>
            <a:pPr>
              <a:spcBef>
                <a:spcPct val="0"/>
              </a:spcBef>
              <a:buNone/>
            </a:pPr>
            <a:r>
              <a:rPr lang="ar-SA" altLang="ar-SA" sz="2000" b="1" dirty="0" smtClean="0">
                <a:latin typeface="Arial" panose="020B0604020202020204" pitchFamily="34" charset="0"/>
                <a:cs typeface="+mn-cs"/>
              </a:rPr>
              <a:t>     - </a:t>
            </a:r>
            <a:r>
              <a:rPr lang="ar-SA" altLang="ar-SA" sz="2000" b="1" dirty="0" smtClean="0">
                <a:solidFill>
                  <a:srgbClr val="000000"/>
                </a:solidFill>
                <a:cs typeface="Arabic Transparent" panose="020B0604020202020204" pitchFamily="34" charset="0"/>
              </a:rPr>
              <a:t>المسافة المادية المركزية ولا مركزية </a:t>
            </a:r>
            <a:r>
              <a:rPr lang="ar-SA" altLang="ar-SA" sz="2000" b="1" dirty="0" smtClean="0">
                <a:latin typeface="Arial" panose="020B0604020202020204" pitchFamily="34" charset="0"/>
                <a:cs typeface="+mn-cs"/>
              </a:rPr>
              <a:t>.</a:t>
            </a:r>
          </a:p>
          <a:p>
            <a:pPr>
              <a:spcBef>
                <a:spcPct val="0"/>
              </a:spcBef>
              <a:buNone/>
            </a:pPr>
            <a:r>
              <a:rPr lang="ar-SA" altLang="ar-SA" sz="2000" b="1" dirty="0" smtClean="0">
                <a:latin typeface="Arial" panose="020B0604020202020204" pitchFamily="34" charset="0"/>
                <a:cs typeface="+mn-cs"/>
              </a:rPr>
              <a:t>     - </a:t>
            </a:r>
            <a:r>
              <a:rPr lang="ar-SA" altLang="ar-SA" sz="2000" b="1" dirty="0" smtClean="0">
                <a:solidFill>
                  <a:srgbClr val="000000"/>
                </a:solidFill>
                <a:cs typeface="Arabic Transparent" panose="020B0604020202020204" pitchFamily="34" charset="0"/>
              </a:rPr>
              <a:t>المسافة الثقافية .</a:t>
            </a:r>
          </a:p>
          <a:p>
            <a:pPr>
              <a:spcBef>
                <a:spcPct val="0"/>
              </a:spcBef>
              <a:buNone/>
            </a:pPr>
            <a:r>
              <a:rPr lang="ar-SA" altLang="ar-SA" sz="2000" b="1" dirty="0" smtClean="0">
                <a:solidFill>
                  <a:srgbClr val="000000"/>
                </a:solidFill>
                <a:latin typeface="Arial" panose="020B0604020202020204" pitchFamily="34" charset="0"/>
                <a:cs typeface="Arabic Transparent" panose="020B0604020202020204" pitchFamily="34" charset="0"/>
              </a:rPr>
              <a:t>     - </a:t>
            </a:r>
            <a:r>
              <a:rPr lang="ar-SA" altLang="ar-SA" sz="2000" b="1" dirty="0" smtClean="0">
                <a:solidFill>
                  <a:srgbClr val="000000"/>
                </a:solidFill>
                <a:cs typeface="Arabic Transparent" panose="020B0604020202020204" pitchFamily="34" charset="0"/>
              </a:rPr>
              <a:t>الأوضاع السياسية في البلد المضيف .</a:t>
            </a:r>
          </a:p>
          <a:p>
            <a:pPr>
              <a:spcBef>
                <a:spcPct val="0"/>
              </a:spcBef>
              <a:buNone/>
            </a:pPr>
            <a:endParaRPr lang="ar-SA" altLang="ar-SA" sz="1600" b="1" dirty="0" smtClean="0">
              <a:solidFill>
                <a:srgbClr val="000000"/>
              </a:solidFill>
              <a:latin typeface="Arial" panose="020B0604020202020204" pitchFamily="34" charset="0"/>
              <a:cs typeface="Arabic Transparent" panose="020B0604020202020204" pitchFamily="34" charset="0"/>
            </a:endParaRPr>
          </a:p>
          <a:p>
            <a:pPr>
              <a:spcBef>
                <a:spcPct val="0"/>
              </a:spcBef>
              <a:buNone/>
            </a:pPr>
            <a:r>
              <a:rPr lang="ar-SA" altLang="ar-SA" sz="2000" b="1" dirty="0" smtClean="0">
                <a:solidFill>
                  <a:srgbClr val="C00000"/>
                </a:solidFill>
                <a:latin typeface="Arial" panose="020B0604020202020204" pitchFamily="34" charset="0"/>
                <a:cs typeface="Arabic Transparent" panose="020B0604020202020204" pitchFamily="34" charset="0"/>
              </a:rPr>
              <a:t>س4: </a:t>
            </a:r>
            <a:r>
              <a:rPr lang="ar-SA" altLang="ar-SA" sz="2000" b="1" dirty="0" smtClean="0">
                <a:solidFill>
                  <a:srgbClr val="C00000"/>
                </a:solidFill>
              </a:rPr>
              <a:t>من أشكال الهيكل التنظيمية التي يجب اختيارها بما يتلاءم وإمكانات واحتياجات المنظمة :</a:t>
            </a:r>
          </a:p>
          <a:p>
            <a:pPr>
              <a:spcBef>
                <a:spcPct val="0"/>
              </a:spcBef>
              <a:buNone/>
            </a:pPr>
            <a:r>
              <a:rPr lang="ar-SA" altLang="ar-SA" sz="2000" b="1" dirty="0" smtClean="0">
                <a:latin typeface="Arial" panose="020B0604020202020204" pitchFamily="34" charset="0"/>
                <a:cs typeface="+mn-cs"/>
              </a:rPr>
              <a:t>        1- </a:t>
            </a:r>
            <a:r>
              <a:rPr lang="ar-SA" altLang="ar-SA" sz="2000" b="1" dirty="0" smtClean="0"/>
              <a:t>نموذج قسم الأعمال الخارجية .</a:t>
            </a:r>
          </a:p>
          <a:p>
            <a:pPr>
              <a:spcBef>
                <a:spcPct val="0"/>
              </a:spcBef>
              <a:buNone/>
            </a:pPr>
            <a:r>
              <a:rPr lang="ar-SA" altLang="ar-SA" sz="2000" b="1" dirty="0" smtClean="0">
                <a:latin typeface="Arial" panose="020B0604020202020204" pitchFamily="34" charset="0"/>
                <a:cs typeface="+mn-cs"/>
              </a:rPr>
              <a:t>        2- </a:t>
            </a:r>
            <a:r>
              <a:rPr lang="ar-SA" altLang="ar-SA" sz="2000" b="1" dirty="0" smtClean="0"/>
              <a:t>نموذج الشركة الخارجية المنفصلة .</a:t>
            </a:r>
          </a:p>
          <a:p>
            <a:pPr>
              <a:spcBef>
                <a:spcPct val="0"/>
              </a:spcBef>
              <a:buNone/>
            </a:pPr>
            <a:r>
              <a:rPr lang="ar-SA" altLang="ar-SA" sz="2000" b="1" dirty="0" smtClean="0">
                <a:latin typeface="Arial" panose="020B0604020202020204" pitchFamily="34" charset="0"/>
                <a:cs typeface="+mn-cs"/>
              </a:rPr>
              <a:t>        3- </a:t>
            </a:r>
            <a:r>
              <a:rPr lang="ar-SA" altLang="ar-SA" sz="2000" b="1" dirty="0" smtClean="0"/>
              <a:t>نموذج التقسيم الوظيفي .</a:t>
            </a:r>
          </a:p>
          <a:p>
            <a:pPr>
              <a:spcBef>
                <a:spcPct val="0"/>
              </a:spcBef>
              <a:buNone/>
            </a:pPr>
            <a:r>
              <a:rPr lang="ar-SA" altLang="ar-SA" sz="2000" b="1" dirty="0" smtClean="0">
                <a:latin typeface="Arial" panose="020B0604020202020204" pitchFamily="34" charset="0"/>
                <a:cs typeface="+mn-cs"/>
              </a:rPr>
              <a:t>        4- </a:t>
            </a:r>
            <a:r>
              <a:rPr lang="ar-SA" altLang="ar-SA" sz="2000" b="1" dirty="0" smtClean="0"/>
              <a:t>نموذج التقسيم الجغرافي .</a:t>
            </a:r>
          </a:p>
          <a:p>
            <a:pPr>
              <a:spcBef>
                <a:spcPct val="0"/>
              </a:spcBef>
              <a:buNone/>
            </a:pPr>
            <a:r>
              <a:rPr lang="ar-SA" altLang="ar-SA" sz="2000" b="1" dirty="0" smtClean="0">
                <a:latin typeface="Arial" panose="020B0604020202020204" pitchFamily="34" charset="0"/>
                <a:cs typeface="+mn-cs"/>
              </a:rPr>
              <a:t>        5- </a:t>
            </a:r>
            <a:r>
              <a:rPr lang="ar-SA" altLang="ar-SA" sz="2000" b="1" dirty="0" smtClean="0"/>
              <a:t>التقسيم على أساس سلعي .</a:t>
            </a:r>
            <a:endParaRPr lang="ar-SA" altLang="ar-SA" sz="2000" b="1" dirty="0" smtClean="0">
              <a:latin typeface="Arial" panose="020B0604020202020204" pitchFamily="34" charset="0"/>
              <a:cs typeface="+mn-cs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396723216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عنصر نائب لرقم الشريحة 3"/>
          <p:cNvSpPr>
            <a:spLocks noGrp="1"/>
          </p:cNvSpPr>
          <p:nvPr>
            <p:ph type="sldNum" sz="quarter" idx="4"/>
          </p:nvPr>
        </p:nvSpPr>
        <p:spPr bwMode="auto">
          <a:xfrm>
            <a:off x="2105025" y="6376988"/>
            <a:ext cx="571500" cy="365125"/>
          </a:xfr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algn="r"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1pPr>
            <a:lvl2pPr marL="742950" indent="-285750" algn="r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2pPr>
            <a:lvl3pPr marL="1143000" indent="-228600" algn="r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3pPr>
            <a:lvl4pPr marL="1600200" indent="-228600" algn="r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4pPr>
            <a:lvl5pPr marL="2057400" indent="-228600" algn="r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5pPr>
            <a:lvl6pPr marL="2514600" indent="-228600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6pPr>
            <a:lvl7pPr marL="2971800" indent="-228600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7pPr>
            <a:lvl8pPr marL="3429000" indent="-228600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8pPr>
            <a:lvl9pPr marL="3886200" indent="-228600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ED4A2127-6A35-4975-881B-A5B57FCC0542}" type="slidenum">
              <a:rPr lang="ar-SA" altLang="ar-SA" sz="1200" smtClean="0">
                <a:solidFill>
                  <a:schemeClr val="bg1"/>
                </a:solidFill>
              </a:rPr>
              <a:pPr>
                <a:spcBef>
                  <a:spcPct val="0"/>
                </a:spcBef>
                <a:buFontTx/>
                <a:buNone/>
              </a:pPr>
              <a:t>3</a:t>
            </a:fld>
            <a:endParaRPr lang="en-US" altLang="ar-SA" sz="1200" smtClean="0">
              <a:solidFill>
                <a:schemeClr val="bg1"/>
              </a:solidFill>
            </a:endParaRPr>
          </a:p>
        </p:txBody>
      </p:sp>
      <p:sp>
        <p:nvSpPr>
          <p:cNvPr id="17412" name="مستطيل 6"/>
          <p:cNvSpPr>
            <a:spLocks noChangeArrowheads="1"/>
          </p:cNvSpPr>
          <p:nvPr/>
        </p:nvSpPr>
        <p:spPr bwMode="auto">
          <a:xfrm>
            <a:off x="166654" y="71414"/>
            <a:ext cx="9572692" cy="6643734"/>
          </a:xfrm>
          <a:prstGeom prst="rect">
            <a:avLst/>
          </a:prstGeom>
          <a:noFill/>
          <a:ln w="38100">
            <a:solidFill>
              <a:srgbClr val="7030A0"/>
            </a:solidFill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marL="514350" indent="-514350" algn="r"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1pPr>
            <a:lvl2pPr marL="742950" indent="-285750" algn="r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2pPr>
            <a:lvl3pPr marL="1143000" indent="-228600" algn="r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3pPr>
            <a:lvl4pPr marL="1600200" indent="-228600" algn="r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4pPr>
            <a:lvl5pPr marL="2057400" indent="-228600" algn="r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5pPr>
            <a:lvl6pPr marL="2514600" indent="-228600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6pPr>
            <a:lvl7pPr marL="2971800" indent="-228600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7pPr>
            <a:lvl8pPr marL="3429000" indent="-228600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8pPr>
            <a:lvl9pPr marL="3886200" indent="-228600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9pPr>
          </a:lstStyle>
          <a:p>
            <a:pPr>
              <a:lnSpc>
                <a:spcPct val="150000"/>
              </a:lnSpc>
              <a:spcBef>
                <a:spcPct val="0"/>
              </a:spcBef>
              <a:buNone/>
            </a:pPr>
            <a:r>
              <a:rPr lang="ar-SA" altLang="ar-SA" sz="2000" b="1" dirty="0" smtClean="0">
                <a:solidFill>
                  <a:srgbClr val="7030A0"/>
                </a:solidFill>
                <a:latin typeface="Arial" panose="020B0604020202020204" pitchFamily="34" charset="0"/>
                <a:cs typeface="+mn-cs"/>
              </a:rPr>
              <a:t>س5: من </a:t>
            </a:r>
            <a:r>
              <a:rPr lang="ar-SA" sz="2000" b="1" dirty="0" smtClean="0">
                <a:solidFill>
                  <a:srgbClr val="7030A0"/>
                </a:solidFill>
              </a:rPr>
              <a:t>مزايا نموذج قسم الأعمال الخارجية </a:t>
            </a:r>
            <a:r>
              <a:rPr lang="ar-SA" altLang="ar-SA" sz="2000" b="1" dirty="0" smtClean="0">
                <a:solidFill>
                  <a:srgbClr val="7030A0"/>
                </a:solidFill>
                <a:latin typeface="Arial" panose="020B0604020202020204" pitchFamily="34" charset="0"/>
                <a:cs typeface="+mn-cs"/>
              </a:rPr>
              <a:t>:</a:t>
            </a:r>
            <a:endParaRPr lang="ar-SA" altLang="ar-SA" sz="2000" b="1" dirty="0">
              <a:solidFill>
                <a:srgbClr val="7030A0"/>
              </a:solidFill>
              <a:latin typeface="Arial" panose="020B0604020202020204" pitchFamily="34" charset="0"/>
              <a:cs typeface="+mn-cs"/>
            </a:endParaRPr>
          </a:p>
          <a:p>
            <a:pPr>
              <a:spcBef>
                <a:spcPct val="0"/>
              </a:spcBef>
              <a:buNone/>
            </a:pPr>
            <a:r>
              <a:rPr lang="ar-SA" altLang="ar-SA" sz="2000" b="1" dirty="0" smtClean="0">
                <a:latin typeface="Arial" panose="020B0604020202020204" pitchFamily="34" charset="0"/>
                <a:cs typeface="+mn-cs"/>
              </a:rPr>
              <a:t>      - </a:t>
            </a:r>
            <a:r>
              <a:rPr lang="ar-SA" sz="2000" b="1" dirty="0" smtClean="0"/>
              <a:t>يعطي مسموعا بفصلها بتعيين مساعد مدير عام كمدير لها </a:t>
            </a:r>
            <a:r>
              <a:rPr lang="ar-SA" altLang="ar-SA" sz="2000" b="1" dirty="0" smtClean="0">
                <a:latin typeface="Arial" panose="020B0604020202020204" pitchFamily="34" charset="0"/>
                <a:cs typeface="+mn-cs"/>
              </a:rPr>
              <a:t>.</a:t>
            </a:r>
            <a:endParaRPr lang="ar-SA" altLang="ar-SA" sz="2000" b="1" dirty="0">
              <a:latin typeface="Arial" panose="020B0604020202020204" pitchFamily="34" charset="0"/>
              <a:cs typeface="+mn-cs"/>
            </a:endParaRPr>
          </a:p>
          <a:p>
            <a:pPr>
              <a:spcBef>
                <a:spcPct val="0"/>
              </a:spcBef>
              <a:buNone/>
            </a:pPr>
            <a:r>
              <a:rPr lang="ar-SA" altLang="ar-SA" sz="2000" b="1" dirty="0" smtClean="0">
                <a:latin typeface="Arial" panose="020B0604020202020204" pitchFamily="34" charset="0"/>
                <a:cs typeface="+mn-cs"/>
              </a:rPr>
              <a:t>      - </a:t>
            </a:r>
            <a:r>
              <a:rPr lang="ar-SA" sz="2000" b="1" dirty="0" smtClean="0"/>
              <a:t>يبرز مكانة أصحاب الخبرات العالية </a:t>
            </a:r>
            <a:r>
              <a:rPr lang="ar-SA" altLang="ar-SA" sz="2000" b="1" dirty="0" smtClean="0">
                <a:latin typeface="Arial" panose="020B0604020202020204" pitchFamily="34" charset="0"/>
                <a:cs typeface="+mn-cs"/>
              </a:rPr>
              <a:t>.</a:t>
            </a:r>
          </a:p>
          <a:p>
            <a:pPr>
              <a:spcBef>
                <a:spcPct val="0"/>
              </a:spcBef>
              <a:buNone/>
            </a:pPr>
            <a:r>
              <a:rPr lang="ar-SA" altLang="ar-SA" sz="2000" b="1" dirty="0" smtClean="0">
                <a:latin typeface="Arial" panose="020B0604020202020204" pitchFamily="34" charset="0"/>
                <a:cs typeface="+mn-cs"/>
              </a:rPr>
              <a:t>      - </a:t>
            </a:r>
            <a:r>
              <a:rPr lang="ar-SA" sz="2000" b="1" dirty="0" smtClean="0"/>
              <a:t>يزيد من تماسك الأعمال الدولية .</a:t>
            </a:r>
          </a:p>
          <a:p>
            <a:pPr>
              <a:spcBef>
                <a:spcPct val="0"/>
              </a:spcBef>
              <a:buNone/>
            </a:pPr>
            <a:r>
              <a:rPr lang="ar-SA" altLang="ar-SA" sz="2000" b="1" dirty="0" smtClean="0">
                <a:latin typeface="Arial" panose="020B0604020202020204" pitchFamily="34" charset="0"/>
                <a:cs typeface="+mn-cs"/>
              </a:rPr>
              <a:t>      - </a:t>
            </a:r>
            <a:r>
              <a:rPr lang="ar-SA" sz="2000" b="1" dirty="0" smtClean="0">
                <a:solidFill>
                  <a:prstClr val="black"/>
                </a:solidFill>
              </a:rPr>
              <a:t>يصلح للأعمال الخارجية الصغيرة . </a:t>
            </a:r>
            <a:endParaRPr lang="ar-SA" altLang="ar-SA" sz="2000" b="1" dirty="0" smtClean="0">
              <a:latin typeface="Arial" panose="020B0604020202020204" pitchFamily="34" charset="0"/>
              <a:cs typeface="+mn-cs"/>
            </a:endParaRPr>
          </a:p>
          <a:p>
            <a:pPr>
              <a:spcBef>
                <a:spcPct val="0"/>
              </a:spcBef>
              <a:buNone/>
            </a:pPr>
            <a:endParaRPr lang="ar-SA" altLang="ar-SA" sz="1400" b="1" dirty="0" smtClean="0">
              <a:latin typeface="Arial" panose="020B0604020202020204" pitchFamily="34" charset="0"/>
              <a:cs typeface="+mn-cs"/>
            </a:endParaRPr>
          </a:p>
          <a:p>
            <a:pPr>
              <a:lnSpc>
                <a:spcPct val="150000"/>
              </a:lnSpc>
              <a:spcBef>
                <a:spcPct val="0"/>
              </a:spcBef>
              <a:buNone/>
            </a:pPr>
            <a:r>
              <a:rPr lang="ar-SA" altLang="ar-SA" sz="2000" b="1" dirty="0" smtClean="0">
                <a:solidFill>
                  <a:srgbClr val="7030A0"/>
                </a:solidFill>
                <a:latin typeface="Arial" panose="020B0604020202020204" pitchFamily="34" charset="0"/>
                <a:cs typeface="+mn-cs"/>
              </a:rPr>
              <a:t>س6: من </a:t>
            </a:r>
            <a:r>
              <a:rPr lang="ar-SA" sz="2000" b="1" dirty="0" smtClean="0">
                <a:solidFill>
                  <a:srgbClr val="7030A0"/>
                </a:solidFill>
              </a:rPr>
              <a:t>مساوئ نموذج قسم الأعمال الخارجية </a:t>
            </a:r>
            <a:r>
              <a:rPr lang="ar-SA" altLang="ar-SA" sz="2000" b="1" dirty="0" smtClean="0">
                <a:solidFill>
                  <a:srgbClr val="7030A0"/>
                </a:solidFill>
                <a:latin typeface="Arial" panose="020B0604020202020204" pitchFamily="34" charset="0"/>
                <a:cs typeface="+mn-cs"/>
              </a:rPr>
              <a:t>:</a:t>
            </a:r>
          </a:p>
          <a:p>
            <a:pPr>
              <a:spcBef>
                <a:spcPct val="0"/>
              </a:spcBef>
              <a:buNone/>
            </a:pPr>
            <a:r>
              <a:rPr lang="ar-SA" altLang="ar-SA" sz="2000" b="1" dirty="0" smtClean="0">
                <a:latin typeface="Arial" panose="020B0604020202020204" pitchFamily="34" charset="0"/>
                <a:cs typeface="+mn-cs"/>
              </a:rPr>
              <a:t>     - </a:t>
            </a:r>
            <a:r>
              <a:rPr lang="ar-SA" sz="2000" b="1" dirty="0" smtClean="0">
                <a:solidFill>
                  <a:prstClr val="black"/>
                </a:solidFill>
              </a:rPr>
              <a:t>اهتمام مدراء الأقسام الأخرى بمسؤولياتهم المحلية </a:t>
            </a:r>
            <a:r>
              <a:rPr lang="ar-SA" altLang="ar-SA" sz="2000" b="1" dirty="0" smtClean="0">
                <a:solidFill>
                  <a:srgbClr val="000000"/>
                </a:solidFill>
                <a:cs typeface="Arabic Transparent" panose="020B0604020202020204" pitchFamily="34" charset="0"/>
              </a:rPr>
              <a:t>.</a:t>
            </a:r>
          </a:p>
          <a:p>
            <a:pPr>
              <a:spcBef>
                <a:spcPct val="0"/>
              </a:spcBef>
              <a:buNone/>
            </a:pPr>
            <a:r>
              <a:rPr lang="ar-SA" altLang="ar-SA" sz="2000" b="1" dirty="0" smtClean="0">
                <a:solidFill>
                  <a:srgbClr val="000000"/>
                </a:solidFill>
                <a:cs typeface="Arabic Transparent" panose="020B0604020202020204" pitchFamily="34" charset="0"/>
              </a:rPr>
              <a:t>     - </a:t>
            </a:r>
            <a:r>
              <a:rPr lang="ar-SA" sz="2000" b="1" dirty="0" smtClean="0">
                <a:solidFill>
                  <a:prstClr val="black"/>
                </a:solidFill>
              </a:rPr>
              <a:t>وجود العمليات الخارجية نفسها بالتالي تنافس الإدارات المحلية على الموارد </a:t>
            </a:r>
            <a:r>
              <a:rPr lang="ar-SA" altLang="ar-SA" sz="2000" b="1" dirty="0" smtClean="0">
                <a:latin typeface="Arial" panose="020B0604020202020204" pitchFamily="34" charset="0"/>
                <a:cs typeface="+mn-cs"/>
              </a:rPr>
              <a:t>.</a:t>
            </a:r>
          </a:p>
          <a:p>
            <a:pPr>
              <a:spcBef>
                <a:spcPct val="0"/>
              </a:spcBef>
              <a:buNone/>
            </a:pPr>
            <a:r>
              <a:rPr lang="ar-SA" altLang="ar-SA" sz="2000" b="1" dirty="0" smtClean="0">
                <a:latin typeface="Arial" panose="020B0604020202020204" pitchFamily="34" charset="0"/>
                <a:cs typeface="+mn-cs"/>
              </a:rPr>
              <a:t>     - </a:t>
            </a:r>
            <a:r>
              <a:rPr lang="ar-SA" sz="2000" b="1" dirty="0" smtClean="0">
                <a:solidFill>
                  <a:prstClr val="black"/>
                </a:solidFill>
              </a:rPr>
              <a:t>انعدام التنسيق مع بقية الإدارات </a:t>
            </a:r>
            <a:r>
              <a:rPr lang="ar-SA" altLang="ar-SA" sz="2000" b="1" dirty="0" smtClean="0">
                <a:solidFill>
                  <a:srgbClr val="000000"/>
                </a:solidFill>
                <a:cs typeface="Arabic Transparent" panose="020B0604020202020204" pitchFamily="34" charset="0"/>
              </a:rPr>
              <a:t>.</a:t>
            </a:r>
          </a:p>
          <a:p>
            <a:pPr>
              <a:spcBef>
                <a:spcPct val="0"/>
              </a:spcBef>
              <a:buNone/>
            </a:pPr>
            <a:r>
              <a:rPr lang="ar-SA" altLang="ar-SA" sz="2000" b="1" dirty="0" smtClean="0">
                <a:solidFill>
                  <a:srgbClr val="000000"/>
                </a:solidFill>
                <a:latin typeface="Arial" panose="020B0604020202020204" pitchFamily="34" charset="0"/>
                <a:cs typeface="+mn-cs"/>
              </a:rPr>
              <a:t>     - </a:t>
            </a:r>
            <a:r>
              <a:rPr lang="ar-SA" sz="2000" b="1" dirty="0" smtClean="0">
                <a:solidFill>
                  <a:prstClr val="black"/>
                </a:solidFill>
              </a:rPr>
              <a:t>لا يناسب هذا النموذج الأعمال الدولية ذات الحجم الكبر .</a:t>
            </a:r>
            <a:endParaRPr lang="ar-SA" altLang="ar-SA" sz="2000" b="1" dirty="0" smtClean="0">
              <a:latin typeface="Arial" panose="020B0604020202020204" pitchFamily="34" charset="0"/>
              <a:cs typeface="+mn-cs"/>
            </a:endParaRPr>
          </a:p>
          <a:p>
            <a:pPr>
              <a:spcBef>
                <a:spcPct val="0"/>
              </a:spcBef>
              <a:buNone/>
            </a:pPr>
            <a:endParaRPr lang="ar-SA" altLang="ar-SA" sz="1400" b="1" dirty="0" smtClean="0">
              <a:latin typeface="Arial" panose="020B0604020202020204" pitchFamily="34" charset="0"/>
              <a:cs typeface="+mn-cs"/>
            </a:endParaRPr>
          </a:p>
          <a:p>
            <a:pPr>
              <a:spcBef>
                <a:spcPct val="0"/>
              </a:spcBef>
              <a:buNone/>
            </a:pPr>
            <a:r>
              <a:rPr lang="ar-SA" altLang="ar-SA" sz="2000" b="1" dirty="0" smtClean="0">
                <a:solidFill>
                  <a:srgbClr val="7030A0"/>
                </a:solidFill>
                <a:latin typeface="Arial" panose="020B0604020202020204" pitchFamily="34" charset="0"/>
                <a:cs typeface="+mn-cs"/>
              </a:rPr>
              <a:t>س7: </a:t>
            </a:r>
            <a:r>
              <a:rPr lang="ar-SA" altLang="ar-SA" sz="2000" b="1" dirty="0" smtClean="0">
                <a:solidFill>
                  <a:srgbClr val="7030A0"/>
                </a:solidFill>
              </a:rPr>
              <a:t>وفق هذا النموذج تدار الإعمال الخارجية كشركات أو أقسام منفصلة بغض النظر عن الهيكل التنظيمي الموجود في موطن الشركة </a:t>
            </a:r>
            <a:r>
              <a:rPr lang="ar-SA" altLang="ar-SA" sz="2000" b="1" dirty="0" smtClean="0">
                <a:solidFill>
                  <a:srgbClr val="7030A0"/>
                </a:solidFill>
                <a:latin typeface="Arial" panose="020B0604020202020204" pitchFamily="34" charset="0"/>
                <a:cs typeface="+mn-cs"/>
              </a:rPr>
              <a:t>:</a:t>
            </a:r>
          </a:p>
          <a:p>
            <a:pPr>
              <a:spcBef>
                <a:spcPct val="0"/>
              </a:spcBef>
              <a:buNone/>
            </a:pPr>
            <a:r>
              <a:rPr lang="ar-SA" altLang="ar-SA" sz="2000" b="1" dirty="0" smtClean="0">
                <a:latin typeface="Arial" panose="020B0604020202020204" pitchFamily="34" charset="0"/>
                <a:cs typeface="+mn-cs"/>
              </a:rPr>
              <a:t>     - </a:t>
            </a:r>
            <a:r>
              <a:rPr lang="ar-SA" altLang="ar-SA" sz="2000" b="1" dirty="0" smtClean="0"/>
              <a:t>نموذج الشركة الخارجية المنفصلة </a:t>
            </a:r>
            <a:r>
              <a:rPr lang="ar-SA" altLang="ar-SA" sz="2000" b="1" dirty="0" smtClean="0">
                <a:latin typeface="Arial" panose="020B0604020202020204" pitchFamily="34" charset="0"/>
                <a:cs typeface="+mn-cs"/>
              </a:rPr>
              <a:t>.</a:t>
            </a:r>
          </a:p>
          <a:p>
            <a:pPr>
              <a:spcBef>
                <a:spcPct val="0"/>
              </a:spcBef>
              <a:buNone/>
            </a:pPr>
            <a:endParaRPr lang="ar-SA" altLang="ar-SA" sz="1600" b="1" dirty="0" smtClean="0">
              <a:solidFill>
                <a:srgbClr val="000000"/>
              </a:solidFill>
              <a:latin typeface="Arial" panose="020B0604020202020204" pitchFamily="34" charset="0"/>
              <a:cs typeface="Arabic Transparent" panose="020B0604020202020204" pitchFamily="34" charset="0"/>
            </a:endParaRPr>
          </a:p>
          <a:p>
            <a:pPr>
              <a:spcBef>
                <a:spcPct val="0"/>
              </a:spcBef>
              <a:buNone/>
            </a:pPr>
            <a:r>
              <a:rPr lang="ar-SA" altLang="ar-SA" sz="2000" b="1" dirty="0" smtClean="0">
                <a:solidFill>
                  <a:srgbClr val="7030A0"/>
                </a:solidFill>
                <a:latin typeface="Arial" panose="020B0604020202020204" pitchFamily="34" charset="0"/>
                <a:cs typeface="Arabic Transparent" panose="020B0604020202020204" pitchFamily="34" charset="0"/>
              </a:rPr>
              <a:t>س8: </a:t>
            </a:r>
            <a:r>
              <a:rPr lang="ar-SA" altLang="ar-SA" sz="2000" b="1" dirty="0" smtClean="0">
                <a:solidFill>
                  <a:srgbClr val="7030A0"/>
                </a:solidFill>
                <a:latin typeface="Arial" panose="020B0604020202020204" pitchFamily="34" charset="0"/>
              </a:rPr>
              <a:t>من </a:t>
            </a:r>
            <a:r>
              <a:rPr lang="ar-SA" sz="2000" b="1" dirty="0" smtClean="0">
                <a:solidFill>
                  <a:srgbClr val="7030A0"/>
                </a:solidFill>
              </a:rPr>
              <a:t>مزايا نموذج </a:t>
            </a:r>
            <a:r>
              <a:rPr lang="ar-SA" altLang="ar-SA" sz="2000" b="1" dirty="0" smtClean="0">
                <a:solidFill>
                  <a:srgbClr val="7030A0"/>
                </a:solidFill>
              </a:rPr>
              <a:t>الشركة الخارجية المنفصلة :</a:t>
            </a:r>
          </a:p>
          <a:p>
            <a:pPr>
              <a:spcBef>
                <a:spcPct val="0"/>
              </a:spcBef>
              <a:buNone/>
            </a:pPr>
            <a:r>
              <a:rPr lang="ar-SA" altLang="ar-SA" sz="2000" b="1" dirty="0" smtClean="0">
                <a:latin typeface="Arial" panose="020B0604020202020204" pitchFamily="34" charset="0"/>
                <a:cs typeface="+mn-cs"/>
              </a:rPr>
              <a:t>       1- </a:t>
            </a:r>
            <a:r>
              <a:rPr lang="ar-SA" altLang="ar-SA" sz="2000" b="1" dirty="0" smtClean="0">
                <a:solidFill>
                  <a:srgbClr val="000000"/>
                </a:solidFill>
              </a:rPr>
              <a:t>استقلالية للشركات التابعة في الخارج .</a:t>
            </a:r>
          </a:p>
          <a:p>
            <a:pPr>
              <a:spcBef>
                <a:spcPct val="0"/>
              </a:spcBef>
              <a:buNone/>
            </a:pPr>
            <a:r>
              <a:rPr lang="ar-SA" altLang="ar-SA" sz="2000" b="1" dirty="0" smtClean="0">
                <a:solidFill>
                  <a:srgbClr val="000000"/>
                </a:solidFill>
                <a:latin typeface="Arial" panose="020B0604020202020204" pitchFamily="34" charset="0"/>
                <a:cs typeface="+mn-cs"/>
              </a:rPr>
              <a:t>       2- </a:t>
            </a:r>
            <a:r>
              <a:rPr lang="ar-SA" altLang="ar-SA" sz="2000" b="1" dirty="0" smtClean="0">
                <a:solidFill>
                  <a:srgbClr val="000000"/>
                </a:solidFill>
              </a:rPr>
              <a:t>يساعد على تدريب الكوادر واكتساب الخبرات .</a:t>
            </a:r>
          </a:p>
          <a:p>
            <a:pPr>
              <a:spcBef>
                <a:spcPct val="0"/>
              </a:spcBef>
              <a:buNone/>
            </a:pPr>
            <a:r>
              <a:rPr lang="ar-SA" altLang="ar-SA" sz="2000" b="1" dirty="0" smtClean="0">
                <a:solidFill>
                  <a:srgbClr val="000000"/>
                </a:solidFill>
                <a:latin typeface="Arial" panose="020B0604020202020204" pitchFamily="34" charset="0"/>
                <a:cs typeface="+mn-cs"/>
              </a:rPr>
              <a:t>       3- </a:t>
            </a:r>
            <a:r>
              <a:rPr lang="ar-SA" altLang="ar-SA" sz="2000" b="1" dirty="0" smtClean="0">
                <a:solidFill>
                  <a:srgbClr val="000000"/>
                </a:solidFill>
              </a:rPr>
              <a:t>يقوي الصلة المباشرة مع المدير العام في البلد المضيف .</a:t>
            </a:r>
          </a:p>
          <a:p>
            <a:pPr>
              <a:spcBef>
                <a:spcPct val="0"/>
              </a:spcBef>
              <a:buNone/>
            </a:pPr>
            <a:r>
              <a:rPr lang="ar-SA" altLang="ar-SA" sz="2000" b="1" dirty="0" smtClean="0">
                <a:solidFill>
                  <a:srgbClr val="000000"/>
                </a:solidFill>
                <a:latin typeface="Arial" panose="020B0604020202020204" pitchFamily="34" charset="0"/>
                <a:cs typeface="+mn-cs"/>
              </a:rPr>
              <a:t>       4- </a:t>
            </a:r>
            <a:r>
              <a:rPr lang="ar-SA" altLang="ar-SA" sz="2000" b="1" dirty="0" smtClean="0">
                <a:solidFill>
                  <a:srgbClr val="000000"/>
                </a:solidFill>
              </a:rPr>
              <a:t>يسهل التعامل مع المشاكل المختلفة .</a:t>
            </a:r>
            <a:endParaRPr lang="ar-SA" altLang="ar-SA" sz="2000" b="1" dirty="0" smtClean="0">
              <a:latin typeface="Arial" panose="020B0604020202020204" pitchFamily="34" charset="0"/>
              <a:cs typeface="+mn-cs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396723216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عنصر نائب لرقم الشريحة 3"/>
          <p:cNvSpPr>
            <a:spLocks noGrp="1"/>
          </p:cNvSpPr>
          <p:nvPr>
            <p:ph type="sldNum" sz="quarter" idx="4"/>
          </p:nvPr>
        </p:nvSpPr>
        <p:spPr bwMode="auto">
          <a:xfrm>
            <a:off x="2105025" y="6376988"/>
            <a:ext cx="571500" cy="365125"/>
          </a:xfr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algn="r"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1pPr>
            <a:lvl2pPr marL="742950" indent="-285750" algn="r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2pPr>
            <a:lvl3pPr marL="1143000" indent="-228600" algn="r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3pPr>
            <a:lvl4pPr marL="1600200" indent="-228600" algn="r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4pPr>
            <a:lvl5pPr marL="2057400" indent="-228600" algn="r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5pPr>
            <a:lvl6pPr marL="2514600" indent="-228600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6pPr>
            <a:lvl7pPr marL="2971800" indent="-228600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7pPr>
            <a:lvl8pPr marL="3429000" indent="-228600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8pPr>
            <a:lvl9pPr marL="3886200" indent="-228600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ED4A2127-6A35-4975-881B-A5B57FCC0542}" type="slidenum">
              <a:rPr lang="ar-SA" altLang="ar-SA" sz="1200" smtClean="0">
                <a:solidFill>
                  <a:schemeClr val="bg1"/>
                </a:solidFill>
              </a:rPr>
              <a:pPr>
                <a:spcBef>
                  <a:spcPct val="0"/>
                </a:spcBef>
                <a:buFontTx/>
                <a:buNone/>
              </a:pPr>
              <a:t>4</a:t>
            </a:fld>
            <a:endParaRPr lang="en-US" altLang="ar-SA" sz="1200" smtClean="0">
              <a:solidFill>
                <a:schemeClr val="bg1"/>
              </a:solidFill>
            </a:endParaRPr>
          </a:p>
        </p:txBody>
      </p:sp>
      <p:sp>
        <p:nvSpPr>
          <p:cNvPr id="17412" name="مستطيل 6"/>
          <p:cNvSpPr>
            <a:spLocks noChangeArrowheads="1"/>
          </p:cNvSpPr>
          <p:nvPr/>
        </p:nvSpPr>
        <p:spPr bwMode="auto">
          <a:xfrm>
            <a:off x="166654" y="88069"/>
            <a:ext cx="9572692" cy="6555641"/>
          </a:xfrm>
          <a:prstGeom prst="rect">
            <a:avLst/>
          </a:prstGeom>
          <a:noFill/>
          <a:ln w="38100">
            <a:solidFill>
              <a:srgbClr val="7030A0"/>
            </a:solidFill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marL="514350" indent="-514350" algn="r"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1pPr>
            <a:lvl2pPr marL="742950" indent="-285750" algn="r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2pPr>
            <a:lvl3pPr marL="1143000" indent="-228600" algn="r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3pPr>
            <a:lvl4pPr marL="1600200" indent="-228600" algn="r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4pPr>
            <a:lvl5pPr marL="2057400" indent="-228600" algn="r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5pPr>
            <a:lvl6pPr marL="2514600" indent="-228600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6pPr>
            <a:lvl7pPr marL="2971800" indent="-228600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7pPr>
            <a:lvl8pPr marL="3429000" indent="-228600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8pPr>
            <a:lvl9pPr marL="3886200" indent="-228600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9pPr>
          </a:lstStyle>
          <a:p>
            <a:pPr>
              <a:lnSpc>
                <a:spcPct val="150000"/>
              </a:lnSpc>
              <a:spcBef>
                <a:spcPct val="0"/>
              </a:spcBef>
              <a:buNone/>
            </a:pPr>
            <a:r>
              <a:rPr lang="ar-SA" altLang="ar-SA" sz="2000" b="1" dirty="0" smtClean="0">
                <a:solidFill>
                  <a:srgbClr val="FF0000"/>
                </a:solidFill>
                <a:latin typeface="Arial" panose="020B0604020202020204" pitchFamily="34" charset="0"/>
                <a:cs typeface="+mn-cs"/>
              </a:rPr>
              <a:t>س9: </a:t>
            </a:r>
            <a:r>
              <a:rPr lang="ar-SA" altLang="ar-SA" sz="2000" b="1" dirty="0" smtClean="0">
                <a:solidFill>
                  <a:srgbClr val="FF0000"/>
                </a:solidFill>
                <a:latin typeface="Arial" panose="020B0604020202020204" pitchFamily="34" charset="0"/>
              </a:rPr>
              <a:t>من </a:t>
            </a:r>
            <a:r>
              <a:rPr lang="ar-SA" sz="2000" b="1" dirty="0" smtClean="0">
                <a:solidFill>
                  <a:srgbClr val="FF0000"/>
                </a:solidFill>
              </a:rPr>
              <a:t>مساوئ نموذج </a:t>
            </a:r>
            <a:r>
              <a:rPr lang="ar-SA" altLang="ar-SA" sz="2000" b="1" dirty="0" smtClean="0">
                <a:solidFill>
                  <a:srgbClr val="FF0000"/>
                </a:solidFill>
              </a:rPr>
              <a:t>الشركة الخارجية المنفصلة </a:t>
            </a:r>
            <a:r>
              <a:rPr lang="ar-SA" altLang="ar-SA" sz="2000" b="1" dirty="0" smtClean="0">
                <a:solidFill>
                  <a:srgbClr val="FF0000"/>
                </a:solidFill>
                <a:latin typeface="Arial" panose="020B0604020202020204" pitchFamily="34" charset="0"/>
                <a:cs typeface="+mn-cs"/>
              </a:rPr>
              <a:t>:</a:t>
            </a:r>
            <a:endParaRPr lang="ar-SA" altLang="ar-SA" sz="2000" b="1" dirty="0">
              <a:solidFill>
                <a:srgbClr val="FF0000"/>
              </a:solidFill>
              <a:latin typeface="Arial" panose="020B0604020202020204" pitchFamily="34" charset="0"/>
              <a:cs typeface="+mn-cs"/>
            </a:endParaRPr>
          </a:p>
          <a:p>
            <a:pPr>
              <a:spcBef>
                <a:spcPct val="0"/>
              </a:spcBef>
              <a:buNone/>
            </a:pPr>
            <a:r>
              <a:rPr lang="ar-SA" altLang="ar-SA" sz="2000" b="1" dirty="0" smtClean="0">
                <a:latin typeface="Arial" panose="020B0604020202020204" pitchFamily="34" charset="0"/>
                <a:cs typeface="+mn-cs"/>
              </a:rPr>
              <a:t>      - </a:t>
            </a:r>
            <a:r>
              <a:rPr lang="ar-SA" altLang="ar-SA" sz="2000" b="1" dirty="0" smtClean="0">
                <a:solidFill>
                  <a:srgbClr val="000000"/>
                </a:solidFill>
              </a:rPr>
              <a:t>لا يساعد على وضع سياسة دولية موحدة </a:t>
            </a:r>
            <a:r>
              <a:rPr lang="ar-SA" altLang="ar-SA" sz="2000" b="1" dirty="0" smtClean="0">
                <a:latin typeface="Arial" panose="020B0604020202020204" pitchFamily="34" charset="0"/>
                <a:cs typeface="+mn-cs"/>
              </a:rPr>
              <a:t>.</a:t>
            </a:r>
            <a:endParaRPr lang="ar-SA" altLang="ar-SA" sz="2000" b="1" dirty="0">
              <a:latin typeface="Arial" panose="020B0604020202020204" pitchFamily="34" charset="0"/>
              <a:cs typeface="+mn-cs"/>
            </a:endParaRPr>
          </a:p>
          <a:p>
            <a:pPr>
              <a:spcBef>
                <a:spcPct val="0"/>
              </a:spcBef>
              <a:buNone/>
            </a:pPr>
            <a:r>
              <a:rPr lang="ar-SA" altLang="ar-SA" sz="2000" b="1" dirty="0" smtClean="0">
                <a:latin typeface="Arial" panose="020B0604020202020204" pitchFamily="34" charset="0"/>
                <a:cs typeface="+mn-cs"/>
              </a:rPr>
              <a:t>      - </a:t>
            </a:r>
            <a:r>
              <a:rPr lang="ar-SA" altLang="ar-SA" sz="2000" b="1" dirty="0" smtClean="0">
                <a:solidFill>
                  <a:srgbClr val="000000"/>
                </a:solidFill>
              </a:rPr>
              <a:t>يعتمد على طبيعة العلاقة بين المدير المحلي والمدير العام </a:t>
            </a:r>
            <a:r>
              <a:rPr lang="ar-SA" altLang="ar-SA" sz="2000" b="1" dirty="0" smtClean="0">
                <a:latin typeface="Arial" panose="020B0604020202020204" pitchFamily="34" charset="0"/>
                <a:cs typeface="+mn-cs"/>
              </a:rPr>
              <a:t>.</a:t>
            </a:r>
          </a:p>
          <a:p>
            <a:pPr>
              <a:spcBef>
                <a:spcPct val="0"/>
              </a:spcBef>
              <a:buNone/>
            </a:pPr>
            <a:endParaRPr lang="ar-SA" altLang="ar-SA" sz="2000" b="1" dirty="0" smtClean="0">
              <a:latin typeface="Arial" panose="020B0604020202020204" pitchFamily="34" charset="0"/>
              <a:cs typeface="+mn-cs"/>
            </a:endParaRPr>
          </a:p>
          <a:p>
            <a:pPr>
              <a:lnSpc>
                <a:spcPct val="150000"/>
              </a:lnSpc>
              <a:spcBef>
                <a:spcPct val="0"/>
              </a:spcBef>
              <a:buNone/>
            </a:pPr>
            <a:r>
              <a:rPr lang="ar-SA" altLang="ar-SA" sz="2000" b="1" dirty="0" smtClean="0">
                <a:solidFill>
                  <a:srgbClr val="FF0000"/>
                </a:solidFill>
                <a:latin typeface="Arial" panose="020B0604020202020204" pitchFamily="34" charset="0"/>
                <a:cs typeface="+mn-cs"/>
              </a:rPr>
              <a:t>س10: </a:t>
            </a:r>
            <a:r>
              <a:rPr lang="ar-SA" altLang="ar-SA" sz="2000" b="1" dirty="0" smtClean="0">
                <a:solidFill>
                  <a:srgbClr val="FF0000"/>
                </a:solidFill>
              </a:rPr>
              <a:t>كانت الشركات الأوروبية تطبق هذا النظام بكثرة ثم بدأت التخلي عنه منذ السبعينات </a:t>
            </a:r>
            <a:r>
              <a:rPr lang="ar-SA" altLang="ar-SA" sz="2000" b="1" dirty="0" smtClean="0">
                <a:solidFill>
                  <a:srgbClr val="FF0000"/>
                </a:solidFill>
                <a:latin typeface="Arial" panose="020B0604020202020204" pitchFamily="34" charset="0"/>
                <a:cs typeface="+mn-cs"/>
              </a:rPr>
              <a:t>:</a:t>
            </a:r>
          </a:p>
          <a:p>
            <a:pPr>
              <a:spcBef>
                <a:spcPct val="0"/>
              </a:spcBef>
              <a:buNone/>
            </a:pPr>
            <a:r>
              <a:rPr lang="ar-SA" altLang="ar-SA" sz="2000" b="1" dirty="0" smtClean="0">
                <a:latin typeface="Arial" panose="020B0604020202020204" pitchFamily="34" charset="0"/>
                <a:cs typeface="+mn-cs"/>
              </a:rPr>
              <a:t>       - </a:t>
            </a:r>
            <a:r>
              <a:rPr lang="ar-SA" sz="2000" b="1" dirty="0" smtClean="0"/>
              <a:t>نموذج </a:t>
            </a:r>
            <a:r>
              <a:rPr lang="ar-SA" altLang="ar-SA" sz="2000" b="1" dirty="0" smtClean="0"/>
              <a:t>الشركة الخارجية المنفصلة </a:t>
            </a:r>
            <a:r>
              <a:rPr lang="ar-SA" altLang="ar-SA" sz="2000" b="1" dirty="0" smtClean="0">
                <a:cs typeface="Arabic Transparent" panose="020B0604020202020204" pitchFamily="34" charset="0"/>
              </a:rPr>
              <a:t>.</a:t>
            </a:r>
          </a:p>
          <a:p>
            <a:pPr>
              <a:spcBef>
                <a:spcPct val="0"/>
              </a:spcBef>
              <a:buNone/>
            </a:pPr>
            <a:endParaRPr lang="ar-SA" altLang="ar-SA" sz="2000" b="1" dirty="0" smtClean="0">
              <a:latin typeface="Arial" panose="020B0604020202020204" pitchFamily="34" charset="0"/>
              <a:cs typeface="+mn-cs"/>
            </a:endParaRPr>
          </a:p>
          <a:p>
            <a:pPr>
              <a:spcBef>
                <a:spcPct val="0"/>
              </a:spcBef>
              <a:buNone/>
            </a:pPr>
            <a:r>
              <a:rPr lang="ar-SA" altLang="ar-SA" sz="2000" b="1" dirty="0" smtClean="0">
                <a:solidFill>
                  <a:srgbClr val="FF0000"/>
                </a:solidFill>
                <a:latin typeface="Arial" panose="020B0604020202020204" pitchFamily="34" charset="0"/>
                <a:cs typeface="+mn-cs"/>
              </a:rPr>
              <a:t>س11: </a:t>
            </a:r>
            <a:r>
              <a:rPr lang="ar-SA" altLang="ar-SA" sz="2000" b="1" dirty="0" smtClean="0">
                <a:solidFill>
                  <a:srgbClr val="FF0000"/>
                </a:solidFill>
              </a:rPr>
              <a:t>الهيكل التنظيمي يأخذ أشكالا تقوم على أساس </a:t>
            </a:r>
            <a:r>
              <a:rPr lang="ar-SA" altLang="ar-SA" sz="2000" b="1" dirty="0" smtClean="0">
                <a:solidFill>
                  <a:srgbClr val="FF0000"/>
                </a:solidFill>
                <a:latin typeface="Arial" panose="020B0604020202020204" pitchFamily="34" charset="0"/>
                <a:cs typeface="+mn-cs"/>
              </a:rPr>
              <a:t>:</a:t>
            </a:r>
          </a:p>
          <a:p>
            <a:pPr>
              <a:spcBef>
                <a:spcPct val="0"/>
              </a:spcBef>
              <a:buNone/>
            </a:pPr>
            <a:r>
              <a:rPr lang="ar-SA" altLang="ar-SA" sz="2000" b="1" dirty="0" smtClean="0">
                <a:latin typeface="Arial" panose="020B0604020202020204" pitchFamily="34" charset="0"/>
                <a:cs typeface="+mn-cs"/>
              </a:rPr>
              <a:t>       - </a:t>
            </a:r>
            <a:r>
              <a:rPr lang="ar-SA" altLang="ar-SA" sz="2000" b="1" dirty="0" smtClean="0">
                <a:solidFill>
                  <a:srgbClr val="000000"/>
                </a:solidFill>
              </a:rPr>
              <a:t>الوظائف الإدارية .</a:t>
            </a:r>
          </a:p>
          <a:p>
            <a:pPr>
              <a:spcBef>
                <a:spcPct val="0"/>
              </a:spcBef>
              <a:buNone/>
            </a:pPr>
            <a:r>
              <a:rPr lang="ar-SA" altLang="ar-SA" sz="2000" b="1" dirty="0" smtClean="0">
                <a:solidFill>
                  <a:srgbClr val="000000"/>
                </a:solidFill>
              </a:rPr>
              <a:t>       - السلع .</a:t>
            </a:r>
          </a:p>
          <a:p>
            <a:pPr>
              <a:spcBef>
                <a:spcPct val="0"/>
              </a:spcBef>
              <a:buNone/>
            </a:pPr>
            <a:r>
              <a:rPr lang="ar-SA" altLang="ar-SA" sz="2000" b="1" dirty="0" smtClean="0">
                <a:solidFill>
                  <a:srgbClr val="000000"/>
                </a:solidFill>
              </a:rPr>
              <a:t>       - المناطق الجغرافية .</a:t>
            </a:r>
          </a:p>
          <a:p>
            <a:pPr>
              <a:spcBef>
                <a:spcPct val="0"/>
              </a:spcBef>
              <a:buNone/>
            </a:pPr>
            <a:r>
              <a:rPr lang="ar-SA" altLang="ar-SA" sz="2000" b="1" dirty="0" smtClean="0">
                <a:solidFill>
                  <a:srgbClr val="000000"/>
                </a:solidFill>
              </a:rPr>
              <a:t>       - شكل مختلط </a:t>
            </a:r>
            <a:r>
              <a:rPr lang="ar-SA" altLang="ar-SA" sz="2000" b="1" dirty="0" smtClean="0">
                <a:latin typeface="Arial" panose="020B0604020202020204" pitchFamily="34" charset="0"/>
                <a:cs typeface="+mn-cs"/>
              </a:rPr>
              <a:t>.</a:t>
            </a:r>
          </a:p>
          <a:p>
            <a:pPr>
              <a:spcBef>
                <a:spcPct val="0"/>
              </a:spcBef>
              <a:buNone/>
            </a:pPr>
            <a:endParaRPr lang="ar-SA" altLang="ar-SA" sz="2000" b="1" dirty="0" smtClean="0">
              <a:solidFill>
                <a:srgbClr val="000000"/>
              </a:solidFill>
              <a:latin typeface="Arial" panose="020B0604020202020204" pitchFamily="34" charset="0"/>
              <a:cs typeface="Arabic Transparent" panose="020B0604020202020204" pitchFamily="34" charset="0"/>
            </a:endParaRPr>
          </a:p>
          <a:p>
            <a:pPr>
              <a:spcBef>
                <a:spcPct val="0"/>
              </a:spcBef>
              <a:buNone/>
            </a:pPr>
            <a:r>
              <a:rPr lang="ar-SA" altLang="ar-SA" sz="2000" b="1" dirty="0" smtClean="0">
                <a:solidFill>
                  <a:srgbClr val="FF0000"/>
                </a:solidFill>
                <a:latin typeface="Arial" panose="020B0604020202020204" pitchFamily="34" charset="0"/>
                <a:cs typeface="Arabic Transparent" panose="020B0604020202020204" pitchFamily="34" charset="0"/>
              </a:rPr>
              <a:t>س12: </a:t>
            </a:r>
            <a:r>
              <a:rPr lang="ar-SA" altLang="ar-SA" sz="2000" b="1" dirty="0" smtClean="0">
                <a:solidFill>
                  <a:srgbClr val="FF0000"/>
                </a:solidFill>
              </a:rPr>
              <a:t>يتم تقسيم النموذج الوظيفي على أساس :</a:t>
            </a:r>
          </a:p>
          <a:p>
            <a:pPr>
              <a:spcBef>
                <a:spcPct val="0"/>
              </a:spcBef>
              <a:buNone/>
            </a:pPr>
            <a:r>
              <a:rPr lang="ar-SA" altLang="ar-SA" sz="2000" b="1" dirty="0" smtClean="0">
                <a:latin typeface="Arial" panose="020B0604020202020204" pitchFamily="34" charset="0"/>
                <a:cs typeface="+mn-cs"/>
              </a:rPr>
              <a:t>       -</a:t>
            </a:r>
            <a:r>
              <a:rPr lang="ar-SA" altLang="ar-SA" sz="2000" b="1" dirty="0" smtClean="0"/>
              <a:t>وظيفي(تسويق، إنتاج، تمويل) </a:t>
            </a:r>
            <a:r>
              <a:rPr lang="ar-SA" altLang="ar-SA" sz="2000" b="1" dirty="0" smtClean="0">
                <a:solidFill>
                  <a:srgbClr val="000000"/>
                </a:solidFill>
              </a:rPr>
              <a:t>.</a:t>
            </a:r>
          </a:p>
          <a:p>
            <a:pPr>
              <a:spcBef>
                <a:spcPct val="0"/>
              </a:spcBef>
              <a:buNone/>
            </a:pPr>
            <a:endParaRPr lang="ar-SA" altLang="ar-SA" sz="2000" b="1" dirty="0" smtClean="0">
              <a:solidFill>
                <a:srgbClr val="000000"/>
              </a:solidFill>
            </a:endParaRPr>
          </a:p>
          <a:p>
            <a:pPr>
              <a:spcBef>
                <a:spcPct val="0"/>
              </a:spcBef>
              <a:buNone/>
            </a:pPr>
            <a:r>
              <a:rPr lang="ar-SA" altLang="ar-SA" sz="2000" b="1" dirty="0" smtClean="0">
                <a:solidFill>
                  <a:srgbClr val="FF0000"/>
                </a:solidFill>
              </a:rPr>
              <a:t>س13: عندما يكون مدراء وظيفة (تسويق، إنتاج، تمويل) مسئولين عن وظائفهم في جميع الأسواق المحلية  </a:t>
            </a:r>
          </a:p>
          <a:p>
            <a:pPr>
              <a:spcBef>
                <a:spcPct val="0"/>
              </a:spcBef>
              <a:buNone/>
            </a:pPr>
            <a:r>
              <a:rPr lang="ar-SA" altLang="ar-SA" sz="2000" b="1" dirty="0" smtClean="0">
                <a:solidFill>
                  <a:srgbClr val="FF0000"/>
                </a:solidFill>
              </a:rPr>
              <a:t>          والخارجية ومسئولين لدى المدير العام فهذا يعني أننا استخدمنا :</a:t>
            </a:r>
          </a:p>
          <a:p>
            <a:pPr>
              <a:spcBef>
                <a:spcPct val="0"/>
              </a:spcBef>
              <a:buNone/>
            </a:pPr>
            <a:r>
              <a:rPr lang="ar-SA" altLang="ar-SA" sz="2000" b="1" dirty="0" smtClean="0">
                <a:solidFill>
                  <a:srgbClr val="000000"/>
                </a:solidFill>
              </a:rPr>
              <a:t>       - نموذج التقسيم الوظيفي .</a:t>
            </a:r>
          </a:p>
          <a:p>
            <a:pPr>
              <a:spcBef>
                <a:spcPct val="0"/>
              </a:spcBef>
              <a:buNone/>
            </a:pPr>
            <a:endParaRPr lang="ar-SA" altLang="ar-SA" sz="2000" b="1" dirty="0" smtClean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396723216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عنصر نائب لرقم الشريحة 3"/>
          <p:cNvSpPr>
            <a:spLocks noGrp="1"/>
          </p:cNvSpPr>
          <p:nvPr>
            <p:ph type="sldNum" sz="quarter" idx="4"/>
          </p:nvPr>
        </p:nvSpPr>
        <p:spPr bwMode="auto">
          <a:xfrm>
            <a:off x="2105025" y="6376988"/>
            <a:ext cx="571500" cy="365125"/>
          </a:xfr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algn="r"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1pPr>
            <a:lvl2pPr marL="742950" indent="-285750" algn="r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2pPr>
            <a:lvl3pPr marL="1143000" indent="-228600" algn="r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3pPr>
            <a:lvl4pPr marL="1600200" indent="-228600" algn="r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4pPr>
            <a:lvl5pPr marL="2057400" indent="-228600" algn="r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5pPr>
            <a:lvl6pPr marL="2514600" indent="-228600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6pPr>
            <a:lvl7pPr marL="2971800" indent="-228600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7pPr>
            <a:lvl8pPr marL="3429000" indent="-228600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8pPr>
            <a:lvl9pPr marL="3886200" indent="-228600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ED4A2127-6A35-4975-881B-A5B57FCC0542}" type="slidenum">
              <a:rPr lang="ar-SA" altLang="ar-SA" sz="1200" smtClean="0">
                <a:solidFill>
                  <a:schemeClr val="bg1"/>
                </a:solidFill>
              </a:rPr>
              <a:pPr>
                <a:spcBef>
                  <a:spcPct val="0"/>
                </a:spcBef>
                <a:buFontTx/>
                <a:buNone/>
              </a:pPr>
              <a:t>5</a:t>
            </a:fld>
            <a:endParaRPr lang="en-US" altLang="ar-SA" sz="1200" smtClean="0">
              <a:solidFill>
                <a:schemeClr val="bg1"/>
              </a:solidFill>
            </a:endParaRPr>
          </a:p>
        </p:txBody>
      </p:sp>
      <p:sp>
        <p:nvSpPr>
          <p:cNvPr id="17412" name="مستطيل 6"/>
          <p:cNvSpPr>
            <a:spLocks noChangeArrowheads="1"/>
          </p:cNvSpPr>
          <p:nvPr/>
        </p:nvSpPr>
        <p:spPr bwMode="auto">
          <a:xfrm>
            <a:off x="166654" y="88068"/>
            <a:ext cx="9572692" cy="6709529"/>
          </a:xfrm>
          <a:prstGeom prst="rect">
            <a:avLst/>
          </a:prstGeom>
          <a:noFill/>
          <a:ln w="38100">
            <a:solidFill>
              <a:srgbClr val="7030A0"/>
            </a:solidFill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marL="514350" indent="-514350" algn="r"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1pPr>
            <a:lvl2pPr marL="742950" indent="-285750" algn="r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2pPr>
            <a:lvl3pPr marL="1143000" indent="-228600" algn="r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3pPr>
            <a:lvl4pPr marL="1600200" indent="-228600" algn="r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4pPr>
            <a:lvl5pPr marL="2057400" indent="-228600" algn="r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5pPr>
            <a:lvl6pPr marL="2514600" indent="-228600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6pPr>
            <a:lvl7pPr marL="2971800" indent="-228600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7pPr>
            <a:lvl8pPr marL="3429000" indent="-228600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8pPr>
            <a:lvl9pPr marL="3886200" indent="-228600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9pPr>
          </a:lstStyle>
          <a:p>
            <a:pPr>
              <a:lnSpc>
                <a:spcPct val="150000"/>
              </a:lnSpc>
              <a:spcBef>
                <a:spcPct val="0"/>
              </a:spcBef>
              <a:buNone/>
            </a:pPr>
            <a:r>
              <a:rPr lang="ar-SA" altLang="ar-SA" sz="2000" b="1" dirty="0" smtClean="0">
                <a:solidFill>
                  <a:srgbClr val="000099"/>
                </a:solidFill>
                <a:latin typeface="Arial" panose="020B0604020202020204" pitchFamily="34" charset="0"/>
                <a:cs typeface="+mn-cs"/>
              </a:rPr>
              <a:t>س14: </a:t>
            </a:r>
            <a:r>
              <a:rPr lang="ar-SA" altLang="ar-SA" sz="2000" b="1" dirty="0" smtClean="0">
                <a:solidFill>
                  <a:srgbClr val="000099"/>
                </a:solidFill>
              </a:rPr>
              <a:t>الطبقة الإدارية الثالثة (تسويق، إنتاج، تمويل) تقوم على أساس </a:t>
            </a:r>
            <a:r>
              <a:rPr lang="ar-SA" altLang="ar-SA" sz="2000" b="1" dirty="0" smtClean="0">
                <a:solidFill>
                  <a:srgbClr val="000099"/>
                </a:solidFill>
                <a:latin typeface="Arial" panose="020B0604020202020204" pitchFamily="34" charset="0"/>
                <a:cs typeface="+mn-cs"/>
              </a:rPr>
              <a:t>:</a:t>
            </a:r>
            <a:endParaRPr lang="ar-SA" altLang="ar-SA" sz="2000" b="1" dirty="0">
              <a:solidFill>
                <a:srgbClr val="000099"/>
              </a:solidFill>
              <a:latin typeface="Arial" panose="020B0604020202020204" pitchFamily="34" charset="0"/>
              <a:cs typeface="+mn-cs"/>
            </a:endParaRPr>
          </a:p>
          <a:p>
            <a:pPr>
              <a:spcBef>
                <a:spcPct val="0"/>
              </a:spcBef>
              <a:buNone/>
            </a:pPr>
            <a:r>
              <a:rPr lang="ar-SA" altLang="ar-SA" sz="2000" b="1" dirty="0" smtClean="0">
                <a:latin typeface="Arial" panose="020B0604020202020204" pitchFamily="34" charset="0"/>
                <a:cs typeface="+mn-cs"/>
              </a:rPr>
              <a:t>      - </a:t>
            </a:r>
            <a:r>
              <a:rPr lang="ar-SA" altLang="ar-SA" sz="2000" b="1" dirty="0" smtClean="0"/>
              <a:t>سلعي أو جغرافي </a:t>
            </a:r>
            <a:r>
              <a:rPr lang="ar-SA" altLang="ar-SA" sz="2000" b="1" dirty="0" smtClean="0">
                <a:latin typeface="Arial" panose="020B0604020202020204" pitchFamily="34" charset="0"/>
                <a:cs typeface="+mn-cs"/>
              </a:rPr>
              <a:t>.</a:t>
            </a:r>
            <a:endParaRPr lang="ar-SA" altLang="ar-SA" sz="2000" b="1" dirty="0">
              <a:latin typeface="Arial" panose="020B0604020202020204" pitchFamily="34" charset="0"/>
              <a:cs typeface="+mn-cs"/>
            </a:endParaRPr>
          </a:p>
          <a:p>
            <a:pPr>
              <a:spcBef>
                <a:spcPct val="0"/>
              </a:spcBef>
              <a:buNone/>
            </a:pPr>
            <a:endParaRPr lang="ar-SA" altLang="ar-SA" sz="1600" b="1" dirty="0" smtClean="0">
              <a:latin typeface="Arial" panose="020B0604020202020204" pitchFamily="34" charset="0"/>
              <a:cs typeface="+mn-cs"/>
            </a:endParaRPr>
          </a:p>
          <a:p>
            <a:pPr>
              <a:lnSpc>
                <a:spcPct val="150000"/>
              </a:lnSpc>
              <a:spcBef>
                <a:spcPct val="0"/>
              </a:spcBef>
              <a:buNone/>
            </a:pPr>
            <a:r>
              <a:rPr lang="ar-SA" altLang="ar-SA" sz="2000" b="1" dirty="0" smtClean="0">
                <a:solidFill>
                  <a:srgbClr val="000099"/>
                </a:solidFill>
                <a:latin typeface="Arial" panose="020B0604020202020204" pitchFamily="34" charset="0"/>
                <a:cs typeface="+mn-cs"/>
              </a:rPr>
              <a:t>س15: </a:t>
            </a:r>
            <a:r>
              <a:rPr lang="ar-SA" altLang="ar-SA" sz="2000" b="1" dirty="0" smtClean="0">
                <a:solidFill>
                  <a:srgbClr val="000099"/>
                </a:solidFill>
              </a:rPr>
              <a:t>رغم انتشار هذا النموذج على المستوى المحلي فهو نادر على المستوى العالمي </a:t>
            </a:r>
            <a:r>
              <a:rPr lang="ar-SA" altLang="ar-SA" sz="2000" b="1" dirty="0" smtClean="0">
                <a:solidFill>
                  <a:srgbClr val="000099"/>
                </a:solidFill>
                <a:latin typeface="Arial" panose="020B0604020202020204" pitchFamily="34" charset="0"/>
                <a:cs typeface="+mn-cs"/>
              </a:rPr>
              <a:t>:</a:t>
            </a:r>
          </a:p>
          <a:p>
            <a:pPr>
              <a:spcBef>
                <a:spcPct val="0"/>
              </a:spcBef>
              <a:buNone/>
            </a:pPr>
            <a:r>
              <a:rPr lang="ar-SA" altLang="ar-SA" sz="2000" b="1" dirty="0" smtClean="0">
                <a:latin typeface="Arial" panose="020B0604020202020204" pitchFamily="34" charset="0"/>
                <a:cs typeface="+mn-cs"/>
              </a:rPr>
              <a:t>       - </a:t>
            </a:r>
            <a:r>
              <a:rPr lang="ar-SA" altLang="ar-SA" sz="2000" b="1" dirty="0" smtClean="0">
                <a:solidFill>
                  <a:srgbClr val="000000"/>
                </a:solidFill>
              </a:rPr>
              <a:t>نموذج التقسيم الوظيفي </a:t>
            </a:r>
            <a:r>
              <a:rPr lang="ar-SA" altLang="ar-SA" sz="2000" b="1" dirty="0" smtClean="0">
                <a:cs typeface="Arabic Transparent" panose="020B0604020202020204" pitchFamily="34" charset="0"/>
              </a:rPr>
              <a:t>.</a:t>
            </a:r>
          </a:p>
          <a:p>
            <a:pPr>
              <a:spcBef>
                <a:spcPct val="0"/>
              </a:spcBef>
              <a:buNone/>
            </a:pPr>
            <a:endParaRPr lang="ar-SA" altLang="ar-SA" sz="1600" b="1" dirty="0" smtClean="0">
              <a:latin typeface="Arial" panose="020B0604020202020204" pitchFamily="34" charset="0"/>
              <a:cs typeface="+mn-cs"/>
            </a:endParaRPr>
          </a:p>
          <a:p>
            <a:pPr>
              <a:spcBef>
                <a:spcPct val="0"/>
              </a:spcBef>
              <a:buNone/>
            </a:pPr>
            <a:r>
              <a:rPr lang="ar-SA" altLang="ar-SA" sz="2000" b="1" dirty="0" smtClean="0">
                <a:solidFill>
                  <a:srgbClr val="000099"/>
                </a:solidFill>
                <a:latin typeface="Arial" panose="020B0604020202020204" pitchFamily="34" charset="0"/>
                <a:cs typeface="+mn-cs"/>
              </a:rPr>
              <a:t>س16: </a:t>
            </a:r>
            <a:r>
              <a:rPr lang="ar-SA" altLang="ar-SA" sz="2000" b="1" dirty="0" smtClean="0">
                <a:solidFill>
                  <a:srgbClr val="000099"/>
                </a:solidFill>
                <a:latin typeface="Arial" panose="020B0604020202020204" pitchFamily="34" charset="0"/>
              </a:rPr>
              <a:t>من </a:t>
            </a:r>
            <a:r>
              <a:rPr lang="ar-SA" sz="2000" b="1" dirty="0" smtClean="0">
                <a:solidFill>
                  <a:srgbClr val="000099"/>
                </a:solidFill>
              </a:rPr>
              <a:t>مزايا </a:t>
            </a:r>
            <a:r>
              <a:rPr lang="ar-SA" altLang="ar-SA" sz="2000" b="1" dirty="0" smtClean="0">
                <a:solidFill>
                  <a:srgbClr val="000099"/>
                </a:solidFill>
              </a:rPr>
              <a:t>نموذج التقسيم الوظيفي </a:t>
            </a:r>
            <a:r>
              <a:rPr lang="ar-SA" altLang="ar-SA" sz="2000" b="1" dirty="0" smtClean="0">
                <a:solidFill>
                  <a:srgbClr val="000099"/>
                </a:solidFill>
                <a:latin typeface="Arial" panose="020B0604020202020204" pitchFamily="34" charset="0"/>
                <a:cs typeface="+mn-cs"/>
              </a:rPr>
              <a:t>:</a:t>
            </a:r>
          </a:p>
          <a:p>
            <a:pPr>
              <a:spcBef>
                <a:spcPct val="0"/>
              </a:spcBef>
              <a:buNone/>
            </a:pPr>
            <a:r>
              <a:rPr lang="ar-SA" altLang="ar-SA" sz="2000" b="1" dirty="0" smtClean="0">
                <a:latin typeface="Arial" panose="020B0604020202020204" pitchFamily="34" charset="0"/>
                <a:cs typeface="+mn-cs"/>
              </a:rPr>
              <a:t>       - </a:t>
            </a:r>
            <a:r>
              <a:rPr lang="ar-SA" altLang="ar-SA" sz="2000" b="1" dirty="0" smtClean="0"/>
              <a:t>يناسب الشركات التي لها خطوط إنتاج قليلة ومتكاملة </a:t>
            </a:r>
            <a:r>
              <a:rPr lang="ar-SA" altLang="ar-SA" sz="2000" b="1" dirty="0" smtClean="0">
                <a:solidFill>
                  <a:srgbClr val="000000"/>
                </a:solidFill>
              </a:rPr>
              <a:t>.</a:t>
            </a:r>
          </a:p>
          <a:p>
            <a:pPr>
              <a:spcBef>
                <a:spcPct val="0"/>
              </a:spcBef>
              <a:buNone/>
            </a:pPr>
            <a:r>
              <a:rPr lang="ar-SA" altLang="ar-SA" sz="2000" b="1" dirty="0" smtClean="0">
                <a:solidFill>
                  <a:srgbClr val="000000"/>
                </a:solidFill>
              </a:rPr>
              <a:t>       - </a:t>
            </a:r>
            <a:r>
              <a:rPr lang="ar-SA" altLang="ar-SA" sz="2000" b="1" dirty="0" smtClean="0"/>
              <a:t>يناسب الشركات </a:t>
            </a:r>
            <a:r>
              <a:rPr lang="ar-SA" altLang="ar-SA" sz="2000" b="1" dirty="0" err="1" smtClean="0"/>
              <a:t>الاستخراجية</a:t>
            </a:r>
            <a:r>
              <a:rPr lang="ar-SA" altLang="ar-SA" sz="2000" b="1" dirty="0" smtClean="0"/>
              <a:t> التي تعمل في قطاع المعادن </a:t>
            </a:r>
            <a:r>
              <a:rPr lang="ar-SA" altLang="ar-SA" sz="2000" b="1" dirty="0" smtClean="0">
                <a:solidFill>
                  <a:srgbClr val="000000"/>
                </a:solidFill>
              </a:rPr>
              <a:t>.</a:t>
            </a:r>
          </a:p>
          <a:p>
            <a:pPr>
              <a:spcBef>
                <a:spcPct val="0"/>
              </a:spcBef>
              <a:buNone/>
            </a:pPr>
            <a:r>
              <a:rPr lang="ar-SA" altLang="ar-SA" sz="2000" b="1" dirty="0" smtClean="0">
                <a:solidFill>
                  <a:srgbClr val="000000"/>
                </a:solidFill>
              </a:rPr>
              <a:t>       - </a:t>
            </a:r>
            <a:r>
              <a:rPr lang="ar-SA" altLang="ar-SA" sz="2000" b="1" dirty="0" smtClean="0"/>
              <a:t>يشجع التخصص الوظيفي</a:t>
            </a:r>
            <a:r>
              <a:rPr lang="ar-SA" altLang="ar-SA" sz="2000" b="1" dirty="0" smtClean="0">
                <a:solidFill>
                  <a:srgbClr val="000000"/>
                </a:solidFill>
              </a:rPr>
              <a:t> .</a:t>
            </a:r>
          </a:p>
          <a:p>
            <a:pPr>
              <a:spcBef>
                <a:spcPct val="0"/>
              </a:spcBef>
              <a:buNone/>
            </a:pPr>
            <a:r>
              <a:rPr lang="ar-SA" altLang="ar-SA" sz="2000" b="1" dirty="0" smtClean="0">
                <a:solidFill>
                  <a:srgbClr val="000000"/>
                </a:solidFill>
              </a:rPr>
              <a:t>       - تمركز </a:t>
            </a:r>
            <a:r>
              <a:rPr lang="ar-SA" altLang="ar-SA" sz="2000" b="1" dirty="0" smtClean="0"/>
              <a:t>القرار </a:t>
            </a:r>
            <a:r>
              <a:rPr lang="ar-SA" altLang="ar-SA" sz="2000" b="1" dirty="0" smtClean="0">
                <a:latin typeface="Arial" panose="020B0604020202020204" pitchFamily="34" charset="0"/>
                <a:cs typeface="+mn-cs"/>
              </a:rPr>
              <a:t>.</a:t>
            </a:r>
          </a:p>
          <a:p>
            <a:pPr>
              <a:spcBef>
                <a:spcPct val="0"/>
              </a:spcBef>
              <a:buNone/>
            </a:pPr>
            <a:r>
              <a:rPr lang="ar-SA" altLang="ar-SA" sz="2000" b="1" dirty="0" smtClean="0">
                <a:latin typeface="Arial" panose="020B0604020202020204" pitchFamily="34" charset="0"/>
                <a:cs typeface="+mn-cs"/>
              </a:rPr>
              <a:t>       - </a:t>
            </a:r>
            <a:r>
              <a:rPr lang="ar-SA" altLang="ar-SA" sz="2000" b="1" dirty="0" smtClean="0"/>
              <a:t>يقلل من تكرار الوظيفة .</a:t>
            </a:r>
          </a:p>
          <a:p>
            <a:pPr>
              <a:spcBef>
                <a:spcPct val="0"/>
              </a:spcBef>
              <a:buNone/>
            </a:pPr>
            <a:r>
              <a:rPr lang="ar-SA" altLang="ar-SA" sz="2000" b="1" dirty="0" smtClean="0">
                <a:latin typeface="Arial" panose="020B0604020202020204" pitchFamily="34" charset="0"/>
                <a:cs typeface="+mn-cs"/>
              </a:rPr>
              <a:t>       - </a:t>
            </a:r>
            <a:r>
              <a:rPr lang="ar-SA" altLang="ar-SA" sz="2000" b="1" dirty="0" smtClean="0"/>
              <a:t>يقلل من تكرار المهام وتشتيت الجهود .</a:t>
            </a:r>
          </a:p>
          <a:p>
            <a:pPr>
              <a:spcBef>
                <a:spcPct val="0"/>
              </a:spcBef>
              <a:buNone/>
            </a:pPr>
            <a:r>
              <a:rPr lang="ar-SA" altLang="ar-SA" sz="2000" b="1" dirty="0" smtClean="0">
                <a:latin typeface="Arial" panose="020B0604020202020204" pitchFamily="34" charset="0"/>
                <a:cs typeface="+mn-cs"/>
              </a:rPr>
              <a:t>       - </a:t>
            </a:r>
            <a:r>
              <a:rPr lang="ar-SA" altLang="ar-SA" sz="2000" b="1" dirty="0" smtClean="0"/>
              <a:t>تكون الإدارة العليا صغيرة .</a:t>
            </a:r>
            <a:endParaRPr lang="ar-SA" altLang="ar-SA" sz="2000" b="1" dirty="0" smtClean="0">
              <a:latin typeface="Arial" panose="020B0604020202020204" pitchFamily="34" charset="0"/>
              <a:cs typeface="+mn-cs"/>
            </a:endParaRPr>
          </a:p>
          <a:p>
            <a:pPr>
              <a:spcBef>
                <a:spcPct val="0"/>
              </a:spcBef>
              <a:buNone/>
            </a:pPr>
            <a:endParaRPr lang="ar-SA" altLang="ar-SA" sz="1800" b="1" dirty="0" smtClean="0">
              <a:solidFill>
                <a:srgbClr val="000000"/>
              </a:solidFill>
              <a:latin typeface="Arial" panose="020B0604020202020204" pitchFamily="34" charset="0"/>
              <a:cs typeface="Arabic Transparent" panose="020B0604020202020204" pitchFamily="34" charset="0"/>
            </a:endParaRPr>
          </a:p>
          <a:p>
            <a:pPr>
              <a:spcBef>
                <a:spcPct val="0"/>
              </a:spcBef>
              <a:buNone/>
            </a:pPr>
            <a:r>
              <a:rPr lang="ar-SA" altLang="ar-SA" sz="2000" b="1" dirty="0" smtClean="0">
                <a:solidFill>
                  <a:srgbClr val="000099"/>
                </a:solidFill>
                <a:latin typeface="Arial" panose="020B0604020202020204" pitchFamily="34" charset="0"/>
                <a:cs typeface="Arabic Transparent" panose="020B0604020202020204" pitchFamily="34" charset="0"/>
              </a:rPr>
              <a:t>س17: </a:t>
            </a:r>
            <a:r>
              <a:rPr lang="ar-SA" altLang="ar-SA" sz="2000" b="1" dirty="0" smtClean="0">
                <a:solidFill>
                  <a:srgbClr val="000099"/>
                </a:solidFill>
                <a:latin typeface="Arial" panose="020B0604020202020204" pitchFamily="34" charset="0"/>
              </a:rPr>
              <a:t>من </a:t>
            </a:r>
            <a:r>
              <a:rPr lang="ar-SA" sz="2000" b="1" dirty="0" smtClean="0">
                <a:solidFill>
                  <a:srgbClr val="000099"/>
                </a:solidFill>
              </a:rPr>
              <a:t>مساوئ </a:t>
            </a:r>
            <a:r>
              <a:rPr lang="ar-SA" altLang="ar-SA" sz="2000" b="1" dirty="0" smtClean="0">
                <a:solidFill>
                  <a:srgbClr val="000099"/>
                </a:solidFill>
              </a:rPr>
              <a:t>نموذج التقسيم الوظيفي </a:t>
            </a:r>
            <a:r>
              <a:rPr lang="ar-SA" altLang="ar-SA" sz="2000" b="1" dirty="0" smtClean="0">
                <a:solidFill>
                  <a:srgbClr val="000099"/>
                </a:solidFill>
                <a:latin typeface="Arial" panose="020B0604020202020204" pitchFamily="34" charset="0"/>
              </a:rPr>
              <a:t>:</a:t>
            </a:r>
            <a:endParaRPr lang="ar-SA" altLang="ar-SA" sz="2000" b="1" dirty="0" smtClean="0">
              <a:solidFill>
                <a:srgbClr val="FF0000"/>
              </a:solidFill>
            </a:endParaRPr>
          </a:p>
          <a:p>
            <a:pPr>
              <a:spcBef>
                <a:spcPct val="0"/>
              </a:spcBef>
              <a:buNone/>
            </a:pPr>
            <a:r>
              <a:rPr lang="ar-SA" altLang="ar-SA" sz="2000" b="1" dirty="0" smtClean="0">
                <a:latin typeface="Arial" panose="020B0604020202020204" pitchFamily="34" charset="0"/>
                <a:cs typeface="+mn-cs"/>
              </a:rPr>
              <a:t>       -</a:t>
            </a:r>
            <a:r>
              <a:rPr lang="ar-SA" altLang="ar-SA" sz="2000" b="1" dirty="0" smtClean="0"/>
              <a:t> ضيق النظرة لدى كبار المديرين </a:t>
            </a:r>
            <a:r>
              <a:rPr lang="ar-SA" altLang="ar-SA" sz="2000" b="1" dirty="0" smtClean="0">
                <a:solidFill>
                  <a:srgbClr val="000000"/>
                </a:solidFill>
              </a:rPr>
              <a:t>.</a:t>
            </a:r>
          </a:p>
          <a:p>
            <a:pPr>
              <a:spcBef>
                <a:spcPct val="0"/>
              </a:spcBef>
              <a:buNone/>
            </a:pPr>
            <a:r>
              <a:rPr lang="ar-SA" altLang="ar-SA" sz="2000" b="1" dirty="0" smtClean="0">
                <a:solidFill>
                  <a:srgbClr val="000000"/>
                </a:solidFill>
              </a:rPr>
              <a:t>       - </a:t>
            </a:r>
            <a:r>
              <a:rPr lang="ar-SA" altLang="ar-SA" sz="2000" b="1" dirty="0" smtClean="0"/>
              <a:t>صعوبة وضع إستراتيجية شاملة .</a:t>
            </a:r>
          </a:p>
          <a:p>
            <a:pPr>
              <a:spcBef>
                <a:spcPct val="0"/>
              </a:spcBef>
              <a:buNone/>
            </a:pPr>
            <a:r>
              <a:rPr lang="ar-SA" altLang="ar-SA" sz="2000" b="1" dirty="0" smtClean="0">
                <a:solidFill>
                  <a:srgbClr val="000000"/>
                </a:solidFill>
              </a:rPr>
              <a:t>       - ي</a:t>
            </a:r>
            <a:r>
              <a:rPr lang="ar-SA" altLang="ar-SA" sz="2000" b="1" dirty="0" smtClean="0"/>
              <a:t>فقد العمليات الدولية خصوصيتها بسبب معاملتها .</a:t>
            </a:r>
          </a:p>
          <a:p>
            <a:pPr>
              <a:spcBef>
                <a:spcPct val="0"/>
              </a:spcBef>
              <a:buNone/>
            </a:pPr>
            <a:r>
              <a:rPr lang="ar-SA" altLang="ar-SA" sz="2000" b="1" dirty="0" smtClean="0">
                <a:solidFill>
                  <a:srgbClr val="000000"/>
                </a:solidFill>
              </a:rPr>
              <a:t>       - </a:t>
            </a:r>
            <a:r>
              <a:rPr lang="ar-SA" altLang="ar-SA" sz="2000" b="1" dirty="0" smtClean="0"/>
              <a:t>تطويلا للإجراءات وإضعافا للمدير المحلي .</a:t>
            </a:r>
          </a:p>
          <a:p>
            <a:pPr>
              <a:spcBef>
                <a:spcPct val="0"/>
              </a:spcBef>
              <a:buNone/>
            </a:pPr>
            <a:r>
              <a:rPr lang="ar-SA" altLang="ar-SA" sz="2000" b="1" dirty="0" smtClean="0">
                <a:solidFill>
                  <a:srgbClr val="000000"/>
                </a:solidFill>
              </a:rPr>
              <a:t>       - </a:t>
            </a:r>
            <a:r>
              <a:rPr lang="ar-SA" altLang="ar-SA" sz="2000" b="1" dirty="0" smtClean="0"/>
              <a:t>تشابك المسئولية وعدم وحدة السلطة الآمرة .</a:t>
            </a:r>
            <a:endParaRPr lang="ar-SA" altLang="ar-SA" sz="2000" b="1" dirty="0" smtClean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396723216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عنصر نائب لرقم الشريحة 3"/>
          <p:cNvSpPr>
            <a:spLocks noGrp="1"/>
          </p:cNvSpPr>
          <p:nvPr>
            <p:ph type="sldNum" sz="quarter" idx="4"/>
          </p:nvPr>
        </p:nvSpPr>
        <p:spPr bwMode="auto">
          <a:xfrm>
            <a:off x="2105025" y="6376988"/>
            <a:ext cx="571500" cy="365125"/>
          </a:xfr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algn="r"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1pPr>
            <a:lvl2pPr marL="742950" indent="-285750" algn="r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2pPr>
            <a:lvl3pPr marL="1143000" indent="-228600" algn="r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3pPr>
            <a:lvl4pPr marL="1600200" indent="-228600" algn="r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4pPr>
            <a:lvl5pPr marL="2057400" indent="-228600" algn="r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5pPr>
            <a:lvl6pPr marL="2514600" indent="-228600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6pPr>
            <a:lvl7pPr marL="2971800" indent="-228600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7pPr>
            <a:lvl8pPr marL="3429000" indent="-228600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8pPr>
            <a:lvl9pPr marL="3886200" indent="-228600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ED4A2127-6A35-4975-881B-A5B57FCC0542}" type="slidenum">
              <a:rPr lang="ar-SA" altLang="ar-SA" sz="1200" smtClean="0">
                <a:solidFill>
                  <a:schemeClr val="bg1"/>
                </a:solidFill>
              </a:rPr>
              <a:pPr>
                <a:spcBef>
                  <a:spcPct val="0"/>
                </a:spcBef>
                <a:buFontTx/>
                <a:buNone/>
              </a:pPr>
              <a:t>6</a:t>
            </a:fld>
            <a:endParaRPr lang="en-US" altLang="ar-SA" sz="1200" smtClean="0">
              <a:solidFill>
                <a:schemeClr val="bg1"/>
              </a:solidFill>
            </a:endParaRPr>
          </a:p>
        </p:txBody>
      </p:sp>
      <p:sp>
        <p:nvSpPr>
          <p:cNvPr id="17412" name="مستطيل 6"/>
          <p:cNvSpPr>
            <a:spLocks noChangeArrowheads="1"/>
          </p:cNvSpPr>
          <p:nvPr/>
        </p:nvSpPr>
        <p:spPr bwMode="auto">
          <a:xfrm>
            <a:off x="166654" y="142852"/>
            <a:ext cx="9572692" cy="6524863"/>
          </a:xfrm>
          <a:prstGeom prst="rect">
            <a:avLst/>
          </a:prstGeom>
          <a:noFill/>
          <a:ln w="38100">
            <a:solidFill>
              <a:srgbClr val="7030A0"/>
            </a:solidFill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marL="514350" indent="-514350" algn="r"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1pPr>
            <a:lvl2pPr marL="742950" indent="-285750" algn="r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2pPr>
            <a:lvl3pPr marL="1143000" indent="-228600" algn="r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3pPr>
            <a:lvl4pPr marL="1600200" indent="-228600" algn="r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4pPr>
            <a:lvl5pPr marL="2057400" indent="-228600" algn="r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5pPr>
            <a:lvl6pPr marL="2514600" indent="-228600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6pPr>
            <a:lvl7pPr marL="2971800" indent="-228600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7pPr>
            <a:lvl8pPr marL="3429000" indent="-228600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8pPr>
            <a:lvl9pPr marL="3886200" indent="-228600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9pPr>
          </a:lstStyle>
          <a:p>
            <a:pPr>
              <a:lnSpc>
                <a:spcPct val="150000"/>
              </a:lnSpc>
              <a:spcBef>
                <a:spcPct val="0"/>
              </a:spcBef>
              <a:buNone/>
            </a:pPr>
            <a:r>
              <a:rPr lang="ar-SA" altLang="ar-SA" sz="2000" b="1" dirty="0" smtClean="0">
                <a:solidFill>
                  <a:srgbClr val="C00000"/>
                </a:solidFill>
                <a:latin typeface="Arial" panose="020B0604020202020204" pitchFamily="34" charset="0"/>
                <a:cs typeface="+mn-cs"/>
              </a:rPr>
              <a:t>س18: النموذج الذي </a:t>
            </a:r>
            <a:r>
              <a:rPr lang="ar-SA" altLang="ar-SA" sz="2000" b="1" dirty="0" smtClean="0">
                <a:solidFill>
                  <a:srgbClr val="C00000"/>
                </a:solidFill>
              </a:rPr>
              <a:t>يتكون من المدير العام إلى جانب مدراء المناطق هو </a:t>
            </a:r>
            <a:r>
              <a:rPr lang="ar-SA" altLang="ar-SA" sz="2000" b="1" dirty="0" smtClean="0">
                <a:solidFill>
                  <a:srgbClr val="C00000"/>
                </a:solidFill>
                <a:latin typeface="Arial" panose="020B0604020202020204" pitchFamily="34" charset="0"/>
                <a:cs typeface="+mn-cs"/>
              </a:rPr>
              <a:t>:</a:t>
            </a:r>
            <a:endParaRPr lang="ar-SA" altLang="ar-SA" sz="2000" b="1" dirty="0">
              <a:solidFill>
                <a:srgbClr val="C00000"/>
              </a:solidFill>
              <a:latin typeface="Arial" panose="020B0604020202020204" pitchFamily="34" charset="0"/>
              <a:cs typeface="+mn-cs"/>
            </a:endParaRPr>
          </a:p>
          <a:p>
            <a:pPr>
              <a:spcBef>
                <a:spcPct val="0"/>
              </a:spcBef>
              <a:buNone/>
            </a:pPr>
            <a:r>
              <a:rPr lang="ar-SA" altLang="ar-SA" sz="2000" b="1" dirty="0" smtClean="0">
                <a:latin typeface="Arial" panose="020B0604020202020204" pitchFamily="34" charset="0"/>
                <a:cs typeface="+mn-cs"/>
              </a:rPr>
              <a:t>       - </a:t>
            </a:r>
            <a:r>
              <a:rPr lang="ar-SA" altLang="ar-SA" sz="2000" b="1" dirty="0" smtClean="0"/>
              <a:t>نموذج التقسيم الجغرافي </a:t>
            </a:r>
            <a:r>
              <a:rPr lang="ar-SA" altLang="ar-SA" sz="2000" b="1" dirty="0" smtClean="0">
                <a:latin typeface="Arial" panose="020B0604020202020204" pitchFamily="34" charset="0"/>
                <a:cs typeface="+mn-cs"/>
              </a:rPr>
              <a:t>.</a:t>
            </a:r>
            <a:endParaRPr lang="ar-SA" altLang="ar-SA" sz="2000" b="1" dirty="0">
              <a:latin typeface="Arial" panose="020B0604020202020204" pitchFamily="34" charset="0"/>
              <a:cs typeface="+mn-cs"/>
            </a:endParaRPr>
          </a:p>
          <a:p>
            <a:pPr>
              <a:spcBef>
                <a:spcPct val="0"/>
              </a:spcBef>
              <a:buNone/>
            </a:pPr>
            <a:endParaRPr lang="ar-SA" altLang="ar-SA" sz="2000" b="1" dirty="0" smtClean="0">
              <a:latin typeface="Arial" panose="020B0604020202020204" pitchFamily="34" charset="0"/>
              <a:cs typeface="+mn-cs"/>
            </a:endParaRPr>
          </a:p>
          <a:p>
            <a:pPr>
              <a:lnSpc>
                <a:spcPct val="150000"/>
              </a:lnSpc>
              <a:spcBef>
                <a:spcPct val="0"/>
              </a:spcBef>
              <a:buNone/>
            </a:pPr>
            <a:r>
              <a:rPr lang="ar-SA" altLang="ar-SA" sz="2000" b="1" dirty="0" smtClean="0">
                <a:solidFill>
                  <a:srgbClr val="C00000"/>
                </a:solidFill>
                <a:latin typeface="Arial" panose="020B0604020202020204" pitchFamily="34" charset="0"/>
                <a:cs typeface="+mn-cs"/>
              </a:rPr>
              <a:t>س19: </a:t>
            </a:r>
            <a:r>
              <a:rPr lang="ar-SA" altLang="ar-SA" sz="2000" b="1" dirty="0" smtClean="0">
                <a:solidFill>
                  <a:srgbClr val="C00000"/>
                </a:solidFill>
              </a:rPr>
              <a:t>تتساوى المناطق في الأهمية ويدير كل منطقة مدير مساعد عندما يكون </a:t>
            </a:r>
            <a:r>
              <a:rPr lang="ar-SA" altLang="ar-SA" sz="2000" b="1" dirty="0" smtClean="0">
                <a:solidFill>
                  <a:srgbClr val="000099"/>
                </a:solidFill>
                <a:latin typeface="Arial" panose="020B0604020202020204" pitchFamily="34" charset="0"/>
                <a:cs typeface="+mn-cs"/>
              </a:rPr>
              <a:t> </a:t>
            </a:r>
            <a:r>
              <a:rPr lang="ar-SA" altLang="ar-SA" sz="2000" b="1" dirty="0" smtClean="0">
                <a:solidFill>
                  <a:srgbClr val="C00000"/>
                </a:solidFill>
                <a:latin typeface="Arial" panose="020B0604020202020204" pitchFamily="34" charset="0"/>
                <a:cs typeface="+mn-cs"/>
              </a:rPr>
              <a:t>:</a:t>
            </a:r>
          </a:p>
          <a:p>
            <a:pPr>
              <a:spcBef>
                <a:spcPct val="0"/>
              </a:spcBef>
              <a:buNone/>
            </a:pPr>
            <a:r>
              <a:rPr lang="ar-SA" altLang="ar-SA" sz="2000" b="1" dirty="0" smtClean="0">
                <a:latin typeface="Arial" panose="020B0604020202020204" pitchFamily="34" charset="0"/>
                <a:cs typeface="+mn-cs"/>
              </a:rPr>
              <a:t>       - </a:t>
            </a:r>
            <a:r>
              <a:rPr lang="ar-SA" altLang="ar-SA" sz="2000" b="1" dirty="0" smtClean="0"/>
              <a:t>حجم العمليات كبيرا ولا تطغى منطقة أو بلد </a:t>
            </a:r>
            <a:r>
              <a:rPr lang="ar-SA" altLang="ar-SA" sz="2000" b="1" dirty="0" smtClean="0">
                <a:cs typeface="Arabic Transparent" panose="020B0604020202020204" pitchFamily="34" charset="0"/>
              </a:rPr>
              <a:t>.</a:t>
            </a:r>
          </a:p>
          <a:p>
            <a:pPr>
              <a:spcBef>
                <a:spcPct val="0"/>
              </a:spcBef>
              <a:buNone/>
            </a:pPr>
            <a:endParaRPr lang="ar-SA" altLang="ar-SA" sz="2000" b="1" dirty="0" smtClean="0">
              <a:latin typeface="Arial" panose="020B0604020202020204" pitchFamily="34" charset="0"/>
              <a:cs typeface="+mn-cs"/>
            </a:endParaRPr>
          </a:p>
          <a:p>
            <a:pPr>
              <a:spcBef>
                <a:spcPct val="0"/>
              </a:spcBef>
              <a:buNone/>
            </a:pPr>
            <a:r>
              <a:rPr lang="ar-SA" altLang="ar-SA" sz="2000" b="1" dirty="0" smtClean="0">
                <a:solidFill>
                  <a:srgbClr val="C00000"/>
                </a:solidFill>
                <a:latin typeface="Arial" panose="020B0604020202020204" pitchFamily="34" charset="0"/>
                <a:cs typeface="+mn-cs"/>
              </a:rPr>
              <a:t>س20: </a:t>
            </a:r>
            <a:r>
              <a:rPr lang="ar-SA" altLang="ar-SA" sz="2000" b="1" dirty="0" smtClean="0">
                <a:solidFill>
                  <a:srgbClr val="C00000"/>
                </a:solidFill>
                <a:latin typeface="Arial" panose="020B0604020202020204" pitchFamily="34" charset="0"/>
              </a:rPr>
              <a:t>من </a:t>
            </a:r>
            <a:r>
              <a:rPr lang="ar-SA" sz="2000" b="1" dirty="0" smtClean="0">
                <a:solidFill>
                  <a:srgbClr val="C00000"/>
                </a:solidFill>
              </a:rPr>
              <a:t>مزايا </a:t>
            </a:r>
            <a:r>
              <a:rPr lang="ar-SA" altLang="ar-SA" sz="2000" b="1" dirty="0" smtClean="0">
                <a:solidFill>
                  <a:srgbClr val="C00000"/>
                </a:solidFill>
              </a:rPr>
              <a:t>نموذج التقسيم الجغرافي </a:t>
            </a:r>
            <a:r>
              <a:rPr lang="ar-SA" altLang="ar-SA" sz="2000" b="1" dirty="0" smtClean="0">
                <a:solidFill>
                  <a:srgbClr val="C00000"/>
                </a:solidFill>
                <a:latin typeface="Arial" panose="020B0604020202020204" pitchFamily="34" charset="0"/>
                <a:cs typeface="+mn-cs"/>
              </a:rPr>
              <a:t>:</a:t>
            </a:r>
          </a:p>
          <a:p>
            <a:pPr>
              <a:spcBef>
                <a:spcPct val="0"/>
              </a:spcBef>
              <a:buNone/>
            </a:pPr>
            <a:r>
              <a:rPr lang="ar-SA" altLang="ar-SA" sz="2000" b="1" dirty="0" smtClean="0">
                <a:latin typeface="Arial" panose="020B0604020202020204" pitchFamily="34" charset="0"/>
                <a:cs typeface="+mn-cs"/>
              </a:rPr>
              <a:t>       - يستخدم ل</a:t>
            </a:r>
            <a:r>
              <a:rPr lang="ar-SA" altLang="ar-SA" sz="2000" b="1" dirty="0" smtClean="0"/>
              <a:t>تعديل المزيج التسويقي ليلاءم كل منطقة .</a:t>
            </a:r>
          </a:p>
          <a:p>
            <a:pPr>
              <a:spcBef>
                <a:spcPct val="0"/>
              </a:spcBef>
              <a:buNone/>
            </a:pPr>
            <a:r>
              <a:rPr lang="ar-SA" altLang="ar-SA" sz="2000" b="1" dirty="0" smtClean="0"/>
              <a:t>       - يستخدم للتنسيق على مستوى المنطقة التي كثيرا ما تكون متشابهة في خصائصها .</a:t>
            </a:r>
          </a:p>
          <a:p>
            <a:pPr>
              <a:spcBef>
                <a:spcPct val="0"/>
              </a:spcBef>
              <a:buNone/>
            </a:pPr>
            <a:r>
              <a:rPr lang="ar-SA" altLang="ar-SA" sz="2000" b="1" dirty="0" smtClean="0"/>
              <a:t>       - يستخدم عندما تكون السلعة نمطية ولا تتطلب تقنية عالية .</a:t>
            </a:r>
          </a:p>
          <a:p>
            <a:pPr>
              <a:spcBef>
                <a:spcPct val="0"/>
              </a:spcBef>
              <a:buNone/>
            </a:pPr>
            <a:r>
              <a:rPr lang="ar-SA" altLang="ar-SA" sz="2000" b="1" dirty="0" smtClean="0"/>
              <a:t>       - يستخدم للاستفادة من </a:t>
            </a:r>
            <a:r>
              <a:rPr lang="ar-SA" altLang="ar-SA" sz="2000" b="1" dirty="0" err="1" smtClean="0"/>
              <a:t>وفورات</a:t>
            </a:r>
            <a:r>
              <a:rPr lang="ar-SA" altLang="ar-SA" sz="2000" b="1" dirty="0" smtClean="0"/>
              <a:t> الحجم </a:t>
            </a:r>
            <a:r>
              <a:rPr lang="ar-SA" altLang="ar-SA" sz="2000" b="1" dirty="0" smtClean="0">
                <a:latin typeface="Arial" panose="020B0604020202020204" pitchFamily="34" charset="0"/>
                <a:cs typeface="+mn-cs"/>
              </a:rPr>
              <a:t>.</a:t>
            </a:r>
          </a:p>
          <a:p>
            <a:pPr>
              <a:spcBef>
                <a:spcPct val="0"/>
              </a:spcBef>
              <a:buNone/>
            </a:pPr>
            <a:endParaRPr lang="ar-SA" altLang="ar-SA" sz="1800" b="1" dirty="0" smtClean="0">
              <a:solidFill>
                <a:srgbClr val="000000"/>
              </a:solidFill>
              <a:latin typeface="Arial" panose="020B0604020202020204" pitchFamily="34" charset="0"/>
              <a:cs typeface="Arabic Transparent" panose="020B0604020202020204" pitchFamily="34" charset="0"/>
            </a:endParaRPr>
          </a:p>
          <a:p>
            <a:pPr>
              <a:spcBef>
                <a:spcPct val="0"/>
              </a:spcBef>
              <a:buNone/>
            </a:pPr>
            <a:r>
              <a:rPr lang="ar-SA" altLang="ar-SA" sz="2000" b="1" dirty="0" smtClean="0">
                <a:solidFill>
                  <a:srgbClr val="C00000"/>
                </a:solidFill>
                <a:latin typeface="Arial" panose="020B0604020202020204" pitchFamily="34" charset="0"/>
                <a:cs typeface="Arabic Transparent" panose="020B0604020202020204" pitchFamily="34" charset="0"/>
              </a:rPr>
              <a:t>س21: </a:t>
            </a:r>
            <a:r>
              <a:rPr lang="ar-SA" altLang="ar-SA" sz="2000" b="1" dirty="0" smtClean="0">
                <a:solidFill>
                  <a:srgbClr val="C00000"/>
                </a:solidFill>
              </a:rPr>
              <a:t>عندما تكون السلعة نمطية ولا تتطلب تقنية عالية غير أن المنافسة حادة في الأسواق فأنه يتم التركيز على </a:t>
            </a:r>
            <a:r>
              <a:rPr lang="ar-SA" altLang="ar-SA" sz="2000" b="1" dirty="0" smtClean="0">
                <a:solidFill>
                  <a:srgbClr val="C00000"/>
                </a:solidFill>
                <a:latin typeface="Arial" panose="020B0604020202020204" pitchFamily="34" charset="0"/>
              </a:rPr>
              <a:t>:</a:t>
            </a:r>
            <a:endParaRPr lang="ar-SA" altLang="ar-SA" sz="2000" b="1" dirty="0" smtClean="0">
              <a:solidFill>
                <a:srgbClr val="C00000"/>
              </a:solidFill>
            </a:endParaRPr>
          </a:p>
          <a:p>
            <a:pPr>
              <a:spcBef>
                <a:spcPct val="0"/>
              </a:spcBef>
              <a:buNone/>
            </a:pPr>
            <a:r>
              <a:rPr lang="ar-SA" altLang="ar-SA" sz="2000" b="1" dirty="0" smtClean="0">
                <a:latin typeface="Arial" panose="020B0604020202020204" pitchFamily="34" charset="0"/>
                <a:cs typeface="+mn-cs"/>
              </a:rPr>
              <a:t>        -</a:t>
            </a:r>
            <a:r>
              <a:rPr lang="ar-SA" altLang="ar-SA" sz="2000" b="1" dirty="0" smtClean="0"/>
              <a:t> التسويق في كل منطقة لوحدها </a:t>
            </a:r>
            <a:r>
              <a:rPr lang="ar-SA" altLang="ar-SA" sz="2000" b="1" dirty="0" smtClean="0">
                <a:solidFill>
                  <a:srgbClr val="000000"/>
                </a:solidFill>
              </a:rPr>
              <a:t>.</a:t>
            </a:r>
          </a:p>
          <a:p>
            <a:pPr>
              <a:spcBef>
                <a:spcPct val="0"/>
              </a:spcBef>
              <a:buNone/>
            </a:pPr>
            <a:endParaRPr lang="ar-SA" altLang="ar-SA" sz="2000" b="1" dirty="0" smtClean="0">
              <a:solidFill>
                <a:srgbClr val="000000"/>
              </a:solidFill>
            </a:endParaRPr>
          </a:p>
          <a:p>
            <a:pPr>
              <a:spcBef>
                <a:spcPct val="0"/>
              </a:spcBef>
              <a:buNone/>
            </a:pPr>
            <a:r>
              <a:rPr lang="ar-SA" altLang="ar-SA" sz="2000" b="1" dirty="0" smtClean="0">
                <a:solidFill>
                  <a:srgbClr val="C00000"/>
                </a:solidFill>
              </a:rPr>
              <a:t>س22: </a:t>
            </a:r>
            <a:r>
              <a:rPr lang="ar-SA" altLang="ar-SA" sz="2000" b="1" dirty="0" smtClean="0">
                <a:solidFill>
                  <a:srgbClr val="C00000"/>
                </a:solidFill>
                <a:latin typeface="Arial" panose="020B0604020202020204" pitchFamily="34" charset="0"/>
              </a:rPr>
              <a:t>من </a:t>
            </a:r>
            <a:r>
              <a:rPr lang="ar-SA" sz="2000" b="1" dirty="0" smtClean="0">
                <a:solidFill>
                  <a:srgbClr val="C00000"/>
                </a:solidFill>
              </a:rPr>
              <a:t>مساوئ </a:t>
            </a:r>
            <a:r>
              <a:rPr lang="ar-SA" altLang="ar-SA" sz="2000" b="1" dirty="0" smtClean="0">
                <a:solidFill>
                  <a:srgbClr val="C00000"/>
                </a:solidFill>
              </a:rPr>
              <a:t>نموذج التقسيم الجغرافي </a:t>
            </a:r>
            <a:r>
              <a:rPr lang="ar-SA" altLang="ar-SA" sz="2000" b="1" dirty="0" smtClean="0">
                <a:solidFill>
                  <a:srgbClr val="C00000"/>
                </a:solidFill>
                <a:latin typeface="Arial" panose="020B0604020202020204" pitchFamily="34" charset="0"/>
              </a:rPr>
              <a:t>:</a:t>
            </a:r>
          </a:p>
          <a:p>
            <a:pPr>
              <a:spcBef>
                <a:spcPct val="0"/>
              </a:spcBef>
              <a:buNone/>
            </a:pPr>
            <a:r>
              <a:rPr lang="ar-SA" altLang="ar-SA" sz="2000" b="1" dirty="0" smtClean="0">
                <a:solidFill>
                  <a:srgbClr val="C00000"/>
                </a:solidFill>
                <a:latin typeface="Arial" panose="020B0604020202020204" pitchFamily="34" charset="0"/>
              </a:rPr>
              <a:t>        </a:t>
            </a:r>
            <a:r>
              <a:rPr lang="ar-SA" altLang="ar-SA" sz="2000" b="1" dirty="0" smtClean="0">
                <a:latin typeface="Arial" panose="020B0604020202020204" pitchFamily="34" charset="0"/>
              </a:rPr>
              <a:t>- </a:t>
            </a:r>
            <a:r>
              <a:rPr lang="ar-SA" altLang="ar-SA" sz="2000" b="1" dirty="0" smtClean="0"/>
              <a:t>صعوبة التنسيق .</a:t>
            </a:r>
          </a:p>
          <a:p>
            <a:pPr>
              <a:spcBef>
                <a:spcPct val="0"/>
              </a:spcBef>
              <a:buNone/>
            </a:pPr>
            <a:r>
              <a:rPr lang="ar-SA" altLang="ar-SA" sz="2000" b="1" dirty="0" smtClean="0"/>
              <a:t>        - معقدا إذا تعددت المنتجات .</a:t>
            </a:r>
          </a:p>
          <a:p>
            <a:pPr>
              <a:spcBef>
                <a:spcPct val="0"/>
              </a:spcBef>
              <a:buNone/>
            </a:pPr>
            <a:r>
              <a:rPr lang="ar-SA" altLang="ar-SA" sz="2000" b="1" dirty="0" smtClean="0"/>
              <a:t>        - يقود إلى اختلافات في إجراءات وسياسات الشركة متعددة الجنسيات من بلد لآخر.</a:t>
            </a:r>
          </a:p>
          <a:p>
            <a:pPr>
              <a:spcBef>
                <a:spcPct val="0"/>
              </a:spcBef>
              <a:buNone/>
            </a:pPr>
            <a:endParaRPr lang="ar-SA" altLang="ar-SA" sz="2000" b="1" dirty="0" smtClean="0"/>
          </a:p>
        </p:txBody>
      </p:sp>
    </p:spTree>
    <p:extLst>
      <p:ext uri="{BB962C8B-B14F-4D97-AF65-F5344CB8AC3E}">
        <p14:creationId xmlns="" xmlns:p14="http://schemas.microsoft.com/office/powerpoint/2010/main" val="396723216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عنصر نائب لرقم الشريحة 3"/>
          <p:cNvSpPr>
            <a:spLocks noGrp="1"/>
          </p:cNvSpPr>
          <p:nvPr>
            <p:ph type="sldNum" sz="quarter" idx="4"/>
          </p:nvPr>
        </p:nvSpPr>
        <p:spPr bwMode="auto">
          <a:xfrm>
            <a:off x="2105025" y="6376988"/>
            <a:ext cx="571500" cy="365125"/>
          </a:xfr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algn="r"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1pPr>
            <a:lvl2pPr marL="742950" indent="-285750" algn="r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2pPr>
            <a:lvl3pPr marL="1143000" indent="-228600" algn="r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3pPr>
            <a:lvl4pPr marL="1600200" indent="-228600" algn="r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4pPr>
            <a:lvl5pPr marL="2057400" indent="-228600" algn="r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5pPr>
            <a:lvl6pPr marL="2514600" indent="-228600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6pPr>
            <a:lvl7pPr marL="2971800" indent="-228600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7pPr>
            <a:lvl8pPr marL="3429000" indent="-228600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8pPr>
            <a:lvl9pPr marL="3886200" indent="-228600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ED4A2127-6A35-4975-881B-A5B57FCC0542}" type="slidenum">
              <a:rPr lang="ar-SA" altLang="ar-SA" sz="1200" smtClean="0">
                <a:solidFill>
                  <a:schemeClr val="bg1"/>
                </a:solidFill>
              </a:rPr>
              <a:pPr>
                <a:spcBef>
                  <a:spcPct val="0"/>
                </a:spcBef>
                <a:buFontTx/>
                <a:buNone/>
              </a:pPr>
              <a:t>7</a:t>
            </a:fld>
            <a:endParaRPr lang="en-US" altLang="ar-SA" sz="1200" smtClean="0">
              <a:solidFill>
                <a:schemeClr val="bg1"/>
              </a:solidFill>
            </a:endParaRPr>
          </a:p>
        </p:txBody>
      </p:sp>
      <p:sp>
        <p:nvSpPr>
          <p:cNvPr id="17412" name="مستطيل 6"/>
          <p:cNvSpPr>
            <a:spLocks noChangeArrowheads="1"/>
          </p:cNvSpPr>
          <p:nvPr/>
        </p:nvSpPr>
        <p:spPr bwMode="auto">
          <a:xfrm>
            <a:off x="166654" y="142852"/>
            <a:ext cx="9572692" cy="6524863"/>
          </a:xfrm>
          <a:prstGeom prst="rect">
            <a:avLst/>
          </a:prstGeom>
          <a:noFill/>
          <a:ln w="38100">
            <a:solidFill>
              <a:srgbClr val="7030A0"/>
            </a:solidFill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marL="514350" indent="-514350" algn="r"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1pPr>
            <a:lvl2pPr marL="742950" indent="-285750" algn="r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2pPr>
            <a:lvl3pPr marL="1143000" indent="-228600" algn="r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3pPr>
            <a:lvl4pPr marL="1600200" indent="-228600" algn="r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4pPr>
            <a:lvl5pPr marL="2057400" indent="-228600" algn="r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5pPr>
            <a:lvl6pPr marL="2514600" indent="-228600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6pPr>
            <a:lvl7pPr marL="2971800" indent="-228600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7pPr>
            <a:lvl8pPr marL="3429000" indent="-228600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8pPr>
            <a:lvl9pPr marL="3886200" indent="-228600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9pPr>
          </a:lstStyle>
          <a:p>
            <a:pPr>
              <a:lnSpc>
                <a:spcPct val="150000"/>
              </a:lnSpc>
              <a:spcBef>
                <a:spcPct val="0"/>
              </a:spcBef>
              <a:buNone/>
            </a:pPr>
            <a:r>
              <a:rPr lang="ar-SA" altLang="ar-SA" sz="2000" b="1" dirty="0" smtClean="0">
                <a:solidFill>
                  <a:srgbClr val="000099"/>
                </a:solidFill>
                <a:latin typeface="Arial" panose="020B0604020202020204" pitchFamily="34" charset="0"/>
                <a:cs typeface="+mn-cs"/>
              </a:rPr>
              <a:t>س23: </a:t>
            </a:r>
            <a:r>
              <a:rPr lang="ar-SA" altLang="ar-SA" sz="2000" b="1" dirty="0" smtClean="0">
                <a:solidFill>
                  <a:srgbClr val="000099"/>
                </a:solidFill>
              </a:rPr>
              <a:t>يقوم التقسيم السلعي على أساس </a:t>
            </a:r>
            <a:r>
              <a:rPr lang="ar-SA" altLang="ar-SA" sz="2000" b="1" dirty="0" smtClean="0">
                <a:solidFill>
                  <a:srgbClr val="000099"/>
                </a:solidFill>
                <a:latin typeface="Arial" panose="020B0604020202020204" pitchFamily="34" charset="0"/>
                <a:cs typeface="+mn-cs"/>
              </a:rPr>
              <a:t>:</a:t>
            </a:r>
            <a:endParaRPr lang="ar-SA" altLang="ar-SA" sz="2000" b="1" dirty="0">
              <a:solidFill>
                <a:srgbClr val="000099"/>
              </a:solidFill>
              <a:latin typeface="Arial" panose="020B0604020202020204" pitchFamily="34" charset="0"/>
              <a:cs typeface="+mn-cs"/>
            </a:endParaRPr>
          </a:p>
          <a:p>
            <a:pPr>
              <a:spcBef>
                <a:spcPct val="0"/>
              </a:spcBef>
              <a:buNone/>
            </a:pPr>
            <a:r>
              <a:rPr lang="ar-SA" altLang="ar-SA" sz="2000" b="1" dirty="0" smtClean="0">
                <a:latin typeface="Arial" panose="020B0604020202020204" pitchFamily="34" charset="0"/>
                <a:cs typeface="+mn-cs"/>
              </a:rPr>
              <a:t>       - </a:t>
            </a:r>
            <a:r>
              <a:rPr lang="ar-SA" altLang="ar-SA" sz="2000" b="1" dirty="0" smtClean="0"/>
              <a:t>وجود إدارة مستقلة لكل سلعة أو خط إنتاجي أو مجموعة متشابهة من السلع </a:t>
            </a:r>
            <a:r>
              <a:rPr lang="ar-SA" altLang="ar-SA" sz="2000" b="1" dirty="0" smtClean="0">
                <a:latin typeface="Arial" panose="020B0604020202020204" pitchFamily="34" charset="0"/>
                <a:cs typeface="+mn-cs"/>
              </a:rPr>
              <a:t>.</a:t>
            </a:r>
            <a:endParaRPr lang="ar-SA" altLang="ar-SA" sz="2000" b="1" dirty="0">
              <a:latin typeface="Arial" panose="020B0604020202020204" pitchFamily="34" charset="0"/>
              <a:cs typeface="+mn-cs"/>
            </a:endParaRPr>
          </a:p>
          <a:p>
            <a:pPr>
              <a:spcBef>
                <a:spcPct val="0"/>
              </a:spcBef>
              <a:buNone/>
            </a:pPr>
            <a:endParaRPr lang="ar-SA" altLang="ar-SA" sz="2000" b="1" dirty="0" smtClean="0">
              <a:solidFill>
                <a:srgbClr val="000099"/>
              </a:solidFill>
              <a:latin typeface="Arial" panose="020B0604020202020204" pitchFamily="34" charset="0"/>
              <a:cs typeface="+mn-cs"/>
            </a:endParaRPr>
          </a:p>
          <a:p>
            <a:pPr>
              <a:lnSpc>
                <a:spcPct val="150000"/>
              </a:lnSpc>
              <a:spcBef>
                <a:spcPct val="0"/>
              </a:spcBef>
              <a:buNone/>
            </a:pPr>
            <a:r>
              <a:rPr lang="ar-SA" altLang="ar-SA" sz="2000" b="1" dirty="0" smtClean="0">
                <a:solidFill>
                  <a:srgbClr val="000099"/>
                </a:solidFill>
                <a:latin typeface="Arial" panose="020B0604020202020204" pitchFamily="34" charset="0"/>
                <a:cs typeface="+mn-cs"/>
              </a:rPr>
              <a:t>س24: </a:t>
            </a:r>
            <a:r>
              <a:rPr lang="ar-SA" altLang="ar-SA" sz="2000" b="1" dirty="0" smtClean="0">
                <a:solidFill>
                  <a:srgbClr val="000099"/>
                </a:solidFill>
              </a:rPr>
              <a:t>التقسيم السلعي يكون مفيداً في حالة</a:t>
            </a:r>
            <a:r>
              <a:rPr lang="ar-SA" altLang="ar-SA" sz="2000" b="1" dirty="0" smtClean="0">
                <a:solidFill>
                  <a:srgbClr val="000099"/>
                </a:solidFill>
                <a:latin typeface="Arial" panose="020B0604020202020204" pitchFamily="34" charset="0"/>
                <a:cs typeface="+mn-cs"/>
              </a:rPr>
              <a:t>:</a:t>
            </a:r>
          </a:p>
          <a:p>
            <a:pPr>
              <a:spcBef>
                <a:spcPct val="0"/>
              </a:spcBef>
              <a:buNone/>
            </a:pPr>
            <a:r>
              <a:rPr lang="ar-SA" altLang="ar-SA" sz="2000" b="1" dirty="0" smtClean="0">
                <a:latin typeface="Arial" panose="020B0604020202020204" pitchFamily="34" charset="0"/>
                <a:cs typeface="+mn-cs"/>
              </a:rPr>
              <a:t>       - </a:t>
            </a:r>
            <a:r>
              <a:rPr lang="ar-SA" altLang="ar-SA" sz="2000" b="1" dirty="0" smtClean="0"/>
              <a:t>وجود خلافات عديدة بين كل سلعة وأخرى </a:t>
            </a:r>
            <a:r>
              <a:rPr lang="ar-SA" altLang="ar-SA" sz="2000" b="1" dirty="0" smtClean="0">
                <a:cs typeface="Arabic Transparent" panose="020B0604020202020204" pitchFamily="34" charset="0"/>
              </a:rPr>
              <a:t>.</a:t>
            </a:r>
          </a:p>
          <a:p>
            <a:pPr>
              <a:spcBef>
                <a:spcPct val="0"/>
              </a:spcBef>
              <a:buNone/>
            </a:pPr>
            <a:endParaRPr lang="ar-SA" altLang="ar-SA" sz="2000" b="1" dirty="0" smtClean="0">
              <a:latin typeface="Arial" panose="020B0604020202020204" pitchFamily="34" charset="0"/>
              <a:cs typeface="+mn-cs"/>
            </a:endParaRPr>
          </a:p>
          <a:p>
            <a:pPr>
              <a:spcBef>
                <a:spcPct val="0"/>
              </a:spcBef>
              <a:buNone/>
            </a:pPr>
            <a:r>
              <a:rPr lang="ar-SA" altLang="ar-SA" sz="2000" b="1" dirty="0" smtClean="0">
                <a:solidFill>
                  <a:srgbClr val="000099"/>
                </a:solidFill>
                <a:latin typeface="Arial" panose="020B0604020202020204" pitchFamily="34" charset="0"/>
                <a:cs typeface="+mn-cs"/>
              </a:rPr>
              <a:t>س25: </a:t>
            </a:r>
            <a:r>
              <a:rPr lang="ar-SA" altLang="ar-SA" sz="2000" b="1" dirty="0" smtClean="0">
                <a:solidFill>
                  <a:srgbClr val="000099"/>
                </a:solidFill>
                <a:latin typeface="Arial" panose="020B0604020202020204" pitchFamily="34" charset="0"/>
              </a:rPr>
              <a:t>من </a:t>
            </a:r>
            <a:r>
              <a:rPr lang="ar-SA" sz="2000" b="1" dirty="0" smtClean="0">
                <a:solidFill>
                  <a:srgbClr val="000099"/>
                </a:solidFill>
              </a:rPr>
              <a:t>أوجه القصور في </a:t>
            </a:r>
            <a:r>
              <a:rPr lang="ar-SA" altLang="ar-SA" sz="2000" b="1" dirty="0" smtClean="0">
                <a:solidFill>
                  <a:srgbClr val="000099"/>
                </a:solidFill>
              </a:rPr>
              <a:t>أشكال الهيكل التنظيمية المتمثلة في النموذج (الخارجي والخارجي المنفصل والوظيفي والجغرافي والسلعي) </a:t>
            </a:r>
            <a:r>
              <a:rPr lang="ar-SA" altLang="ar-SA" sz="2000" b="1" dirty="0" smtClean="0">
                <a:solidFill>
                  <a:srgbClr val="000099"/>
                </a:solidFill>
                <a:latin typeface="Arial" panose="020B0604020202020204" pitchFamily="34" charset="0"/>
                <a:cs typeface="+mn-cs"/>
              </a:rPr>
              <a:t>:</a:t>
            </a:r>
          </a:p>
          <a:p>
            <a:pPr>
              <a:spcBef>
                <a:spcPct val="0"/>
              </a:spcBef>
              <a:buNone/>
            </a:pPr>
            <a:r>
              <a:rPr lang="ar-SA" altLang="ar-SA" sz="2000" b="1" dirty="0" smtClean="0">
                <a:latin typeface="Arial" panose="020B0604020202020204" pitchFamily="34" charset="0"/>
                <a:cs typeface="+mn-cs"/>
              </a:rPr>
              <a:t>       - </a:t>
            </a:r>
            <a:r>
              <a:rPr lang="ar-SA" altLang="ar-SA" sz="2000" b="1" dirty="0" smtClean="0">
                <a:solidFill>
                  <a:srgbClr val="000000"/>
                </a:solidFill>
              </a:rPr>
              <a:t>جمود الهيكل الهرمي عند التمسك بالتدرج الرئاسي </a:t>
            </a:r>
            <a:r>
              <a:rPr lang="ar-SA" altLang="ar-SA" sz="2000" b="1" dirty="0" smtClean="0"/>
              <a:t>.</a:t>
            </a:r>
          </a:p>
          <a:p>
            <a:pPr>
              <a:spcBef>
                <a:spcPct val="0"/>
              </a:spcBef>
              <a:buNone/>
            </a:pPr>
            <a:r>
              <a:rPr lang="ar-SA" altLang="ar-SA" sz="2000" b="1" dirty="0" smtClean="0"/>
              <a:t>       - </a:t>
            </a:r>
            <a:r>
              <a:rPr lang="ar-SA" altLang="ar-SA" sz="2000" b="1" dirty="0" smtClean="0">
                <a:solidFill>
                  <a:srgbClr val="000000"/>
                </a:solidFill>
              </a:rPr>
              <a:t>وحدة الأمر </a:t>
            </a:r>
            <a:r>
              <a:rPr lang="ar-SA" altLang="ar-SA" sz="2000" b="1" dirty="0" smtClean="0"/>
              <a:t>.</a:t>
            </a:r>
          </a:p>
          <a:p>
            <a:pPr>
              <a:spcBef>
                <a:spcPct val="0"/>
              </a:spcBef>
              <a:buNone/>
            </a:pPr>
            <a:r>
              <a:rPr lang="ar-SA" altLang="ar-SA" sz="2000" b="1" dirty="0" smtClean="0"/>
              <a:t>       - </a:t>
            </a:r>
            <a:r>
              <a:rPr lang="ar-SA" altLang="ar-SA" sz="2000" b="1" dirty="0" smtClean="0">
                <a:solidFill>
                  <a:srgbClr val="000000"/>
                </a:solidFill>
              </a:rPr>
              <a:t>التمسك باللوائح </a:t>
            </a:r>
            <a:r>
              <a:rPr lang="ar-SA" altLang="ar-SA" sz="2000" b="1" dirty="0" smtClean="0"/>
              <a:t>.</a:t>
            </a:r>
            <a:endParaRPr lang="ar-SA" altLang="ar-SA" sz="2000" b="1" dirty="0" smtClean="0">
              <a:latin typeface="Arial" panose="020B0604020202020204" pitchFamily="34" charset="0"/>
              <a:cs typeface="+mn-cs"/>
            </a:endParaRPr>
          </a:p>
          <a:p>
            <a:pPr>
              <a:spcBef>
                <a:spcPct val="0"/>
              </a:spcBef>
              <a:buNone/>
            </a:pPr>
            <a:endParaRPr lang="ar-SA" altLang="ar-SA" sz="1800" b="1" dirty="0" smtClean="0">
              <a:solidFill>
                <a:srgbClr val="000000"/>
              </a:solidFill>
              <a:latin typeface="Arial" panose="020B0604020202020204" pitchFamily="34" charset="0"/>
              <a:cs typeface="Arabic Transparent" panose="020B0604020202020204" pitchFamily="34" charset="0"/>
            </a:endParaRPr>
          </a:p>
          <a:p>
            <a:pPr>
              <a:spcBef>
                <a:spcPct val="0"/>
              </a:spcBef>
              <a:buNone/>
            </a:pPr>
            <a:r>
              <a:rPr lang="ar-SA" altLang="ar-SA" sz="2000" b="1" dirty="0" smtClean="0">
                <a:solidFill>
                  <a:srgbClr val="000099"/>
                </a:solidFill>
                <a:latin typeface="Arial" panose="020B0604020202020204" pitchFamily="34" charset="0"/>
                <a:cs typeface="Arabic Transparent" panose="020B0604020202020204" pitchFamily="34" charset="0"/>
              </a:rPr>
              <a:t>س26: </a:t>
            </a:r>
            <a:r>
              <a:rPr lang="ar-SA" altLang="ar-SA" sz="2000" b="1" dirty="0" smtClean="0">
                <a:solidFill>
                  <a:srgbClr val="000099"/>
                </a:solidFill>
              </a:rPr>
              <a:t>الهيكل التنظيمي يقوم على </a:t>
            </a:r>
            <a:r>
              <a:rPr lang="ar-SA" altLang="ar-SA" sz="2000" b="1" dirty="0" smtClean="0">
                <a:solidFill>
                  <a:srgbClr val="000099"/>
                </a:solidFill>
                <a:latin typeface="Arial" panose="020B0604020202020204" pitchFamily="34" charset="0"/>
              </a:rPr>
              <a:t>:</a:t>
            </a:r>
            <a:endParaRPr lang="ar-SA" altLang="ar-SA" sz="2000" b="1" dirty="0" smtClean="0">
              <a:solidFill>
                <a:srgbClr val="000099"/>
              </a:solidFill>
            </a:endParaRPr>
          </a:p>
          <a:p>
            <a:pPr>
              <a:spcBef>
                <a:spcPct val="0"/>
              </a:spcBef>
              <a:buNone/>
            </a:pPr>
            <a:r>
              <a:rPr lang="ar-SA" altLang="ar-SA" sz="2000" b="1" dirty="0" smtClean="0">
                <a:latin typeface="Arial" panose="020B0604020202020204" pitchFamily="34" charset="0"/>
                <a:cs typeface="+mn-cs"/>
              </a:rPr>
              <a:t>        -</a:t>
            </a:r>
            <a:r>
              <a:rPr lang="ar-SA" altLang="ar-SA" sz="2000" b="1" dirty="0" smtClean="0"/>
              <a:t> فكرة المشروع </a:t>
            </a:r>
            <a:r>
              <a:rPr lang="ar-SA" altLang="ar-SA" sz="2000" b="1" dirty="0" smtClean="0">
                <a:solidFill>
                  <a:srgbClr val="000000"/>
                </a:solidFill>
              </a:rPr>
              <a:t>.</a:t>
            </a:r>
          </a:p>
          <a:p>
            <a:pPr>
              <a:spcBef>
                <a:spcPct val="0"/>
              </a:spcBef>
              <a:buNone/>
            </a:pPr>
            <a:r>
              <a:rPr lang="ar-SA" altLang="ar-SA" sz="2000" b="1" dirty="0" smtClean="0">
                <a:solidFill>
                  <a:srgbClr val="000000"/>
                </a:solidFill>
              </a:rPr>
              <a:t>        - </a:t>
            </a:r>
            <a:r>
              <a:rPr lang="ar-SA" altLang="ar-SA" sz="2000" b="1" dirty="0" smtClean="0"/>
              <a:t>نظام المصفوفة .</a:t>
            </a:r>
            <a:endParaRPr lang="ar-SA" altLang="ar-SA" sz="2000" b="1" dirty="0" smtClean="0">
              <a:solidFill>
                <a:srgbClr val="000000"/>
              </a:solidFill>
            </a:endParaRPr>
          </a:p>
          <a:p>
            <a:pPr>
              <a:spcBef>
                <a:spcPct val="0"/>
              </a:spcBef>
              <a:buNone/>
            </a:pPr>
            <a:endParaRPr lang="ar-SA" altLang="ar-SA" sz="2000" b="1" dirty="0" smtClean="0">
              <a:solidFill>
                <a:srgbClr val="000000"/>
              </a:solidFill>
            </a:endParaRPr>
          </a:p>
          <a:p>
            <a:pPr>
              <a:spcBef>
                <a:spcPct val="0"/>
              </a:spcBef>
              <a:buNone/>
            </a:pPr>
            <a:r>
              <a:rPr lang="ar-SA" altLang="ar-SA" sz="2000" b="1" dirty="0" smtClean="0">
                <a:solidFill>
                  <a:srgbClr val="000099"/>
                </a:solidFill>
              </a:rPr>
              <a:t>س27: </a:t>
            </a:r>
            <a:r>
              <a:rPr lang="ar-DZ" altLang="ar-SA" sz="2000" b="1" dirty="0" smtClean="0">
                <a:solidFill>
                  <a:srgbClr val="000099"/>
                </a:solidFill>
              </a:rPr>
              <a:t>يجمع بين النمط الوظيفي ونمط </a:t>
            </a:r>
            <a:r>
              <a:rPr lang="ar-SA" altLang="ar-SA" sz="2000" b="1" dirty="0" smtClean="0">
                <a:solidFill>
                  <a:srgbClr val="000099"/>
                </a:solidFill>
              </a:rPr>
              <a:t>التقسيم على أساس المنتجات أو حتى التقسيم الجغرافي</a:t>
            </a:r>
            <a:r>
              <a:rPr lang="ar-DZ" altLang="ar-SA" sz="2000" b="1" dirty="0" smtClean="0">
                <a:solidFill>
                  <a:srgbClr val="000099"/>
                </a:solidFill>
              </a:rPr>
              <a:t> </a:t>
            </a:r>
            <a:r>
              <a:rPr lang="ar-SA" altLang="ar-SA" sz="2000" b="1" dirty="0" smtClean="0">
                <a:solidFill>
                  <a:srgbClr val="000099"/>
                </a:solidFill>
                <a:latin typeface="Arial" panose="020B0604020202020204" pitchFamily="34" charset="0"/>
              </a:rPr>
              <a:t>:</a:t>
            </a:r>
          </a:p>
          <a:p>
            <a:pPr>
              <a:spcBef>
                <a:spcPct val="0"/>
              </a:spcBef>
              <a:buNone/>
            </a:pPr>
            <a:r>
              <a:rPr lang="ar-SA" altLang="ar-SA" sz="2000" b="1" dirty="0" smtClean="0">
                <a:solidFill>
                  <a:srgbClr val="C00000"/>
                </a:solidFill>
                <a:latin typeface="Arial" panose="020B0604020202020204" pitchFamily="34" charset="0"/>
              </a:rPr>
              <a:t>        </a:t>
            </a:r>
            <a:r>
              <a:rPr lang="ar-SA" altLang="ar-SA" sz="2000" b="1" dirty="0" smtClean="0">
                <a:latin typeface="Arial" panose="020B0604020202020204" pitchFamily="34" charset="0"/>
              </a:rPr>
              <a:t>- </a:t>
            </a:r>
            <a:r>
              <a:rPr lang="ar-SA" altLang="ar-SA" sz="2000" b="1" dirty="0" smtClean="0"/>
              <a:t>نظام المصفوفة .</a:t>
            </a:r>
          </a:p>
          <a:p>
            <a:pPr>
              <a:spcBef>
                <a:spcPct val="0"/>
              </a:spcBef>
              <a:buNone/>
            </a:pPr>
            <a:endParaRPr lang="ar-SA" altLang="ar-SA" sz="2000" b="1" dirty="0" smtClean="0"/>
          </a:p>
          <a:p>
            <a:pPr>
              <a:spcBef>
                <a:spcPct val="0"/>
              </a:spcBef>
              <a:buNone/>
            </a:pPr>
            <a:r>
              <a:rPr lang="ar-SA" altLang="ar-SA" sz="2000" b="1" dirty="0" smtClean="0"/>
              <a:t>        </a:t>
            </a:r>
          </a:p>
        </p:txBody>
      </p:sp>
    </p:spTree>
    <p:extLst>
      <p:ext uri="{BB962C8B-B14F-4D97-AF65-F5344CB8AC3E}">
        <p14:creationId xmlns="" xmlns:p14="http://schemas.microsoft.com/office/powerpoint/2010/main" val="396723216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عنصر نائب لرقم الشريحة 3"/>
          <p:cNvSpPr>
            <a:spLocks noGrp="1"/>
          </p:cNvSpPr>
          <p:nvPr>
            <p:ph type="sldNum" sz="quarter" idx="4"/>
          </p:nvPr>
        </p:nvSpPr>
        <p:spPr bwMode="auto">
          <a:xfrm>
            <a:off x="2105025" y="6376988"/>
            <a:ext cx="571500" cy="365125"/>
          </a:xfr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algn="r"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1pPr>
            <a:lvl2pPr marL="742950" indent="-285750" algn="r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2pPr>
            <a:lvl3pPr marL="1143000" indent="-228600" algn="r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3pPr>
            <a:lvl4pPr marL="1600200" indent="-228600" algn="r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4pPr>
            <a:lvl5pPr marL="2057400" indent="-228600" algn="r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5pPr>
            <a:lvl6pPr marL="2514600" indent="-228600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6pPr>
            <a:lvl7pPr marL="2971800" indent="-228600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7pPr>
            <a:lvl8pPr marL="3429000" indent="-228600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8pPr>
            <a:lvl9pPr marL="3886200" indent="-228600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ED4A2127-6A35-4975-881B-A5B57FCC0542}" type="slidenum">
              <a:rPr lang="ar-SA" altLang="ar-SA" sz="1200" smtClean="0">
                <a:solidFill>
                  <a:schemeClr val="bg1"/>
                </a:solidFill>
              </a:rPr>
              <a:pPr>
                <a:spcBef>
                  <a:spcPct val="0"/>
                </a:spcBef>
                <a:buFontTx/>
                <a:buNone/>
              </a:pPr>
              <a:t>8</a:t>
            </a:fld>
            <a:endParaRPr lang="en-US" altLang="ar-SA" sz="1200" smtClean="0">
              <a:solidFill>
                <a:schemeClr val="bg1"/>
              </a:solidFill>
            </a:endParaRPr>
          </a:p>
        </p:txBody>
      </p:sp>
      <p:sp>
        <p:nvSpPr>
          <p:cNvPr id="17412" name="مستطيل 6"/>
          <p:cNvSpPr>
            <a:spLocks noChangeArrowheads="1"/>
          </p:cNvSpPr>
          <p:nvPr/>
        </p:nvSpPr>
        <p:spPr bwMode="auto">
          <a:xfrm>
            <a:off x="166654" y="142852"/>
            <a:ext cx="9572692" cy="6555641"/>
          </a:xfrm>
          <a:prstGeom prst="rect">
            <a:avLst/>
          </a:prstGeom>
          <a:noFill/>
          <a:ln w="38100">
            <a:solidFill>
              <a:srgbClr val="7030A0"/>
            </a:solidFill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marL="514350" indent="-514350" algn="r"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1pPr>
            <a:lvl2pPr marL="742950" indent="-285750" algn="r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2pPr>
            <a:lvl3pPr marL="1143000" indent="-228600" algn="r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3pPr>
            <a:lvl4pPr marL="1600200" indent="-228600" algn="r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4pPr>
            <a:lvl5pPr marL="2057400" indent="-228600" algn="r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5pPr>
            <a:lvl6pPr marL="2514600" indent="-228600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6pPr>
            <a:lvl7pPr marL="2971800" indent="-228600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7pPr>
            <a:lvl8pPr marL="3429000" indent="-228600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8pPr>
            <a:lvl9pPr marL="3886200" indent="-228600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9pPr>
          </a:lstStyle>
          <a:p>
            <a:pPr>
              <a:lnSpc>
                <a:spcPct val="150000"/>
              </a:lnSpc>
              <a:spcBef>
                <a:spcPct val="0"/>
              </a:spcBef>
              <a:buNone/>
            </a:pPr>
            <a:r>
              <a:rPr lang="ar-SA" altLang="ar-SA" sz="2000" b="1" dirty="0" smtClean="0">
                <a:solidFill>
                  <a:srgbClr val="FF0000"/>
                </a:solidFill>
                <a:latin typeface="Arial" panose="020B0604020202020204" pitchFamily="34" charset="0"/>
                <a:cs typeface="+mn-cs"/>
              </a:rPr>
              <a:t>س28: </a:t>
            </a:r>
            <a:r>
              <a:rPr lang="ar-SA" altLang="ar-SA" sz="2000" b="1" dirty="0" smtClean="0">
                <a:solidFill>
                  <a:srgbClr val="FF0000"/>
                </a:solidFill>
              </a:rPr>
              <a:t>نظام المصفوفة </a:t>
            </a:r>
            <a:r>
              <a:rPr lang="ar-DZ" altLang="ar-SA" sz="2000" b="1" dirty="0" smtClean="0">
                <a:solidFill>
                  <a:srgbClr val="FF0000"/>
                </a:solidFill>
              </a:rPr>
              <a:t>يجمع بين </a:t>
            </a:r>
            <a:r>
              <a:rPr lang="ar-SA" altLang="ar-SA" sz="2000" b="1" dirty="0" smtClean="0">
                <a:solidFill>
                  <a:srgbClr val="FF0000"/>
                </a:solidFill>
                <a:latin typeface="Arial" panose="020B0604020202020204" pitchFamily="34" charset="0"/>
                <a:cs typeface="+mn-cs"/>
              </a:rPr>
              <a:t>:</a:t>
            </a:r>
            <a:endParaRPr lang="ar-SA" altLang="ar-SA" sz="2000" b="1" dirty="0">
              <a:solidFill>
                <a:srgbClr val="FF0000"/>
              </a:solidFill>
              <a:latin typeface="Arial" panose="020B0604020202020204" pitchFamily="34" charset="0"/>
              <a:cs typeface="+mn-cs"/>
            </a:endParaRPr>
          </a:p>
          <a:p>
            <a:pPr>
              <a:spcBef>
                <a:spcPct val="0"/>
              </a:spcBef>
              <a:buNone/>
            </a:pPr>
            <a:r>
              <a:rPr lang="ar-SA" altLang="ar-SA" sz="2000" b="1" dirty="0" smtClean="0">
                <a:latin typeface="Arial" panose="020B0604020202020204" pitchFamily="34" charset="0"/>
                <a:cs typeface="+mn-cs"/>
              </a:rPr>
              <a:t>       - </a:t>
            </a:r>
            <a:r>
              <a:rPr lang="ar-DZ" altLang="ar-SA" sz="2000" b="1" dirty="0" smtClean="0"/>
              <a:t>النمط الوظيفي ونمط </a:t>
            </a:r>
            <a:r>
              <a:rPr lang="ar-SA" altLang="ar-SA" sz="2000" b="1" dirty="0" smtClean="0"/>
              <a:t>التقسيم </a:t>
            </a:r>
            <a:r>
              <a:rPr lang="ar-SA" altLang="ar-SA" sz="2000" b="1" dirty="0" smtClean="0">
                <a:latin typeface="Arial" panose="020B0604020202020204" pitchFamily="34" charset="0"/>
                <a:cs typeface="+mn-cs"/>
              </a:rPr>
              <a:t>.</a:t>
            </a:r>
            <a:endParaRPr lang="ar-SA" altLang="ar-SA" sz="2000" b="1" dirty="0">
              <a:latin typeface="Arial" panose="020B0604020202020204" pitchFamily="34" charset="0"/>
              <a:cs typeface="+mn-cs"/>
            </a:endParaRPr>
          </a:p>
          <a:p>
            <a:pPr>
              <a:spcBef>
                <a:spcPct val="0"/>
              </a:spcBef>
              <a:buNone/>
            </a:pPr>
            <a:endParaRPr lang="ar-SA" altLang="ar-SA" sz="2000" b="1" dirty="0" smtClean="0">
              <a:solidFill>
                <a:srgbClr val="000099"/>
              </a:solidFill>
              <a:latin typeface="Arial" panose="020B0604020202020204" pitchFamily="34" charset="0"/>
              <a:cs typeface="+mn-cs"/>
            </a:endParaRPr>
          </a:p>
          <a:p>
            <a:pPr>
              <a:lnSpc>
                <a:spcPct val="150000"/>
              </a:lnSpc>
              <a:spcBef>
                <a:spcPct val="0"/>
              </a:spcBef>
              <a:buNone/>
            </a:pPr>
            <a:r>
              <a:rPr lang="ar-SA" altLang="ar-SA" sz="2000" b="1" dirty="0" smtClean="0">
                <a:solidFill>
                  <a:srgbClr val="FF0000"/>
                </a:solidFill>
                <a:latin typeface="Arial" panose="020B0604020202020204" pitchFamily="34" charset="0"/>
                <a:cs typeface="+mn-cs"/>
              </a:rPr>
              <a:t>س29: </a:t>
            </a:r>
            <a:r>
              <a:rPr lang="ar-SA" altLang="ar-SA" sz="2000" b="1" dirty="0" smtClean="0">
                <a:solidFill>
                  <a:srgbClr val="FF0000"/>
                </a:solidFill>
              </a:rPr>
              <a:t>نظام المصفوفة </a:t>
            </a:r>
            <a:r>
              <a:rPr lang="ar-DZ" altLang="ar-SA" sz="2000" b="1" dirty="0" smtClean="0">
                <a:solidFill>
                  <a:srgbClr val="FF0000"/>
                </a:solidFill>
              </a:rPr>
              <a:t>يجمع بين النمط الوظيفي ونمط </a:t>
            </a:r>
            <a:r>
              <a:rPr lang="ar-SA" altLang="ar-SA" sz="2000" b="1" dirty="0" smtClean="0">
                <a:solidFill>
                  <a:srgbClr val="FF0000"/>
                </a:solidFill>
              </a:rPr>
              <a:t>التقسيم على أساس </a:t>
            </a:r>
            <a:r>
              <a:rPr lang="ar-SA" altLang="ar-SA" sz="2000" b="1" dirty="0" smtClean="0">
                <a:solidFill>
                  <a:srgbClr val="FF0000"/>
                </a:solidFill>
                <a:latin typeface="Arial" panose="020B0604020202020204" pitchFamily="34" charset="0"/>
                <a:cs typeface="+mn-cs"/>
              </a:rPr>
              <a:t>:</a:t>
            </a:r>
          </a:p>
          <a:p>
            <a:pPr>
              <a:spcBef>
                <a:spcPct val="0"/>
              </a:spcBef>
              <a:buNone/>
            </a:pPr>
            <a:r>
              <a:rPr lang="ar-SA" altLang="ar-SA" sz="2000" b="1" dirty="0" smtClean="0">
                <a:latin typeface="Arial" panose="020B0604020202020204" pitchFamily="34" charset="0"/>
                <a:cs typeface="+mn-cs"/>
              </a:rPr>
              <a:t>       - </a:t>
            </a:r>
            <a:r>
              <a:rPr lang="ar-SA" altLang="ar-SA" sz="2000" b="1" dirty="0" smtClean="0"/>
              <a:t>المنتجات أو التقسيم الجغرافي </a:t>
            </a:r>
            <a:r>
              <a:rPr lang="ar-SA" altLang="ar-SA" sz="2000" b="1" dirty="0" smtClean="0">
                <a:cs typeface="Arabic Transparent" panose="020B0604020202020204" pitchFamily="34" charset="0"/>
              </a:rPr>
              <a:t>.</a:t>
            </a:r>
          </a:p>
          <a:p>
            <a:pPr>
              <a:spcBef>
                <a:spcPct val="0"/>
              </a:spcBef>
              <a:buNone/>
            </a:pPr>
            <a:endParaRPr lang="ar-SA" altLang="ar-SA" sz="2000" b="1" dirty="0" smtClean="0">
              <a:latin typeface="Arial" panose="020B0604020202020204" pitchFamily="34" charset="0"/>
              <a:cs typeface="+mn-cs"/>
            </a:endParaRPr>
          </a:p>
          <a:p>
            <a:pPr>
              <a:spcBef>
                <a:spcPct val="0"/>
              </a:spcBef>
              <a:buNone/>
            </a:pPr>
            <a:r>
              <a:rPr lang="ar-SA" altLang="ar-SA" sz="2000" b="1" dirty="0" smtClean="0">
                <a:solidFill>
                  <a:srgbClr val="FF0000"/>
                </a:solidFill>
                <a:latin typeface="Arial" panose="020B0604020202020204" pitchFamily="34" charset="0"/>
                <a:cs typeface="+mn-cs"/>
              </a:rPr>
              <a:t>س30: </a:t>
            </a:r>
            <a:r>
              <a:rPr lang="ar-SA" altLang="ar-SA" sz="2000" b="1" dirty="0" smtClean="0">
                <a:solidFill>
                  <a:srgbClr val="FF0000"/>
                </a:solidFill>
              </a:rPr>
              <a:t>نظام المصفوفة </a:t>
            </a:r>
            <a:r>
              <a:rPr lang="ar-DZ" altLang="ar-SA" sz="2000" b="1" dirty="0" smtClean="0">
                <a:solidFill>
                  <a:srgbClr val="FF0000"/>
                </a:solidFill>
              </a:rPr>
              <a:t>يجمع بين النمط الوظيفي ونمط </a:t>
            </a:r>
            <a:r>
              <a:rPr lang="ar-SA" altLang="ar-SA" sz="2000" b="1" dirty="0" smtClean="0">
                <a:solidFill>
                  <a:srgbClr val="FF0000"/>
                </a:solidFill>
              </a:rPr>
              <a:t>التقسيم على أساس المنتجات أو التقسيم الجغرافي بهدف </a:t>
            </a:r>
            <a:r>
              <a:rPr lang="ar-SA" altLang="ar-SA" sz="2000" b="1" dirty="0" smtClean="0">
                <a:solidFill>
                  <a:srgbClr val="FF0000"/>
                </a:solidFill>
                <a:latin typeface="Arial" panose="020B0604020202020204" pitchFamily="34" charset="0"/>
                <a:cs typeface="+mn-cs"/>
              </a:rPr>
              <a:t>:</a:t>
            </a:r>
          </a:p>
          <a:p>
            <a:pPr>
              <a:spcBef>
                <a:spcPct val="0"/>
              </a:spcBef>
              <a:buNone/>
            </a:pPr>
            <a:r>
              <a:rPr lang="ar-SA" altLang="ar-SA" sz="2000" b="1" dirty="0" smtClean="0">
                <a:latin typeface="Arial" panose="020B0604020202020204" pitchFamily="34" charset="0"/>
                <a:cs typeface="+mn-cs"/>
              </a:rPr>
              <a:t>       - </a:t>
            </a:r>
            <a:r>
              <a:rPr lang="ar-DZ" altLang="ar-SA" sz="2000" b="1" dirty="0" smtClean="0"/>
              <a:t>تدعيم منتجات أو مشاريع </a:t>
            </a:r>
            <a:r>
              <a:rPr lang="ar-SA" altLang="ar-SA" sz="2000" b="1" dirty="0" smtClean="0"/>
              <a:t>.</a:t>
            </a:r>
          </a:p>
          <a:p>
            <a:pPr>
              <a:spcBef>
                <a:spcPct val="0"/>
              </a:spcBef>
              <a:buNone/>
            </a:pPr>
            <a:endParaRPr lang="ar-SA" altLang="ar-SA" sz="2000" b="1" dirty="0" smtClean="0">
              <a:solidFill>
                <a:srgbClr val="000000"/>
              </a:solidFill>
              <a:latin typeface="Arial" panose="020B0604020202020204" pitchFamily="34" charset="0"/>
              <a:cs typeface="Arabic Transparent" panose="020B0604020202020204" pitchFamily="34" charset="0"/>
            </a:endParaRPr>
          </a:p>
          <a:p>
            <a:pPr>
              <a:spcBef>
                <a:spcPct val="0"/>
              </a:spcBef>
              <a:buNone/>
            </a:pPr>
            <a:r>
              <a:rPr lang="ar-SA" altLang="ar-SA" sz="2000" b="1" dirty="0" smtClean="0">
                <a:solidFill>
                  <a:srgbClr val="FF0000"/>
                </a:solidFill>
                <a:latin typeface="Arial" panose="020B0604020202020204" pitchFamily="34" charset="0"/>
                <a:cs typeface="Arabic Transparent" panose="020B0604020202020204" pitchFamily="34" charset="0"/>
              </a:rPr>
              <a:t>س31: </a:t>
            </a:r>
            <a:r>
              <a:rPr lang="ar-DZ" altLang="ar-SA" sz="2000" b="1" dirty="0" smtClean="0">
                <a:solidFill>
                  <a:srgbClr val="FF0000"/>
                </a:solidFill>
              </a:rPr>
              <a:t>يتعرض العاملون إلى سلطتين الأولى </a:t>
            </a:r>
            <a:r>
              <a:rPr lang="ar-DZ" altLang="ar-SA" sz="2000" b="1" dirty="0" err="1" smtClean="0">
                <a:solidFill>
                  <a:srgbClr val="FF0000"/>
                </a:solidFill>
              </a:rPr>
              <a:t>ر</a:t>
            </a:r>
            <a:r>
              <a:rPr lang="ar-SA" altLang="ar-SA" sz="2000" b="1" dirty="0" smtClean="0">
                <a:solidFill>
                  <a:srgbClr val="FF0000"/>
                </a:solidFill>
              </a:rPr>
              <a:t>أ</a:t>
            </a:r>
            <a:r>
              <a:rPr lang="ar-DZ" altLang="ar-SA" sz="2000" b="1" dirty="0" err="1" smtClean="0">
                <a:solidFill>
                  <a:srgbClr val="FF0000"/>
                </a:solidFill>
              </a:rPr>
              <a:t>سي</a:t>
            </a:r>
            <a:r>
              <a:rPr lang="ar-SA" altLang="ar-SA" sz="2000" b="1" dirty="0" smtClean="0">
                <a:solidFill>
                  <a:srgbClr val="FF0000"/>
                </a:solidFill>
              </a:rPr>
              <a:t>ة</a:t>
            </a:r>
            <a:r>
              <a:rPr lang="ar-DZ" altLang="ar-SA" sz="2000" b="1" dirty="0" smtClean="0">
                <a:solidFill>
                  <a:srgbClr val="FF0000"/>
                </a:solidFill>
              </a:rPr>
              <a:t> وظيفية </a:t>
            </a:r>
            <a:r>
              <a:rPr lang="ar-SA" altLang="ar-SA" sz="2000" b="1" dirty="0" smtClean="0">
                <a:solidFill>
                  <a:srgbClr val="FF0000"/>
                </a:solidFill>
              </a:rPr>
              <a:t>و</a:t>
            </a:r>
            <a:r>
              <a:rPr lang="ar-DZ" altLang="ar-SA" sz="2000" b="1" dirty="0" smtClean="0">
                <a:solidFill>
                  <a:srgbClr val="FF0000"/>
                </a:solidFill>
              </a:rPr>
              <a:t>الثانية أفقية من الأقسام </a:t>
            </a:r>
            <a:r>
              <a:rPr lang="ar-SA" altLang="ar-SA" sz="2000" b="1" dirty="0" smtClean="0">
                <a:solidFill>
                  <a:srgbClr val="FF0000"/>
                </a:solidFill>
              </a:rPr>
              <a:t>عند استخدام </a:t>
            </a:r>
            <a:r>
              <a:rPr lang="ar-SA" altLang="ar-SA" sz="2000" b="1" dirty="0" smtClean="0">
                <a:solidFill>
                  <a:srgbClr val="FF0000"/>
                </a:solidFill>
                <a:latin typeface="Arial" panose="020B0604020202020204" pitchFamily="34" charset="0"/>
              </a:rPr>
              <a:t>:</a:t>
            </a:r>
            <a:endParaRPr lang="ar-SA" altLang="ar-SA" sz="2000" b="1" dirty="0" smtClean="0">
              <a:solidFill>
                <a:srgbClr val="FF0000"/>
              </a:solidFill>
            </a:endParaRPr>
          </a:p>
          <a:p>
            <a:pPr>
              <a:spcBef>
                <a:spcPct val="0"/>
              </a:spcBef>
              <a:buNone/>
            </a:pPr>
            <a:r>
              <a:rPr lang="ar-SA" altLang="ar-SA" sz="2000" b="1" dirty="0" smtClean="0">
                <a:solidFill>
                  <a:srgbClr val="000000"/>
                </a:solidFill>
              </a:rPr>
              <a:t>        - </a:t>
            </a:r>
            <a:r>
              <a:rPr lang="ar-SA" altLang="ar-SA" sz="2000" b="1" dirty="0" smtClean="0"/>
              <a:t>نظام المصفوفة .</a:t>
            </a:r>
            <a:endParaRPr lang="ar-SA" altLang="ar-SA" sz="2000" b="1" dirty="0" smtClean="0">
              <a:solidFill>
                <a:srgbClr val="000000"/>
              </a:solidFill>
            </a:endParaRPr>
          </a:p>
          <a:p>
            <a:pPr>
              <a:spcBef>
                <a:spcPct val="0"/>
              </a:spcBef>
              <a:buNone/>
            </a:pPr>
            <a:endParaRPr lang="ar-SA" altLang="ar-SA" sz="2000" b="1" dirty="0" smtClean="0">
              <a:solidFill>
                <a:srgbClr val="000000"/>
              </a:solidFill>
            </a:endParaRPr>
          </a:p>
          <a:p>
            <a:pPr>
              <a:spcBef>
                <a:spcPct val="0"/>
              </a:spcBef>
              <a:buNone/>
            </a:pPr>
            <a:r>
              <a:rPr lang="ar-SA" altLang="ar-SA" sz="2000" b="1" dirty="0" smtClean="0">
                <a:solidFill>
                  <a:srgbClr val="FF0000"/>
                </a:solidFill>
              </a:rPr>
              <a:t>س32: يقوم نظام المصفوفة على فكرة </a:t>
            </a:r>
            <a:r>
              <a:rPr lang="ar-SA" altLang="ar-SA" sz="2000" b="1" dirty="0" smtClean="0">
                <a:solidFill>
                  <a:srgbClr val="FF0000"/>
                </a:solidFill>
                <a:latin typeface="Arial" panose="020B0604020202020204" pitchFamily="34" charset="0"/>
              </a:rPr>
              <a:t>:</a:t>
            </a:r>
          </a:p>
          <a:p>
            <a:pPr>
              <a:spcBef>
                <a:spcPct val="0"/>
              </a:spcBef>
              <a:buNone/>
            </a:pPr>
            <a:r>
              <a:rPr lang="ar-SA" altLang="ar-SA" sz="2000" b="1" dirty="0" smtClean="0">
                <a:solidFill>
                  <a:srgbClr val="C00000"/>
                </a:solidFill>
                <a:latin typeface="Arial" panose="020B0604020202020204" pitchFamily="34" charset="0"/>
              </a:rPr>
              <a:t>        </a:t>
            </a:r>
            <a:r>
              <a:rPr lang="ar-SA" altLang="ar-SA" sz="2000" b="1" dirty="0" smtClean="0">
                <a:latin typeface="Arial" panose="020B0604020202020204" pitchFamily="34" charset="0"/>
              </a:rPr>
              <a:t>- </a:t>
            </a:r>
            <a:r>
              <a:rPr lang="ar-SA" altLang="ar-SA" sz="2000" b="1" dirty="0" smtClean="0"/>
              <a:t>إجبار المديرين من مختلف الأقسام والتخصصات على التنسيق والتوافق .</a:t>
            </a:r>
          </a:p>
          <a:p>
            <a:pPr>
              <a:spcBef>
                <a:spcPct val="0"/>
              </a:spcBef>
              <a:buNone/>
            </a:pPr>
            <a:r>
              <a:rPr lang="ar-SA" altLang="ar-SA" sz="2000" b="1" dirty="0" smtClean="0"/>
              <a:t>        - كسر الحواجز الجغرافية أو الوظيفية أو السلعية.</a:t>
            </a:r>
          </a:p>
          <a:p>
            <a:pPr>
              <a:spcBef>
                <a:spcPct val="0"/>
              </a:spcBef>
              <a:buNone/>
            </a:pPr>
            <a:endParaRPr lang="ar-SA" altLang="ar-SA" sz="2000" b="1" dirty="0" smtClean="0"/>
          </a:p>
          <a:p>
            <a:pPr>
              <a:spcBef>
                <a:spcPct val="0"/>
              </a:spcBef>
              <a:buNone/>
            </a:pPr>
            <a:r>
              <a:rPr lang="ar-SA" altLang="ar-SA" sz="2000" b="1" dirty="0" smtClean="0">
                <a:solidFill>
                  <a:srgbClr val="FF0000"/>
                </a:solidFill>
              </a:rPr>
              <a:t>س33: يقوم على فكرة إجبار المديرين من مختلف الأقسام والتخصصات على التنسيق والتوافق وكسر الحواجز الجغرافية أو الوظيفية أو السلعية :</a:t>
            </a:r>
          </a:p>
          <a:p>
            <a:pPr>
              <a:spcBef>
                <a:spcPct val="0"/>
              </a:spcBef>
              <a:buNone/>
            </a:pPr>
            <a:r>
              <a:rPr lang="ar-SA" altLang="ar-SA" sz="2000" b="1" dirty="0" smtClean="0"/>
              <a:t>       - نظام المصفوفة .</a:t>
            </a:r>
          </a:p>
          <a:p>
            <a:pPr>
              <a:spcBef>
                <a:spcPct val="0"/>
              </a:spcBef>
              <a:buNone/>
            </a:pPr>
            <a:r>
              <a:rPr lang="ar-SA" altLang="ar-SA" sz="2000" b="1" dirty="0" smtClean="0"/>
              <a:t>        </a:t>
            </a:r>
          </a:p>
        </p:txBody>
      </p:sp>
    </p:spTree>
    <p:extLst>
      <p:ext uri="{BB962C8B-B14F-4D97-AF65-F5344CB8AC3E}">
        <p14:creationId xmlns="" xmlns:p14="http://schemas.microsoft.com/office/powerpoint/2010/main" val="396723216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عنصر نائب لرقم الشريحة 3"/>
          <p:cNvSpPr>
            <a:spLocks noGrp="1"/>
          </p:cNvSpPr>
          <p:nvPr>
            <p:ph type="sldNum" sz="quarter" idx="4"/>
          </p:nvPr>
        </p:nvSpPr>
        <p:spPr bwMode="auto">
          <a:xfrm>
            <a:off x="2105025" y="6376988"/>
            <a:ext cx="571500" cy="365125"/>
          </a:xfr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algn="r"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1pPr>
            <a:lvl2pPr marL="742950" indent="-285750" algn="r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2pPr>
            <a:lvl3pPr marL="1143000" indent="-228600" algn="r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3pPr>
            <a:lvl4pPr marL="1600200" indent="-228600" algn="r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4pPr>
            <a:lvl5pPr marL="2057400" indent="-228600" algn="r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5pPr>
            <a:lvl6pPr marL="2514600" indent="-228600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6pPr>
            <a:lvl7pPr marL="2971800" indent="-228600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7pPr>
            <a:lvl8pPr marL="3429000" indent="-228600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8pPr>
            <a:lvl9pPr marL="3886200" indent="-228600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ED4A2127-6A35-4975-881B-A5B57FCC0542}" type="slidenum">
              <a:rPr lang="ar-SA" altLang="ar-SA" sz="1200" smtClean="0">
                <a:solidFill>
                  <a:schemeClr val="bg1"/>
                </a:solidFill>
              </a:rPr>
              <a:pPr>
                <a:spcBef>
                  <a:spcPct val="0"/>
                </a:spcBef>
                <a:buFontTx/>
                <a:buNone/>
              </a:pPr>
              <a:t>9</a:t>
            </a:fld>
            <a:endParaRPr lang="en-US" altLang="ar-SA" sz="1200" smtClean="0">
              <a:solidFill>
                <a:schemeClr val="bg1"/>
              </a:solidFill>
            </a:endParaRPr>
          </a:p>
        </p:txBody>
      </p:sp>
      <p:sp>
        <p:nvSpPr>
          <p:cNvPr id="17412" name="مستطيل 6"/>
          <p:cNvSpPr>
            <a:spLocks noChangeArrowheads="1"/>
          </p:cNvSpPr>
          <p:nvPr/>
        </p:nvSpPr>
        <p:spPr bwMode="auto">
          <a:xfrm>
            <a:off x="166654" y="142852"/>
            <a:ext cx="9572692" cy="6555641"/>
          </a:xfrm>
          <a:prstGeom prst="rect">
            <a:avLst/>
          </a:prstGeom>
          <a:noFill/>
          <a:ln w="38100">
            <a:solidFill>
              <a:srgbClr val="7030A0"/>
            </a:solidFill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marL="514350" indent="-514350" algn="r"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1pPr>
            <a:lvl2pPr marL="742950" indent="-285750" algn="r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2pPr>
            <a:lvl3pPr marL="1143000" indent="-228600" algn="r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3pPr>
            <a:lvl4pPr marL="1600200" indent="-228600" algn="r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4pPr>
            <a:lvl5pPr marL="2057400" indent="-228600" algn="r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5pPr>
            <a:lvl6pPr marL="2514600" indent="-228600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6pPr>
            <a:lvl7pPr marL="2971800" indent="-228600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7pPr>
            <a:lvl8pPr marL="3429000" indent="-228600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8pPr>
            <a:lvl9pPr marL="3886200" indent="-228600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9pPr>
          </a:lstStyle>
          <a:p>
            <a:pPr>
              <a:lnSpc>
                <a:spcPct val="150000"/>
              </a:lnSpc>
              <a:spcBef>
                <a:spcPct val="0"/>
              </a:spcBef>
              <a:buNone/>
            </a:pPr>
            <a:r>
              <a:rPr lang="ar-SA" altLang="ar-SA" sz="2000" b="1" dirty="0" smtClean="0">
                <a:solidFill>
                  <a:srgbClr val="000099"/>
                </a:solidFill>
                <a:latin typeface="Arial" panose="020B0604020202020204" pitchFamily="34" charset="0"/>
                <a:cs typeface="+mn-cs"/>
              </a:rPr>
              <a:t>س34: من مزايا </a:t>
            </a:r>
            <a:r>
              <a:rPr lang="ar-SA" altLang="ar-SA" sz="2000" b="1" dirty="0" smtClean="0">
                <a:solidFill>
                  <a:srgbClr val="000099"/>
                </a:solidFill>
              </a:rPr>
              <a:t>نظام المصفوفة </a:t>
            </a:r>
            <a:r>
              <a:rPr lang="ar-SA" altLang="ar-SA" sz="2000" b="1" dirty="0" smtClean="0">
                <a:solidFill>
                  <a:srgbClr val="000099"/>
                </a:solidFill>
                <a:latin typeface="Arial" panose="020B0604020202020204" pitchFamily="34" charset="0"/>
                <a:cs typeface="+mn-cs"/>
              </a:rPr>
              <a:t>:</a:t>
            </a:r>
            <a:endParaRPr lang="ar-SA" altLang="ar-SA" sz="2000" b="1" dirty="0">
              <a:solidFill>
                <a:srgbClr val="000099"/>
              </a:solidFill>
              <a:latin typeface="Arial" panose="020B0604020202020204" pitchFamily="34" charset="0"/>
              <a:cs typeface="+mn-cs"/>
            </a:endParaRPr>
          </a:p>
          <a:p>
            <a:pPr>
              <a:spcBef>
                <a:spcPct val="0"/>
              </a:spcBef>
              <a:buNone/>
            </a:pPr>
            <a:r>
              <a:rPr lang="ar-SA" altLang="ar-SA" sz="2000" b="1" dirty="0" smtClean="0">
                <a:latin typeface="Arial" panose="020B0604020202020204" pitchFamily="34" charset="0"/>
                <a:cs typeface="+mn-cs"/>
              </a:rPr>
              <a:t>       - </a:t>
            </a:r>
            <a:r>
              <a:rPr lang="ar-DZ" altLang="ar-SA" sz="2000" b="1" dirty="0" smtClean="0"/>
              <a:t>كفاءة اكبر في استخدام الموارد</a:t>
            </a:r>
            <a:r>
              <a:rPr lang="ar-SA" altLang="ar-SA" sz="2000" b="1" dirty="0" smtClean="0"/>
              <a:t> </a:t>
            </a:r>
            <a:r>
              <a:rPr lang="ar-SA" altLang="ar-SA" sz="2000" b="1" dirty="0" smtClean="0">
                <a:latin typeface="Arial" panose="020B0604020202020204" pitchFamily="34" charset="0"/>
                <a:cs typeface="+mn-cs"/>
              </a:rPr>
              <a:t>.</a:t>
            </a:r>
          </a:p>
          <a:p>
            <a:pPr>
              <a:spcBef>
                <a:spcPct val="0"/>
              </a:spcBef>
              <a:buNone/>
            </a:pPr>
            <a:r>
              <a:rPr lang="ar-SA" altLang="ar-SA" sz="2000" b="1" dirty="0" smtClean="0">
                <a:latin typeface="Arial" panose="020B0604020202020204" pitchFamily="34" charset="0"/>
                <a:cs typeface="+mn-cs"/>
              </a:rPr>
              <a:t>       - </a:t>
            </a:r>
            <a:r>
              <a:rPr lang="ar-DZ" altLang="ar-SA" sz="2000" b="1" dirty="0" smtClean="0"/>
              <a:t>السرعة والمرونة </a:t>
            </a:r>
            <a:r>
              <a:rPr lang="ar-SA" altLang="ar-SA" sz="2000" b="1" dirty="0" smtClean="0"/>
              <a:t>.</a:t>
            </a:r>
          </a:p>
          <a:p>
            <a:pPr>
              <a:spcBef>
                <a:spcPct val="0"/>
              </a:spcBef>
              <a:buNone/>
            </a:pPr>
            <a:r>
              <a:rPr lang="ar-SA" altLang="ar-SA" sz="2000" b="1" dirty="0" smtClean="0">
                <a:latin typeface="Arial" panose="020B0604020202020204" pitchFamily="34" charset="0"/>
                <a:cs typeface="+mn-cs"/>
              </a:rPr>
              <a:t>       - </a:t>
            </a:r>
            <a:r>
              <a:rPr lang="ar-DZ" altLang="ar-SA" sz="2000" b="1" dirty="0" smtClean="0"/>
              <a:t>خدمة اكبر للزبائن</a:t>
            </a:r>
            <a:r>
              <a:rPr lang="ar-SA" altLang="ar-SA" sz="2000" b="1" dirty="0" smtClean="0"/>
              <a:t> .</a:t>
            </a:r>
          </a:p>
          <a:p>
            <a:pPr>
              <a:spcBef>
                <a:spcPct val="0"/>
              </a:spcBef>
              <a:buNone/>
            </a:pPr>
            <a:r>
              <a:rPr lang="ar-SA" altLang="ar-SA" sz="2000" b="1" dirty="0" smtClean="0">
                <a:latin typeface="Arial" panose="020B0604020202020204" pitchFamily="34" charset="0"/>
                <a:cs typeface="+mn-cs"/>
              </a:rPr>
              <a:t>       - </a:t>
            </a:r>
            <a:r>
              <a:rPr lang="ar-DZ" altLang="ar-SA" sz="2000" b="1" dirty="0" smtClean="0"/>
              <a:t>تطوير </a:t>
            </a:r>
            <a:r>
              <a:rPr lang="ar-SA" altLang="ar-SA" sz="2000" b="1" dirty="0" smtClean="0"/>
              <a:t>ا</a:t>
            </a:r>
            <a:r>
              <a:rPr lang="ar-DZ" altLang="ar-SA" sz="2000" b="1" dirty="0" smtClean="0"/>
              <a:t>لمهارات الإدارية العامة وال</a:t>
            </a:r>
            <a:r>
              <a:rPr lang="ar-SA" altLang="ar-SA" sz="2000" b="1" dirty="0" smtClean="0"/>
              <a:t>خاصة .</a:t>
            </a:r>
          </a:p>
          <a:p>
            <a:pPr>
              <a:spcBef>
                <a:spcPct val="0"/>
              </a:spcBef>
              <a:buNone/>
            </a:pPr>
            <a:r>
              <a:rPr lang="ar-SA" altLang="ar-SA" sz="2000" b="1" dirty="0" smtClean="0">
                <a:latin typeface="Arial" panose="020B0604020202020204" pitchFamily="34" charset="0"/>
                <a:cs typeface="+mn-cs"/>
              </a:rPr>
              <a:t>       - </a:t>
            </a:r>
            <a:r>
              <a:rPr lang="ar-DZ" altLang="ar-SA" sz="2000" b="1" dirty="0" smtClean="0"/>
              <a:t>توسيع الوظائف للعاملين</a:t>
            </a:r>
            <a:r>
              <a:rPr lang="ar-SA" altLang="ar-SA" sz="2000" b="1" dirty="0" smtClean="0"/>
              <a:t> .</a:t>
            </a:r>
          </a:p>
          <a:p>
            <a:pPr>
              <a:spcBef>
                <a:spcPct val="0"/>
              </a:spcBef>
              <a:buNone/>
            </a:pPr>
            <a:r>
              <a:rPr lang="ar-SA" altLang="ar-SA" sz="2000" b="1" dirty="0" smtClean="0">
                <a:latin typeface="Arial" panose="020B0604020202020204" pitchFamily="34" charset="0"/>
                <a:cs typeface="+mn-cs"/>
              </a:rPr>
              <a:t>       </a:t>
            </a:r>
            <a:r>
              <a:rPr lang="ar-SA" altLang="ar-SA" sz="2000" b="1" dirty="0" smtClean="0">
                <a:latin typeface="Arial" panose="020B0604020202020204" pitchFamily="34" charset="0"/>
              </a:rPr>
              <a:t>- </a:t>
            </a:r>
            <a:r>
              <a:rPr lang="ar-SA" altLang="ar-SA" sz="2000" b="1" dirty="0" smtClean="0"/>
              <a:t>التنسيق والتوافق الوظيفي .</a:t>
            </a:r>
          </a:p>
          <a:p>
            <a:pPr>
              <a:spcBef>
                <a:spcPct val="0"/>
              </a:spcBef>
              <a:buNone/>
            </a:pPr>
            <a:r>
              <a:rPr lang="ar-SA" altLang="ar-SA" sz="2000" b="1" dirty="0" smtClean="0"/>
              <a:t>       - كسر الحواجز الجغرافية أو الوظيفية أو السلعية.</a:t>
            </a:r>
          </a:p>
          <a:p>
            <a:pPr>
              <a:spcBef>
                <a:spcPct val="0"/>
              </a:spcBef>
              <a:buNone/>
            </a:pPr>
            <a:r>
              <a:rPr lang="ar-SA" altLang="ar-SA" sz="2000" b="1" dirty="0" smtClean="0"/>
              <a:t>       - </a:t>
            </a:r>
            <a:r>
              <a:rPr lang="ar-DZ" altLang="ar-SA" sz="2000" b="1" dirty="0" smtClean="0"/>
              <a:t>تدعيم منتجات أو</a:t>
            </a:r>
            <a:r>
              <a:rPr lang="ar-SA" altLang="ar-SA" sz="2000" b="1" dirty="0" smtClean="0"/>
              <a:t> </a:t>
            </a:r>
            <a:r>
              <a:rPr lang="ar-DZ" altLang="ar-SA" sz="2000" b="1" dirty="0" smtClean="0"/>
              <a:t>مشاريع</a:t>
            </a:r>
            <a:r>
              <a:rPr lang="ar-SA" altLang="ar-SA" sz="2000" b="1" dirty="0" smtClean="0"/>
              <a:t> معينة</a:t>
            </a:r>
            <a:r>
              <a:rPr lang="ar-DZ" altLang="ar-SA" sz="2000" b="1" dirty="0" smtClean="0"/>
              <a:t> </a:t>
            </a:r>
            <a:r>
              <a:rPr lang="ar-SA" altLang="ar-SA" sz="2000" b="1" dirty="0" smtClean="0"/>
              <a:t>.</a:t>
            </a:r>
          </a:p>
          <a:p>
            <a:pPr>
              <a:spcBef>
                <a:spcPct val="0"/>
              </a:spcBef>
              <a:buNone/>
            </a:pPr>
            <a:endParaRPr lang="ar-SA" altLang="ar-SA" sz="2000" b="1" dirty="0" smtClean="0">
              <a:solidFill>
                <a:srgbClr val="000099"/>
              </a:solidFill>
              <a:latin typeface="Arial" panose="020B0604020202020204" pitchFamily="34" charset="0"/>
              <a:cs typeface="+mn-cs"/>
            </a:endParaRPr>
          </a:p>
          <a:p>
            <a:pPr>
              <a:lnSpc>
                <a:spcPct val="150000"/>
              </a:lnSpc>
              <a:spcBef>
                <a:spcPct val="0"/>
              </a:spcBef>
              <a:buNone/>
            </a:pPr>
            <a:r>
              <a:rPr lang="ar-SA" altLang="ar-SA" sz="2000" b="1" dirty="0" smtClean="0">
                <a:solidFill>
                  <a:srgbClr val="000099"/>
                </a:solidFill>
                <a:latin typeface="Arial" panose="020B0604020202020204" pitchFamily="34" charset="0"/>
                <a:cs typeface="+mn-cs"/>
              </a:rPr>
              <a:t>س35: </a:t>
            </a:r>
            <a:r>
              <a:rPr lang="ar-SA" altLang="ar-SA" sz="2000" b="1" dirty="0" smtClean="0">
                <a:solidFill>
                  <a:srgbClr val="000099"/>
                </a:solidFill>
                <a:latin typeface="Arial" panose="020B0604020202020204" pitchFamily="34" charset="0"/>
              </a:rPr>
              <a:t>من </a:t>
            </a:r>
            <a:r>
              <a:rPr lang="ar-SA" sz="2000" b="1" dirty="0" smtClean="0">
                <a:solidFill>
                  <a:srgbClr val="000099"/>
                </a:solidFill>
              </a:rPr>
              <a:t>مساوئ نظام المصفوفة </a:t>
            </a:r>
            <a:r>
              <a:rPr lang="ar-SA" altLang="ar-SA" sz="2000" b="1" dirty="0" smtClean="0">
                <a:solidFill>
                  <a:srgbClr val="000099"/>
                </a:solidFill>
                <a:latin typeface="Arial" panose="020B0604020202020204" pitchFamily="34" charset="0"/>
                <a:cs typeface="+mn-cs"/>
              </a:rPr>
              <a:t>:</a:t>
            </a:r>
          </a:p>
          <a:p>
            <a:pPr>
              <a:spcBef>
                <a:spcPct val="0"/>
              </a:spcBef>
              <a:buNone/>
            </a:pPr>
            <a:r>
              <a:rPr lang="ar-SA" altLang="ar-SA" sz="2000" b="1" dirty="0" smtClean="0">
                <a:latin typeface="Arial" panose="020B0604020202020204" pitchFamily="34" charset="0"/>
                <a:cs typeface="+mn-cs"/>
              </a:rPr>
              <a:t>       - </a:t>
            </a:r>
            <a:r>
              <a:rPr lang="ar-DZ" altLang="ar-SA" sz="2000" b="1" dirty="0" smtClean="0"/>
              <a:t>الغموض في السلطة</a:t>
            </a:r>
            <a:r>
              <a:rPr lang="ar-SA" altLang="ar-SA" sz="2000" b="1" dirty="0" smtClean="0"/>
              <a:t> </a:t>
            </a:r>
            <a:r>
              <a:rPr lang="ar-SA" altLang="ar-SA" sz="2000" b="1" dirty="0" smtClean="0">
                <a:cs typeface="Arabic Transparent" panose="020B0604020202020204" pitchFamily="34" charset="0"/>
              </a:rPr>
              <a:t>.</a:t>
            </a:r>
          </a:p>
          <a:p>
            <a:pPr>
              <a:spcBef>
                <a:spcPct val="0"/>
              </a:spcBef>
              <a:buNone/>
            </a:pPr>
            <a:r>
              <a:rPr lang="ar-SA" altLang="ar-SA" sz="2000" b="1" dirty="0" smtClean="0">
                <a:cs typeface="Arabic Transparent" panose="020B0604020202020204" pitchFamily="34" charset="0"/>
              </a:rPr>
              <a:t>       - </a:t>
            </a:r>
            <a:r>
              <a:rPr lang="ar-DZ" altLang="ar-SA" sz="2000" b="1" dirty="0" smtClean="0"/>
              <a:t>نمو الصراعات بين الهياكل</a:t>
            </a:r>
            <a:r>
              <a:rPr lang="ar-SA" altLang="ar-SA" sz="2000" b="1" dirty="0" smtClean="0"/>
              <a:t> .</a:t>
            </a:r>
            <a:endParaRPr lang="ar-SA" altLang="ar-SA" sz="2000" b="1" dirty="0" smtClean="0">
              <a:cs typeface="Arabic Transparent" panose="020B0604020202020204" pitchFamily="34" charset="0"/>
            </a:endParaRPr>
          </a:p>
          <a:p>
            <a:pPr>
              <a:spcBef>
                <a:spcPct val="0"/>
              </a:spcBef>
              <a:buNone/>
            </a:pPr>
            <a:r>
              <a:rPr lang="ar-SA" altLang="ar-SA" sz="2000" b="1" dirty="0" smtClean="0">
                <a:cs typeface="Arabic Transparent" panose="020B0604020202020204" pitchFamily="34" charset="0"/>
              </a:rPr>
              <a:t>       - </a:t>
            </a:r>
            <a:r>
              <a:rPr lang="ar-DZ" altLang="ar-SA" sz="2000" b="1" dirty="0" smtClean="0"/>
              <a:t>كثرة اللقاءات والنقاشات الطويلة</a:t>
            </a:r>
            <a:r>
              <a:rPr lang="ar-SA" altLang="ar-SA" sz="2000" b="1" dirty="0" smtClean="0"/>
              <a:t> .</a:t>
            </a:r>
            <a:endParaRPr lang="ar-SA" altLang="ar-SA" sz="2000" b="1" dirty="0" smtClean="0">
              <a:cs typeface="Arabic Transparent" panose="020B0604020202020204" pitchFamily="34" charset="0"/>
            </a:endParaRPr>
          </a:p>
          <a:p>
            <a:pPr>
              <a:spcBef>
                <a:spcPct val="0"/>
              </a:spcBef>
              <a:buNone/>
            </a:pPr>
            <a:r>
              <a:rPr lang="ar-SA" altLang="ar-SA" sz="2000" b="1" dirty="0" smtClean="0">
                <a:cs typeface="Arabic Transparent" panose="020B0604020202020204" pitchFamily="34" charset="0"/>
              </a:rPr>
              <a:t>       - </a:t>
            </a:r>
            <a:r>
              <a:rPr lang="ar-DZ" altLang="ar-SA" sz="2000" b="1" dirty="0" smtClean="0"/>
              <a:t>الحاجة إلى التدريب في مجال العلاقات</a:t>
            </a:r>
            <a:r>
              <a:rPr lang="ar-SA" altLang="ar-SA" sz="2000" b="1" dirty="0" smtClean="0"/>
              <a:t> .</a:t>
            </a:r>
          </a:p>
          <a:p>
            <a:pPr>
              <a:spcBef>
                <a:spcPct val="0"/>
              </a:spcBef>
              <a:buNone/>
            </a:pPr>
            <a:r>
              <a:rPr lang="ar-SA" altLang="ar-SA" sz="2000" b="1" dirty="0" smtClean="0">
                <a:cs typeface="Arabic Transparent" panose="020B0604020202020204" pitchFamily="34" charset="0"/>
              </a:rPr>
              <a:t>       - </a:t>
            </a:r>
            <a:r>
              <a:rPr lang="ar-DZ" altLang="ar-SA" sz="2000" b="1" dirty="0" smtClean="0"/>
              <a:t>هيمنة بعض الأطراف</a:t>
            </a:r>
            <a:r>
              <a:rPr lang="ar-SA" altLang="ar-SA" sz="2000" b="1" dirty="0" smtClean="0"/>
              <a:t> .</a:t>
            </a:r>
            <a:endParaRPr lang="ar-SA" altLang="ar-SA" sz="2000" b="1" dirty="0" smtClean="0">
              <a:cs typeface="Arabic Transparent" panose="020B0604020202020204" pitchFamily="34" charset="0"/>
            </a:endParaRPr>
          </a:p>
          <a:p>
            <a:pPr>
              <a:spcBef>
                <a:spcPct val="0"/>
              </a:spcBef>
              <a:buNone/>
            </a:pPr>
            <a:endParaRPr lang="ar-SA" altLang="ar-SA" sz="2000" b="1" dirty="0" smtClean="0">
              <a:latin typeface="Arial" panose="020B0604020202020204" pitchFamily="34" charset="0"/>
              <a:cs typeface="+mn-cs"/>
            </a:endParaRPr>
          </a:p>
          <a:p>
            <a:pPr>
              <a:spcBef>
                <a:spcPct val="0"/>
              </a:spcBef>
              <a:buNone/>
            </a:pPr>
            <a:r>
              <a:rPr lang="ar-SA" altLang="ar-SA" sz="2000" b="1" dirty="0" smtClean="0">
                <a:solidFill>
                  <a:srgbClr val="000099"/>
                </a:solidFill>
                <a:latin typeface="Arial" panose="020B0604020202020204" pitchFamily="34" charset="0"/>
                <a:cs typeface="+mn-cs"/>
              </a:rPr>
              <a:t>س36: كل </a:t>
            </a:r>
            <a:r>
              <a:rPr lang="ar-SA" sz="2000" b="1" dirty="0" smtClean="0">
                <a:solidFill>
                  <a:srgbClr val="000099"/>
                </a:solidFill>
              </a:rPr>
              <a:t>عملية متكاملة تضعها الشركة في مشروع مستقل وتشكل له فريق عمل مستقل ومدير للمشروع تمثل الهيكل القائم على </a:t>
            </a:r>
            <a:r>
              <a:rPr lang="ar-SA" altLang="ar-SA" sz="2000" b="1" dirty="0" smtClean="0">
                <a:solidFill>
                  <a:srgbClr val="000099"/>
                </a:solidFill>
                <a:latin typeface="Arial" panose="020B0604020202020204" pitchFamily="34" charset="0"/>
                <a:cs typeface="+mn-cs"/>
              </a:rPr>
              <a:t>:</a:t>
            </a:r>
          </a:p>
          <a:p>
            <a:pPr>
              <a:spcBef>
                <a:spcPct val="0"/>
              </a:spcBef>
              <a:buNone/>
            </a:pPr>
            <a:r>
              <a:rPr lang="ar-SA" altLang="ar-SA" sz="2000" b="1" dirty="0" smtClean="0">
                <a:latin typeface="Arial" panose="020B0604020202020204" pitchFamily="34" charset="0"/>
                <a:cs typeface="+mn-cs"/>
              </a:rPr>
              <a:t>       - فكرة </a:t>
            </a:r>
            <a:r>
              <a:rPr lang="ar-SA" sz="2000" b="1" dirty="0" smtClean="0"/>
              <a:t>إدارة المشروع </a:t>
            </a:r>
            <a:r>
              <a:rPr lang="ar-SA" altLang="ar-SA" sz="2000" b="1" dirty="0" smtClean="0"/>
              <a:t>.</a:t>
            </a:r>
          </a:p>
        </p:txBody>
      </p:sp>
    </p:spTree>
    <p:extLst>
      <p:ext uri="{BB962C8B-B14F-4D97-AF65-F5344CB8AC3E}">
        <p14:creationId xmlns="" xmlns:p14="http://schemas.microsoft.com/office/powerpoint/2010/main" val="396723216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عنصر نائب لرقم الشريحة 3"/>
          <p:cNvSpPr>
            <a:spLocks noGrp="1"/>
          </p:cNvSpPr>
          <p:nvPr>
            <p:ph type="sldNum" sz="quarter" idx="4"/>
          </p:nvPr>
        </p:nvSpPr>
        <p:spPr bwMode="auto">
          <a:xfrm>
            <a:off x="2105025" y="6376988"/>
            <a:ext cx="571500" cy="365125"/>
          </a:xfr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algn="r"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1pPr>
            <a:lvl2pPr marL="742950" indent="-285750" algn="r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2pPr>
            <a:lvl3pPr marL="1143000" indent="-228600" algn="r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3pPr>
            <a:lvl4pPr marL="1600200" indent="-228600" algn="r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4pPr>
            <a:lvl5pPr marL="2057400" indent="-228600" algn="r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5pPr>
            <a:lvl6pPr marL="2514600" indent="-228600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6pPr>
            <a:lvl7pPr marL="2971800" indent="-228600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7pPr>
            <a:lvl8pPr marL="3429000" indent="-228600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8pPr>
            <a:lvl9pPr marL="3886200" indent="-228600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ED4A2127-6A35-4975-881B-A5B57FCC0542}" type="slidenum">
              <a:rPr lang="ar-SA" altLang="ar-SA" sz="1200" smtClean="0">
                <a:solidFill>
                  <a:schemeClr val="bg1"/>
                </a:solidFill>
              </a:rPr>
              <a:pPr>
                <a:spcBef>
                  <a:spcPct val="0"/>
                </a:spcBef>
                <a:buFontTx/>
                <a:buNone/>
              </a:pPr>
              <a:t>10</a:t>
            </a:fld>
            <a:endParaRPr lang="en-US" altLang="ar-SA" sz="1200" smtClean="0">
              <a:solidFill>
                <a:schemeClr val="bg1"/>
              </a:solidFill>
            </a:endParaRPr>
          </a:p>
        </p:txBody>
      </p:sp>
      <p:sp>
        <p:nvSpPr>
          <p:cNvPr id="17412" name="مستطيل 6"/>
          <p:cNvSpPr>
            <a:spLocks noChangeArrowheads="1"/>
          </p:cNvSpPr>
          <p:nvPr/>
        </p:nvSpPr>
        <p:spPr bwMode="auto">
          <a:xfrm>
            <a:off x="166654" y="252970"/>
            <a:ext cx="9572692" cy="6247864"/>
          </a:xfrm>
          <a:prstGeom prst="rect">
            <a:avLst/>
          </a:prstGeom>
          <a:noFill/>
          <a:ln w="38100">
            <a:solidFill>
              <a:srgbClr val="7030A0"/>
            </a:solidFill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marL="514350" indent="-514350" algn="r"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1pPr>
            <a:lvl2pPr marL="742950" indent="-285750" algn="r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2pPr>
            <a:lvl3pPr marL="1143000" indent="-228600" algn="r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3pPr>
            <a:lvl4pPr marL="1600200" indent="-228600" algn="r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4pPr>
            <a:lvl5pPr marL="2057400" indent="-228600" algn="r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5pPr>
            <a:lvl6pPr marL="2514600" indent="-228600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6pPr>
            <a:lvl7pPr marL="2971800" indent="-228600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7pPr>
            <a:lvl8pPr marL="3429000" indent="-228600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8pPr>
            <a:lvl9pPr marL="3886200" indent="-228600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9pPr>
          </a:lstStyle>
          <a:p>
            <a:pPr>
              <a:lnSpc>
                <a:spcPct val="150000"/>
              </a:lnSpc>
              <a:spcBef>
                <a:spcPct val="0"/>
              </a:spcBef>
              <a:buNone/>
            </a:pPr>
            <a:r>
              <a:rPr lang="ar-SA" altLang="ar-SA" sz="2000" b="1" dirty="0" smtClean="0">
                <a:solidFill>
                  <a:srgbClr val="7030A0"/>
                </a:solidFill>
                <a:latin typeface="Arial" panose="020B0604020202020204" pitchFamily="34" charset="0"/>
                <a:cs typeface="+mn-cs"/>
              </a:rPr>
              <a:t>س37: </a:t>
            </a:r>
            <a:r>
              <a:rPr lang="ar-SA" sz="2000" b="1" dirty="0" smtClean="0">
                <a:solidFill>
                  <a:srgbClr val="7030A0"/>
                </a:solidFill>
              </a:rPr>
              <a:t>الهيكل القائم على فكرة إدارة المشروع يتم تطبيقه في المنشآت التي تتصف </a:t>
            </a:r>
            <a:r>
              <a:rPr lang="ar-SA" altLang="ar-SA" sz="2000" b="1" dirty="0" smtClean="0">
                <a:solidFill>
                  <a:srgbClr val="7030A0"/>
                </a:solidFill>
                <a:latin typeface="Arial" panose="020B0604020202020204" pitchFamily="34" charset="0"/>
                <a:cs typeface="+mn-cs"/>
              </a:rPr>
              <a:t>:</a:t>
            </a:r>
            <a:endParaRPr lang="ar-SA" altLang="ar-SA" sz="2000" b="1" dirty="0">
              <a:solidFill>
                <a:srgbClr val="7030A0"/>
              </a:solidFill>
              <a:latin typeface="Arial" panose="020B0604020202020204" pitchFamily="34" charset="0"/>
              <a:cs typeface="+mn-cs"/>
            </a:endParaRPr>
          </a:p>
          <a:p>
            <a:pPr>
              <a:spcBef>
                <a:spcPct val="0"/>
              </a:spcBef>
              <a:buNone/>
            </a:pPr>
            <a:r>
              <a:rPr lang="ar-SA" altLang="ar-SA" sz="2000" b="1" dirty="0" smtClean="0">
                <a:latin typeface="Arial" panose="020B0604020202020204" pitchFamily="34" charset="0"/>
                <a:cs typeface="+mn-cs"/>
              </a:rPr>
              <a:t>       - </a:t>
            </a:r>
            <a:r>
              <a:rPr lang="ar-SA" sz="2000" b="1" dirty="0" smtClean="0"/>
              <a:t>عدم الاستمرارية </a:t>
            </a:r>
            <a:r>
              <a:rPr lang="ar-SA" altLang="ar-SA" sz="2000" b="1" dirty="0" smtClean="0">
                <a:latin typeface="Arial" panose="020B0604020202020204" pitchFamily="34" charset="0"/>
                <a:cs typeface="+mn-cs"/>
              </a:rPr>
              <a:t>.</a:t>
            </a:r>
          </a:p>
          <a:p>
            <a:pPr>
              <a:spcBef>
                <a:spcPct val="0"/>
              </a:spcBef>
              <a:buNone/>
            </a:pPr>
            <a:r>
              <a:rPr lang="ar-SA" altLang="ar-SA" sz="2000" b="1" dirty="0" smtClean="0">
                <a:latin typeface="Arial" panose="020B0604020202020204" pitchFamily="34" charset="0"/>
                <a:cs typeface="+mn-cs"/>
              </a:rPr>
              <a:t>       - </a:t>
            </a:r>
            <a:r>
              <a:rPr lang="ar-SA" sz="2000" b="1" dirty="0" smtClean="0"/>
              <a:t>عدم نمطية الإنتاج </a:t>
            </a:r>
            <a:r>
              <a:rPr lang="ar-SA" altLang="ar-SA" sz="2000" b="1" dirty="0" smtClean="0"/>
              <a:t>.</a:t>
            </a:r>
          </a:p>
          <a:p>
            <a:pPr>
              <a:spcBef>
                <a:spcPct val="0"/>
              </a:spcBef>
              <a:buNone/>
            </a:pPr>
            <a:r>
              <a:rPr lang="ar-SA" altLang="ar-SA" sz="2000" b="1" dirty="0" smtClean="0">
                <a:latin typeface="Arial" panose="020B0604020202020204" pitchFamily="34" charset="0"/>
                <a:cs typeface="+mn-cs"/>
              </a:rPr>
              <a:t>       </a:t>
            </a:r>
            <a:endParaRPr lang="ar-SA" altLang="ar-SA" sz="2000" b="1" dirty="0" smtClean="0">
              <a:solidFill>
                <a:srgbClr val="000099"/>
              </a:solidFill>
              <a:latin typeface="Arial" panose="020B0604020202020204" pitchFamily="34" charset="0"/>
              <a:cs typeface="+mn-cs"/>
            </a:endParaRPr>
          </a:p>
          <a:p>
            <a:pPr>
              <a:lnSpc>
                <a:spcPct val="150000"/>
              </a:lnSpc>
              <a:spcBef>
                <a:spcPct val="0"/>
              </a:spcBef>
              <a:buNone/>
            </a:pPr>
            <a:r>
              <a:rPr lang="ar-SA" altLang="ar-SA" sz="2000" b="1" dirty="0" smtClean="0">
                <a:solidFill>
                  <a:srgbClr val="7030A0"/>
                </a:solidFill>
                <a:latin typeface="Arial" panose="020B0604020202020204" pitchFamily="34" charset="0"/>
                <a:cs typeface="+mn-cs"/>
              </a:rPr>
              <a:t>س38: المنشآت التي تتضمن </a:t>
            </a:r>
            <a:r>
              <a:rPr lang="ar-SA" sz="2000" b="1" dirty="0" smtClean="0">
                <a:solidFill>
                  <a:srgbClr val="7030A0"/>
                </a:solidFill>
              </a:rPr>
              <a:t>أعمال المقاولات،بناء السفن،عقود تسليم المفتاح تتصف أعمالها </a:t>
            </a:r>
            <a:r>
              <a:rPr lang="ar-SA" altLang="ar-SA" sz="2000" b="1" dirty="0" smtClean="0">
                <a:solidFill>
                  <a:srgbClr val="7030A0"/>
                </a:solidFill>
                <a:latin typeface="Arial" panose="020B0604020202020204" pitchFamily="34" charset="0"/>
                <a:cs typeface="+mn-cs"/>
              </a:rPr>
              <a:t>:</a:t>
            </a:r>
          </a:p>
          <a:p>
            <a:pPr>
              <a:spcBef>
                <a:spcPct val="0"/>
              </a:spcBef>
              <a:buNone/>
            </a:pPr>
            <a:r>
              <a:rPr lang="ar-SA" altLang="ar-SA" sz="2000" b="1" dirty="0" smtClean="0">
                <a:latin typeface="Arial" panose="020B0604020202020204" pitchFamily="34" charset="0"/>
                <a:cs typeface="+mn-cs"/>
              </a:rPr>
              <a:t>       - </a:t>
            </a:r>
            <a:r>
              <a:rPr lang="ar-SA" sz="2000" b="1" dirty="0" smtClean="0"/>
              <a:t>عدم الاستمرارية أو عدم نمطية الإنتاج  </a:t>
            </a:r>
            <a:r>
              <a:rPr lang="ar-SA" altLang="ar-SA" sz="2000" b="1" dirty="0" smtClean="0">
                <a:cs typeface="Arabic Transparent" panose="020B0604020202020204" pitchFamily="34" charset="0"/>
              </a:rPr>
              <a:t>.</a:t>
            </a:r>
          </a:p>
          <a:p>
            <a:pPr>
              <a:spcBef>
                <a:spcPct val="0"/>
              </a:spcBef>
              <a:buNone/>
            </a:pPr>
            <a:endParaRPr lang="ar-SA" altLang="ar-SA" sz="2000" b="1" dirty="0" smtClean="0">
              <a:latin typeface="Arial" panose="020B0604020202020204" pitchFamily="34" charset="0"/>
              <a:cs typeface="+mn-cs"/>
            </a:endParaRPr>
          </a:p>
          <a:p>
            <a:pPr>
              <a:spcBef>
                <a:spcPct val="0"/>
              </a:spcBef>
              <a:buNone/>
            </a:pPr>
            <a:r>
              <a:rPr lang="ar-SA" altLang="ar-SA" sz="2000" b="1" dirty="0" smtClean="0">
                <a:solidFill>
                  <a:srgbClr val="7030A0"/>
                </a:solidFill>
                <a:latin typeface="Arial" panose="020B0604020202020204" pitchFamily="34" charset="0"/>
                <a:cs typeface="+mn-cs"/>
              </a:rPr>
              <a:t>س39: يتطلب من المنشآت التي تطبق </a:t>
            </a:r>
            <a:r>
              <a:rPr lang="ar-SA" sz="2000" b="1" dirty="0" smtClean="0">
                <a:solidFill>
                  <a:srgbClr val="7030A0"/>
                </a:solidFill>
              </a:rPr>
              <a:t>الهيكل القائم على فكرة إدارة المشروع </a:t>
            </a:r>
            <a:r>
              <a:rPr lang="ar-SA" altLang="ar-SA" sz="2000" b="1" dirty="0" smtClean="0">
                <a:solidFill>
                  <a:srgbClr val="7030A0"/>
                </a:solidFill>
                <a:latin typeface="Arial" panose="020B0604020202020204" pitchFamily="34" charset="0"/>
                <a:cs typeface="+mn-cs"/>
              </a:rPr>
              <a:t>:</a:t>
            </a:r>
          </a:p>
          <a:p>
            <a:pPr>
              <a:spcBef>
                <a:spcPct val="0"/>
              </a:spcBef>
              <a:buNone/>
            </a:pPr>
            <a:r>
              <a:rPr lang="ar-SA" altLang="ar-SA" sz="2000" b="1" dirty="0" smtClean="0">
                <a:latin typeface="Arial" panose="020B0604020202020204" pitchFamily="34" charset="0"/>
                <a:cs typeface="+mn-cs"/>
              </a:rPr>
              <a:t>       - </a:t>
            </a:r>
            <a:r>
              <a:rPr lang="ar-DZ" sz="2000" b="1" dirty="0" smtClean="0"/>
              <a:t>التركيز على العمليات وليس على الوظائف</a:t>
            </a:r>
            <a:r>
              <a:rPr lang="ar-SA" sz="2000" b="1" dirty="0" smtClean="0"/>
              <a:t> </a:t>
            </a:r>
            <a:r>
              <a:rPr lang="ar-SA" altLang="ar-SA" sz="2000" b="1" dirty="0" smtClean="0"/>
              <a:t>.</a:t>
            </a:r>
          </a:p>
          <a:p>
            <a:pPr>
              <a:spcBef>
                <a:spcPct val="0"/>
              </a:spcBef>
              <a:buNone/>
            </a:pPr>
            <a:r>
              <a:rPr lang="ar-SA" altLang="ar-SA" sz="2000" b="1" dirty="0" smtClean="0"/>
              <a:t>       - </a:t>
            </a:r>
            <a:r>
              <a:rPr lang="ar-DZ" sz="2000" b="1" dirty="0" smtClean="0"/>
              <a:t>تقليل مستويات الهيكل التنظيمي </a:t>
            </a:r>
            <a:r>
              <a:rPr lang="ar-SA" sz="2000" b="1" dirty="0" smtClean="0"/>
              <a:t>.</a:t>
            </a:r>
          </a:p>
          <a:p>
            <a:pPr>
              <a:spcBef>
                <a:spcPct val="0"/>
              </a:spcBef>
              <a:buNone/>
            </a:pPr>
            <a:r>
              <a:rPr lang="ar-SA" altLang="ar-SA" sz="2000" b="1" dirty="0" smtClean="0"/>
              <a:t>       - </a:t>
            </a:r>
            <a:r>
              <a:rPr lang="ar-DZ" sz="2000" b="1" dirty="0" smtClean="0"/>
              <a:t>زيادة استخدام فرق العمل</a:t>
            </a:r>
            <a:r>
              <a:rPr lang="ar-SA" sz="2000" b="1" dirty="0" smtClean="0"/>
              <a:t> .</a:t>
            </a:r>
          </a:p>
          <a:p>
            <a:pPr>
              <a:spcBef>
                <a:spcPct val="0"/>
              </a:spcBef>
              <a:buNone/>
            </a:pPr>
            <a:r>
              <a:rPr lang="ar-SA" altLang="ar-SA" sz="2000" b="1" dirty="0" smtClean="0"/>
              <a:t>       - </a:t>
            </a:r>
            <a:r>
              <a:rPr lang="ar-DZ" sz="2000" b="1" dirty="0" smtClean="0"/>
              <a:t>تمكين العاملين من اتخاذ القرار ذات التأثير الكبير في الأداء</a:t>
            </a:r>
            <a:r>
              <a:rPr lang="ar-SA" sz="2000" b="1" dirty="0" smtClean="0"/>
              <a:t> .</a:t>
            </a:r>
          </a:p>
          <a:p>
            <a:pPr>
              <a:spcBef>
                <a:spcPct val="0"/>
              </a:spcBef>
              <a:buNone/>
            </a:pPr>
            <a:r>
              <a:rPr lang="ar-SA" altLang="ar-SA" sz="2000" b="1" dirty="0" smtClean="0"/>
              <a:t>       - </a:t>
            </a:r>
            <a:r>
              <a:rPr lang="ar-DZ" sz="2000" b="1" dirty="0" smtClean="0"/>
              <a:t>استخدام </a:t>
            </a:r>
            <a:r>
              <a:rPr lang="ar-SA" sz="2000" b="1" dirty="0" smtClean="0"/>
              <a:t>ل</a:t>
            </a:r>
            <a:r>
              <a:rPr lang="ar-DZ" sz="2000" b="1" dirty="0" smtClean="0"/>
              <a:t>تكنولوجيا المعلومات</a:t>
            </a:r>
            <a:r>
              <a:rPr lang="ar-SA" sz="2000" b="1" dirty="0" smtClean="0"/>
              <a:t> .</a:t>
            </a:r>
          </a:p>
          <a:p>
            <a:pPr>
              <a:spcBef>
                <a:spcPct val="0"/>
              </a:spcBef>
              <a:buNone/>
            </a:pPr>
            <a:r>
              <a:rPr lang="ar-SA" altLang="ar-SA" sz="2000" b="1" dirty="0" smtClean="0"/>
              <a:t>       - </a:t>
            </a:r>
            <a:r>
              <a:rPr lang="ar-DZ" sz="2000" b="1" dirty="0" smtClean="0"/>
              <a:t>التركيز على المهارات المتعددة للعاملين</a:t>
            </a:r>
            <a:r>
              <a:rPr lang="ar-SA" sz="2000" b="1" dirty="0" smtClean="0"/>
              <a:t> (التدوير الوظيفي) .</a:t>
            </a:r>
          </a:p>
          <a:p>
            <a:pPr>
              <a:spcBef>
                <a:spcPct val="0"/>
              </a:spcBef>
              <a:buNone/>
            </a:pPr>
            <a:r>
              <a:rPr lang="ar-SA" altLang="ar-SA" sz="2000" b="1" dirty="0" smtClean="0"/>
              <a:t>       - </a:t>
            </a:r>
            <a:r>
              <a:rPr lang="ar-DZ" sz="2000" b="1" dirty="0" smtClean="0"/>
              <a:t>تعليم وتدريب الإفراد كيفية المشاركة في العمل مع الآخرين</a:t>
            </a:r>
            <a:r>
              <a:rPr lang="ar-SA" sz="2000" b="1" dirty="0" smtClean="0"/>
              <a:t> .</a:t>
            </a:r>
          </a:p>
          <a:p>
            <a:pPr>
              <a:spcBef>
                <a:spcPct val="0"/>
              </a:spcBef>
              <a:buNone/>
            </a:pPr>
            <a:r>
              <a:rPr lang="ar-SA" altLang="ar-SA" sz="2000" b="1" dirty="0" smtClean="0"/>
              <a:t>       - </a:t>
            </a:r>
            <a:r>
              <a:rPr lang="ar-DZ" sz="2000" b="1" dirty="0" smtClean="0"/>
              <a:t>بناء ثقافة انفتاح وتعاون </a:t>
            </a:r>
            <a:r>
              <a:rPr lang="ar-SA" sz="2000" b="1" dirty="0" smtClean="0"/>
              <a:t>.</a:t>
            </a:r>
          </a:p>
          <a:p>
            <a:pPr>
              <a:spcBef>
                <a:spcPct val="0"/>
              </a:spcBef>
              <a:buNone/>
            </a:pPr>
            <a:r>
              <a:rPr lang="ar-SA" altLang="ar-SA" sz="2000" b="1" dirty="0" smtClean="0"/>
              <a:t>       - </a:t>
            </a:r>
            <a:r>
              <a:rPr lang="ar-DZ" sz="2000" b="1" dirty="0" smtClean="0"/>
              <a:t>أل</a:t>
            </a:r>
            <a:r>
              <a:rPr lang="ar-SA" sz="2000" b="1" dirty="0" smtClean="0"/>
              <a:t>أل</a:t>
            </a:r>
            <a:r>
              <a:rPr lang="ar-DZ" sz="2000" b="1" dirty="0" smtClean="0"/>
              <a:t>ت</a:t>
            </a:r>
            <a:r>
              <a:rPr lang="ar-SA" sz="2000" b="1" dirty="0" smtClean="0"/>
              <a:t>ز</a:t>
            </a:r>
            <a:r>
              <a:rPr lang="ar-DZ" sz="2000" b="1" dirty="0" err="1" smtClean="0"/>
              <a:t>ام</a:t>
            </a:r>
            <a:r>
              <a:rPr lang="ar-DZ" sz="2000" b="1" dirty="0" smtClean="0"/>
              <a:t> بالأداء</a:t>
            </a:r>
            <a:r>
              <a:rPr lang="ar-SA" sz="2000" b="1" dirty="0" smtClean="0"/>
              <a:t> ومنع التنافس بين الإدارات .</a:t>
            </a:r>
          </a:p>
          <a:p>
            <a:pPr>
              <a:spcBef>
                <a:spcPct val="0"/>
              </a:spcBef>
              <a:buNone/>
            </a:pPr>
            <a:endParaRPr lang="ar-SA" altLang="ar-SA" sz="2000" b="1" dirty="0" smtClean="0"/>
          </a:p>
          <a:p>
            <a:pPr>
              <a:spcBef>
                <a:spcPct val="0"/>
              </a:spcBef>
              <a:buNone/>
            </a:pPr>
            <a:endParaRPr lang="ar-SA" altLang="ar-SA" sz="2000" b="1" dirty="0" smtClean="0"/>
          </a:p>
        </p:txBody>
      </p:sp>
    </p:spTree>
    <p:extLst>
      <p:ext uri="{BB962C8B-B14F-4D97-AF65-F5344CB8AC3E}">
        <p14:creationId xmlns="" xmlns:p14="http://schemas.microsoft.com/office/powerpoint/2010/main" val="3967232164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عنصر نائب لرقم الشريحة 3"/>
          <p:cNvSpPr>
            <a:spLocks noGrp="1"/>
          </p:cNvSpPr>
          <p:nvPr>
            <p:ph type="sldNum" sz="quarter" idx="4"/>
          </p:nvPr>
        </p:nvSpPr>
        <p:spPr bwMode="auto">
          <a:xfrm>
            <a:off x="2105025" y="6376988"/>
            <a:ext cx="571500" cy="365125"/>
          </a:xfr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algn="r"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1pPr>
            <a:lvl2pPr marL="742950" indent="-285750" algn="r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2pPr>
            <a:lvl3pPr marL="1143000" indent="-228600" algn="r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3pPr>
            <a:lvl4pPr marL="1600200" indent="-228600" algn="r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4pPr>
            <a:lvl5pPr marL="2057400" indent="-228600" algn="r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5pPr>
            <a:lvl6pPr marL="2514600" indent="-228600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6pPr>
            <a:lvl7pPr marL="2971800" indent="-228600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7pPr>
            <a:lvl8pPr marL="3429000" indent="-228600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8pPr>
            <a:lvl9pPr marL="3886200" indent="-228600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ED4A2127-6A35-4975-881B-A5B57FCC0542}" type="slidenum">
              <a:rPr lang="ar-SA" altLang="ar-SA" sz="1200" smtClean="0">
                <a:solidFill>
                  <a:schemeClr val="bg1"/>
                </a:solidFill>
              </a:rPr>
              <a:pPr>
                <a:spcBef>
                  <a:spcPct val="0"/>
                </a:spcBef>
                <a:buFontTx/>
                <a:buNone/>
              </a:pPr>
              <a:t>11</a:t>
            </a:fld>
            <a:endParaRPr lang="en-US" altLang="ar-SA" sz="1200" smtClean="0">
              <a:solidFill>
                <a:schemeClr val="bg1"/>
              </a:solidFill>
            </a:endParaRPr>
          </a:p>
        </p:txBody>
      </p:sp>
      <p:sp>
        <p:nvSpPr>
          <p:cNvPr id="17412" name="مستطيل 6"/>
          <p:cNvSpPr>
            <a:spLocks noChangeArrowheads="1"/>
          </p:cNvSpPr>
          <p:nvPr/>
        </p:nvSpPr>
        <p:spPr bwMode="auto">
          <a:xfrm>
            <a:off x="166654" y="252970"/>
            <a:ext cx="9572692" cy="6401753"/>
          </a:xfrm>
          <a:prstGeom prst="rect">
            <a:avLst/>
          </a:prstGeom>
          <a:noFill/>
          <a:ln w="38100">
            <a:solidFill>
              <a:srgbClr val="7030A0"/>
            </a:solidFill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marL="514350" indent="-514350" algn="r"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1pPr>
            <a:lvl2pPr marL="742950" indent="-285750" algn="r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2pPr>
            <a:lvl3pPr marL="1143000" indent="-228600" algn="r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3pPr>
            <a:lvl4pPr marL="1600200" indent="-228600" algn="r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4pPr>
            <a:lvl5pPr marL="2057400" indent="-228600" algn="r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5pPr>
            <a:lvl6pPr marL="2514600" indent="-228600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6pPr>
            <a:lvl7pPr marL="2971800" indent="-228600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7pPr>
            <a:lvl8pPr marL="3429000" indent="-228600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8pPr>
            <a:lvl9pPr marL="3886200" indent="-228600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9pPr>
          </a:lstStyle>
          <a:p>
            <a:pPr>
              <a:lnSpc>
                <a:spcPct val="150000"/>
              </a:lnSpc>
              <a:spcBef>
                <a:spcPct val="0"/>
              </a:spcBef>
              <a:buNone/>
            </a:pPr>
            <a:r>
              <a:rPr lang="ar-SA" altLang="ar-SA" sz="2000" b="1" dirty="0" smtClean="0">
                <a:solidFill>
                  <a:srgbClr val="C00000"/>
                </a:solidFill>
                <a:latin typeface="Arial" panose="020B0604020202020204" pitchFamily="34" charset="0"/>
                <a:cs typeface="+mn-cs"/>
              </a:rPr>
              <a:t>س40: </a:t>
            </a:r>
            <a:r>
              <a:rPr lang="ar-SA" sz="2000" b="1" dirty="0" smtClean="0">
                <a:solidFill>
                  <a:srgbClr val="C00000"/>
                </a:solidFill>
              </a:rPr>
              <a:t>من الاعتبارات التي يجب تطبيقها عند اختيار الهياكل التنظيمية </a:t>
            </a:r>
            <a:r>
              <a:rPr lang="ar-SA" altLang="ar-SA" sz="2000" b="1" dirty="0" smtClean="0">
                <a:solidFill>
                  <a:srgbClr val="C00000"/>
                </a:solidFill>
                <a:latin typeface="Arial" panose="020B0604020202020204" pitchFamily="34" charset="0"/>
                <a:cs typeface="+mn-cs"/>
              </a:rPr>
              <a:t>:</a:t>
            </a:r>
            <a:endParaRPr lang="ar-SA" altLang="ar-SA" sz="2000" b="1" dirty="0">
              <a:solidFill>
                <a:srgbClr val="C00000"/>
              </a:solidFill>
              <a:latin typeface="Arial" panose="020B0604020202020204" pitchFamily="34" charset="0"/>
              <a:cs typeface="+mn-cs"/>
            </a:endParaRPr>
          </a:p>
          <a:p>
            <a:pPr>
              <a:spcBef>
                <a:spcPct val="0"/>
              </a:spcBef>
              <a:buNone/>
            </a:pPr>
            <a:r>
              <a:rPr lang="ar-SA" altLang="ar-SA" sz="2000" b="1" dirty="0" smtClean="0">
                <a:latin typeface="Arial" panose="020B0604020202020204" pitchFamily="34" charset="0"/>
                <a:cs typeface="+mn-cs"/>
              </a:rPr>
              <a:t>       - </a:t>
            </a:r>
            <a:r>
              <a:rPr lang="ar-SA" altLang="ar-SA" sz="2000" b="1" dirty="0" smtClean="0"/>
              <a:t>حجم الأعمال الدولية للشركة </a:t>
            </a:r>
            <a:r>
              <a:rPr lang="ar-SA" altLang="ar-SA" sz="2000" b="1" dirty="0" smtClean="0">
                <a:latin typeface="Arial" panose="020B0604020202020204" pitchFamily="34" charset="0"/>
                <a:cs typeface="+mn-cs"/>
              </a:rPr>
              <a:t>.</a:t>
            </a:r>
          </a:p>
          <a:p>
            <a:pPr>
              <a:spcBef>
                <a:spcPct val="0"/>
              </a:spcBef>
              <a:buNone/>
            </a:pPr>
            <a:r>
              <a:rPr lang="ar-SA" altLang="ar-SA" sz="2000" b="1" dirty="0" smtClean="0">
                <a:latin typeface="Arial" panose="020B0604020202020204" pitchFamily="34" charset="0"/>
                <a:cs typeface="+mn-cs"/>
              </a:rPr>
              <a:t>       - </a:t>
            </a:r>
            <a:r>
              <a:rPr lang="ar-SA" altLang="ar-SA" sz="2000" b="1" dirty="0" smtClean="0"/>
              <a:t>تاريخ المنشأة وتطور عملياتها .</a:t>
            </a:r>
          </a:p>
          <a:p>
            <a:pPr marL="0" indent="0">
              <a:spcBef>
                <a:spcPct val="0"/>
              </a:spcBef>
              <a:buNone/>
            </a:pPr>
            <a:r>
              <a:rPr lang="ar-SA" altLang="ar-SA" sz="2000" b="1" dirty="0" smtClean="0"/>
              <a:t>       - فلسفة الشركة وثقافتها .</a:t>
            </a:r>
          </a:p>
          <a:p>
            <a:pPr marL="0" indent="0">
              <a:spcBef>
                <a:spcPct val="0"/>
              </a:spcBef>
              <a:buNone/>
            </a:pPr>
            <a:r>
              <a:rPr lang="ar-SA" altLang="ar-SA" sz="2000" b="1" dirty="0" smtClean="0"/>
              <a:t>       - نوعية عمل الشركة واستراتيجياتها .</a:t>
            </a:r>
          </a:p>
          <a:p>
            <a:pPr marL="0" indent="0">
              <a:spcBef>
                <a:spcPct val="0"/>
              </a:spcBef>
              <a:buNone/>
            </a:pPr>
            <a:r>
              <a:rPr lang="ar-SA" altLang="ar-SA" sz="2000" b="1" dirty="0" smtClean="0"/>
              <a:t>       -وجود الكوادر المؤهلة .</a:t>
            </a:r>
          </a:p>
          <a:p>
            <a:pPr>
              <a:spcBef>
                <a:spcPct val="0"/>
              </a:spcBef>
              <a:buNone/>
            </a:pPr>
            <a:r>
              <a:rPr lang="ar-SA" altLang="ar-SA" sz="2000" b="1" dirty="0" smtClean="0">
                <a:latin typeface="Arial" panose="020B0604020202020204" pitchFamily="34" charset="0"/>
                <a:cs typeface="+mn-cs"/>
              </a:rPr>
              <a:t>       </a:t>
            </a:r>
            <a:endParaRPr lang="ar-SA" altLang="ar-SA" sz="2000" b="1" dirty="0" smtClean="0">
              <a:solidFill>
                <a:srgbClr val="000099"/>
              </a:solidFill>
              <a:latin typeface="Arial" panose="020B0604020202020204" pitchFamily="34" charset="0"/>
              <a:cs typeface="+mn-cs"/>
            </a:endParaRPr>
          </a:p>
          <a:p>
            <a:pPr>
              <a:spcBef>
                <a:spcPct val="0"/>
              </a:spcBef>
              <a:buNone/>
            </a:pPr>
            <a:r>
              <a:rPr lang="ar-SA" altLang="ar-SA" sz="2000" b="1" dirty="0" smtClean="0">
                <a:solidFill>
                  <a:srgbClr val="C00000"/>
                </a:solidFill>
                <a:latin typeface="Arial" panose="020B0604020202020204" pitchFamily="34" charset="0"/>
                <a:cs typeface="+mn-cs"/>
              </a:rPr>
              <a:t>س41: إذا كانت </a:t>
            </a:r>
            <a:r>
              <a:rPr lang="ar-SA" altLang="ar-SA" sz="2000" b="1" dirty="0" smtClean="0">
                <a:solidFill>
                  <a:srgbClr val="C00000"/>
                </a:solidFill>
              </a:rPr>
              <a:t>الأعمال الدولية قليلة بالنسبة لإجمالي أعمال الشركة أي أقل من 5% من إجمالي المبيعات فأن  </a:t>
            </a:r>
          </a:p>
          <a:p>
            <a:pPr>
              <a:spcBef>
                <a:spcPct val="0"/>
              </a:spcBef>
              <a:buNone/>
            </a:pPr>
            <a:r>
              <a:rPr lang="ar-SA" altLang="ar-SA" sz="2000" b="1" dirty="0" smtClean="0">
                <a:solidFill>
                  <a:srgbClr val="C00000"/>
                </a:solidFill>
              </a:rPr>
              <a:t>         الشركة  </a:t>
            </a:r>
            <a:r>
              <a:rPr lang="ar-SA" altLang="ar-SA" sz="2000" b="1" dirty="0" smtClean="0">
                <a:solidFill>
                  <a:srgbClr val="C00000"/>
                </a:solidFill>
                <a:latin typeface="Arial" panose="020B0604020202020204" pitchFamily="34" charset="0"/>
                <a:cs typeface="+mn-cs"/>
              </a:rPr>
              <a:t>:</a:t>
            </a:r>
          </a:p>
          <a:p>
            <a:pPr>
              <a:spcBef>
                <a:spcPct val="0"/>
              </a:spcBef>
              <a:buNone/>
            </a:pPr>
            <a:r>
              <a:rPr lang="ar-SA" altLang="ar-SA" sz="2000" b="1" dirty="0" smtClean="0">
                <a:latin typeface="Arial" panose="020B0604020202020204" pitchFamily="34" charset="0"/>
                <a:cs typeface="+mn-cs"/>
              </a:rPr>
              <a:t>       - تلجأ </a:t>
            </a:r>
            <a:r>
              <a:rPr lang="ar-SA" altLang="ar-SA" sz="2000" b="1" dirty="0" err="1" smtClean="0">
                <a:latin typeface="Arial" panose="020B0604020202020204" pitchFamily="34" charset="0"/>
                <a:cs typeface="+mn-cs"/>
              </a:rPr>
              <a:t>الى</a:t>
            </a:r>
            <a:r>
              <a:rPr lang="ar-SA" altLang="ar-SA" sz="2000" b="1" dirty="0" smtClean="0">
                <a:latin typeface="Arial" panose="020B0604020202020204" pitchFamily="34" charset="0"/>
                <a:cs typeface="+mn-cs"/>
              </a:rPr>
              <a:t> </a:t>
            </a:r>
            <a:r>
              <a:rPr lang="ar-SA" sz="2000" b="1" dirty="0" smtClean="0"/>
              <a:t>تعديل هيكلها </a:t>
            </a:r>
            <a:r>
              <a:rPr lang="ar-SA" sz="2000" b="1" dirty="0" smtClean="0">
                <a:solidFill>
                  <a:srgbClr val="FF0000"/>
                </a:solidFill>
              </a:rPr>
              <a:t>المحلي</a:t>
            </a:r>
            <a:r>
              <a:rPr lang="ar-SA" sz="2000" b="1" dirty="0" smtClean="0"/>
              <a:t> </a:t>
            </a:r>
            <a:r>
              <a:rPr lang="ar-SA" altLang="ar-SA" sz="2000" b="1" dirty="0" smtClean="0">
                <a:cs typeface="Arabic Transparent" panose="020B0604020202020204" pitchFamily="34" charset="0"/>
              </a:rPr>
              <a:t>.</a:t>
            </a:r>
          </a:p>
          <a:p>
            <a:pPr>
              <a:spcBef>
                <a:spcPct val="0"/>
              </a:spcBef>
              <a:buNone/>
            </a:pPr>
            <a:endParaRPr lang="ar-SA" altLang="ar-SA" sz="2000" b="1" dirty="0" smtClean="0">
              <a:latin typeface="Arial" panose="020B0604020202020204" pitchFamily="34" charset="0"/>
              <a:cs typeface="+mn-cs"/>
            </a:endParaRPr>
          </a:p>
          <a:p>
            <a:pPr>
              <a:spcBef>
                <a:spcPct val="0"/>
              </a:spcBef>
              <a:buNone/>
            </a:pPr>
            <a:r>
              <a:rPr lang="ar-SA" altLang="ar-SA" sz="2000" b="1" dirty="0" smtClean="0">
                <a:solidFill>
                  <a:srgbClr val="C00000"/>
                </a:solidFill>
                <a:latin typeface="Arial" panose="020B0604020202020204" pitchFamily="34" charset="0"/>
                <a:cs typeface="+mn-cs"/>
              </a:rPr>
              <a:t>س42: </a:t>
            </a:r>
            <a:r>
              <a:rPr lang="ar-SA" altLang="ar-SA" sz="2000" b="1" dirty="0" smtClean="0">
                <a:solidFill>
                  <a:srgbClr val="C00000"/>
                </a:solidFill>
                <a:latin typeface="Arial" panose="020B0604020202020204" pitchFamily="34" charset="0"/>
              </a:rPr>
              <a:t>إذا كانت </a:t>
            </a:r>
            <a:r>
              <a:rPr lang="ar-SA" altLang="ar-SA" sz="2000" b="1" dirty="0" smtClean="0">
                <a:solidFill>
                  <a:srgbClr val="C00000"/>
                </a:solidFill>
              </a:rPr>
              <a:t>الأعمال الدولية كثيرة بالنسبة لإجمالي أعمال الشركة أي مابين 40% أو 50% من إجمالي المبيعات فأن الشركة </a:t>
            </a:r>
            <a:r>
              <a:rPr lang="ar-SA" altLang="ar-SA" sz="2000" b="1" dirty="0" smtClean="0">
                <a:solidFill>
                  <a:srgbClr val="C00000"/>
                </a:solidFill>
                <a:latin typeface="Arial" panose="020B0604020202020204" pitchFamily="34" charset="0"/>
              </a:rPr>
              <a:t>:</a:t>
            </a:r>
            <a:endParaRPr lang="ar-SA" altLang="ar-SA" sz="2000" b="1" dirty="0" smtClean="0">
              <a:solidFill>
                <a:srgbClr val="7030A0"/>
              </a:solidFill>
              <a:latin typeface="Arial" panose="020B0604020202020204" pitchFamily="34" charset="0"/>
              <a:cs typeface="+mn-cs"/>
            </a:endParaRPr>
          </a:p>
          <a:p>
            <a:pPr>
              <a:spcBef>
                <a:spcPct val="0"/>
              </a:spcBef>
              <a:buNone/>
            </a:pPr>
            <a:r>
              <a:rPr lang="ar-SA" altLang="ar-SA" sz="2000" b="1" dirty="0" smtClean="0">
                <a:latin typeface="Arial" panose="020B0604020202020204" pitchFamily="34" charset="0"/>
                <a:cs typeface="+mn-cs"/>
              </a:rPr>
              <a:t>       - </a:t>
            </a:r>
            <a:r>
              <a:rPr lang="ar-SA" altLang="ar-SA" sz="2000" b="1" dirty="0" smtClean="0">
                <a:solidFill>
                  <a:srgbClr val="FF0000"/>
                </a:solidFill>
                <a:latin typeface="Arial" panose="020B0604020202020204" pitchFamily="34" charset="0"/>
                <a:cs typeface="+mn-cs"/>
              </a:rPr>
              <a:t>لا</a:t>
            </a:r>
            <a:r>
              <a:rPr lang="ar-SA" altLang="ar-SA" sz="2000" b="1" dirty="0" smtClean="0">
                <a:latin typeface="Arial" panose="020B0604020202020204" pitchFamily="34" charset="0"/>
                <a:cs typeface="+mn-cs"/>
              </a:rPr>
              <a:t> </a:t>
            </a:r>
            <a:r>
              <a:rPr lang="ar-SA" altLang="ar-SA" sz="2000" b="1" dirty="0" smtClean="0">
                <a:latin typeface="Arial" panose="020B0604020202020204" pitchFamily="34" charset="0"/>
              </a:rPr>
              <a:t>تلجأ </a:t>
            </a:r>
            <a:r>
              <a:rPr lang="ar-SA" altLang="ar-SA" sz="2000" b="1" dirty="0" err="1" smtClean="0">
                <a:latin typeface="Arial" panose="020B0604020202020204" pitchFamily="34" charset="0"/>
              </a:rPr>
              <a:t>الى</a:t>
            </a:r>
            <a:r>
              <a:rPr lang="ar-SA" altLang="ar-SA" sz="2000" b="1" dirty="0" smtClean="0">
                <a:latin typeface="Arial" panose="020B0604020202020204" pitchFamily="34" charset="0"/>
              </a:rPr>
              <a:t> </a:t>
            </a:r>
            <a:r>
              <a:rPr lang="ar-SA" sz="2000" b="1" dirty="0" smtClean="0"/>
              <a:t>تعديل هيكلها </a:t>
            </a:r>
            <a:r>
              <a:rPr lang="ar-SA" sz="2000" b="1" dirty="0" smtClean="0">
                <a:solidFill>
                  <a:srgbClr val="FF0000"/>
                </a:solidFill>
              </a:rPr>
              <a:t>المحلي</a:t>
            </a:r>
            <a:r>
              <a:rPr lang="ar-SA" sz="2000" b="1" dirty="0" smtClean="0"/>
              <a:t> </a:t>
            </a:r>
            <a:r>
              <a:rPr lang="ar-SA" altLang="ar-SA" sz="2000" b="1" dirty="0" smtClean="0"/>
              <a:t>.</a:t>
            </a:r>
          </a:p>
          <a:p>
            <a:pPr>
              <a:spcBef>
                <a:spcPct val="0"/>
              </a:spcBef>
              <a:buNone/>
            </a:pPr>
            <a:endParaRPr lang="ar-SA" altLang="ar-SA" sz="2000" b="1" dirty="0" smtClean="0"/>
          </a:p>
          <a:p>
            <a:pPr>
              <a:spcBef>
                <a:spcPct val="0"/>
              </a:spcBef>
              <a:buNone/>
            </a:pPr>
            <a:r>
              <a:rPr lang="ar-SA" altLang="ar-SA" sz="2000" b="1" dirty="0" smtClean="0">
                <a:solidFill>
                  <a:srgbClr val="C00000"/>
                </a:solidFill>
              </a:rPr>
              <a:t>س43: مع اكتساب الخبرة ومرور الزمن يتأكد أن الأعمال الدولية ليست شيئا عارضا وسيكون لدى المدير الثقة </a:t>
            </a:r>
          </a:p>
          <a:p>
            <a:pPr>
              <a:spcBef>
                <a:spcPct val="0"/>
              </a:spcBef>
              <a:buNone/>
            </a:pPr>
            <a:r>
              <a:rPr lang="ar-SA" altLang="ar-SA" sz="2000" b="1" dirty="0" smtClean="0">
                <a:solidFill>
                  <a:srgbClr val="C00000"/>
                </a:solidFill>
              </a:rPr>
              <a:t>         بتبني هياكل أكثر :</a:t>
            </a:r>
          </a:p>
          <a:p>
            <a:pPr>
              <a:spcBef>
                <a:spcPct val="0"/>
              </a:spcBef>
              <a:buNone/>
            </a:pPr>
            <a:r>
              <a:rPr lang="ar-SA" altLang="ar-SA" sz="2000" b="1" dirty="0" smtClean="0">
                <a:solidFill>
                  <a:srgbClr val="C00000"/>
                </a:solidFill>
              </a:rPr>
              <a:t> </a:t>
            </a:r>
            <a:r>
              <a:rPr lang="ar-SA" altLang="ar-SA" sz="2000" b="1" dirty="0" smtClean="0">
                <a:solidFill>
                  <a:srgbClr val="000000"/>
                </a:solidFill>
              </a:rPr>
              <a:t>      - تعقيداً .</a:t>
            </a:r>
            <a:endParaRPr lang="ar-SA" altLang="ar-SA" sz="2000" b="1" dirty="0" smtClean="0"/>
          </a:p>
          <a:p>
            <a:pPr>
              <a:spcBef>
                <a:spcPct val="0"/>
              </a:spcBef>
              <a:buNone/>
            </a:pPr>
            <a:endParaRPr lang="ar-SA" altLang="ar-SA" sz="2000" b="1" dirty="0" smtClean="0"/>
          </a:p>
          <a:p>
            <a:pPr>
              <a:spcBef>
                <a:spcPct val="0"/>
              </a:spcBef>
              <a:buNone/>
            </a:pPr>
            <a:endParaRPr lang="ar-SA" altLang="ar-SA" sz="2000" b="1" dirty="0" smtClean="0"/>
          </a:p>
        </p:txBody>
      </p:sp>
    </p:spTree>
    <p:extLst>
      <p:ext uri="{BB962C8B-B14F-4D97-AF65-F5344CB8AC3E}">
        <p14:creationId xmlns="" xmlns:p14="http://schemas.microsoft.com/office/powerpoint/2010/main" val="3967232164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عنصر نائب لرقم الشريحة 3"/>
          <p:cNvSpPr>
            <a:spLocks noGrp="1"/>
          </p:cNvSpPr>
          <p:nvPr>
            <p:ph type="sldNum" sz="quarter" idx="4"/>
          </p:nvPr>
        </p:nvSpPr>
        <p:spPr bwMode="auto">
          <a:xfrm>
            <a:off x="2105025" y="6376988"/>
            <a:ext cx="571500" cy="365125"/>
          </a:xfr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algn="r"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1pPr>
            <a:lvl2pPr marL="742950" indent="-285750" algn="r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2pPr>
            <a:lvl3pPr marL="1143000" indent="-228600" algn="r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3pPr>
            <a:lvl4pPr marL="1600200" indent="-228600" algn="r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4pPr>
            <a:lvl5pPr marL="2057400" indent="-228600" algn="r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5pPr>
            <a:lvl6pPr marL="2514600" indent="-228600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6pPr>
            <a:lvl7pPr marL="2971800" indent="-228600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7pPr>
            <a:lvl8pPr marL="3429000" indent="-228600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8pPr>
            <a:lvl9pPr marL="3886200" indent="-228600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ED4A2127-6A35-4975-881B-A5B57FCC0542}" type="slidenum">
              <a:rPr lang="ar-SA" altLang="ar-SA" sz="1200" smtClean="0">
                <a:solidFill>
                  <a:schemeClr val="bg1"/>
                </a:solidFill>
              </a:rPr>
              <a:pPr>
                <a:spcBef>
                  <a:spcPct val="0"/>
                </a:spcBef>
                <a:buFontTx/>
                <a:buNone/>
              </a:pPr>
              <a:t>12</a:t>
            </a:fld>
            <a:endParaRPr lang="en-US" altLang="ar-SA" sz="1200" smtClean="0">
              <a:solidFill>
                <a:schemeClr val="bg1"/>
              </a:solidFill>
            </a:endParaRPr>
          </a:p>
        </p:txBody>
      </p:sp>
      <p:sp>
        <p:nvSpPr>
          <p:cNvPr id="17412" name="مستطيل 6"/>
          <p:cNvSpPr>
            <a:spLocks noChangeArrowheads="1"/>
          </p:cNvSpPr>
          <p:nvPr/>
        </p:nvSpPr>
        <p:spPr bwMode="auto">
          <a:xfrm>
            <a:off x="166654" y="142852"/>
            <a:ext cx="9572692" cy="6572296"/>
          </a:xfrm>
          <a:prstGeom prst="rect">
            <a:avLst/>
          </a:prstGeom>
          <a:noFill/>
          <a:ln w="38100">
            <a:solidFill>
              <a:srgbClr val="7030A0"/>
            </a:solidFill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marL="514350" indent="-514350" algn="r"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1pPr>
            <a:lvl2pPr marL="742950" indent="-285750" algn="r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2pPr>
            <a:lvl3pPr marL="1143000" indent="-228600" algn="r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3pPr>
            <a:lvl4pPr marL="1600200" indent="-228600" algn="r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4pPr>
            <a:lvl5pPr marL="2057400" indent="-228600" algn="r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5pPr>
            <a:lvl6pPr marL="2514600" indent="-228600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6pPr>
            <a:lvl7pPr marL="2971800" indent="-228600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7pPr>
            <a:lvl8pPr marL="3429000" indent="-228600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8pPr>
            <a:lvl9pPr marL="3886200" indent="-228600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9pPr>
          </a:lstStyle>
          <a:p>
            <a:pPr>
              <a:lnSpc>
                <a:spcPct val="150000"/>
              </a:lnSpc>
              <a:spcBef>
                <a:spcPct val="0"/>
              </a:spcBef>
              <a:buNone/>
            </a:pPr>
            <a:r>
              <a:rPr lang="ar-SA" altLang="ar-SA" sz="2000" b="1" dirty="0" smtClean="0">
                <a:solidFill>
                  <a:srgbClr val="000099"/>
                </a:solidFill>
                <a:latin typeface="Arial" panose="020B0604020202020204" pitchFamily="34" charset="0"/>
                <a:cs typeface="+mn-cs"/>
              </a:rPr>
              <a:t>س44: </a:t>
            </a:r>
            <a:r>
              <a:rPr lang="ar-SA" sz="2000" b="1" dirty="0" smtClean="0">
                <a:solidFill>
                  <a:srgbClr val="000099"/>
                </a:solidFill>
              </a:rPr>
              <a:t>تقوم فلسفة الشركة وثقافتها على أساس </a:t>
            </a:r>
            <a:r>
              <a:rPr lang="ar-SA" altLang="ar-SA" sz="2000" b="1" dirty="0" smtClean="0">
                <a:solidFill>
                  <a:srgbClr val="000099"/>
                </a:solidFill>
                <a:latin typeface="Arial" panose="020B0604020202020204" pitchFamily="34" charset="0"/>
                <a:cs typeface="+mn-cs"/>
              </a:rPr>
              <a:t>:                   ( </a:t>
            </a:r>
            <a:r>
              <a:rPr lang="ar-SA" altLang="ar-SA" sz="2000" b="1" dirty="0" smtClean="0">
                <a:solidFill>
                  <a:srgbClr val="FF0000"/>
                </a:solidFill>
                <a:latin typeface="Arial" panose="020B0604020202020204" pitchFamily="34" charset="0"/>
                <a:cs typeface="+mn-cs"/>
              </a:rPr>
              <a:t>تم الاستعانة بإجابات من خارج المحتوى</a:t>
            </a:r>
            <a:r>
              <a:rPr lang="ar-SA" altLang="ar-SA" sz="2000" b="1" dirty="0" smtClean="0">
                <a:solidFill>
                  <a:srgbClr val="000099"/>
                </a:solidFill>
                <a:latin typeface="Arial" panose="020B0604020202020204" pitchFamily="34" charset="0"/>
                <a:cs typeface="+mn-cs"/>
              </a:rPr>
              <a:t>)</a:t>
            </a:r>
            <a:endParaRPr lang="ar-SA" altLang="ar-SA" sz="2000" b="1" dirty="0">
              <a:solidFill>
                <a:srgbClr val="000099"/>
              </a:solidFill>
              <a:latin typeface="Arial" panose="020B0604020202020204" pitchFamily="34" charset="0"/>
              <a:cs typeface="+mn-cs"/>
            </a:endParaRPr>
          </a:p>
          <a:p>
            <a:pPr>
              <a:spcBef>
                <a:spcPct val="0"/>
              </a:spcBef>
              <a:buNone/>
            </a:pPr>
            <a:r>
              <a:rPr lang="ar-SA" altLang="ar-SA" sz="2000" b="1" dirty="0" smtClean="0">
                <a:latin typeface="Arial" panose="020B0604020202020204" pitchFamily="34" charset="0"/>
                <a:cs typeface="+mn-cs"/>
              </a:rPr>
              <a:t>       - </a:t>
            </a:r>
            <a:r>
              <a:rPr lang="ar-SA" sz="2000" b="1" dirty="0" smtClean="0"/>
              <a:t>خلق بيئة عمل متفتحة </a:t>
            </a:r>
            <a:r>
              <a:rPr lang="ar-SA" altLang="ar-SA" sz="2000" b="1" dirty="0" smtClean="0">
                <a:latin typeface="Arial" panose="020B0604020202020204" pitchFamily="34" charset="0"/>
                <a:cs typeface="+mn-cs"/>
              </a:rPr>
              <a:t>.</a:t>
            </a:r>
          </a:p>
          <a:p>
            <a:pPr>
              <a:spcBef>
                <a:spcPct val="0"/>
              </a:spcBef>
              <a:buNone/>
            </a:pPr>
            <a:r>
              <a:rPr lang="ar-SA" altLang="ar-SA" sz="2000" b="1" dirty="0" smtClean="0">
                <a:latin typeface="Arial" panose="020B0604020202020204" pitchFamily="34" charset="0"/>
                <a:cs typeface="+mn-cs"/>
              </a:rPr>
              <a:t>       - </a:t>
            </a:r>
            <a:r>
              <a:rPr lang="ar-SA" altLang="ar-SA" sz="2000" b="1" dirty="0" smtClean="0"/>
              <a:t>الشفافية .</a:t>
            </a:r>
          </a:p>
          <a:p>
            <a:pPr marL="0" indent="0">
              <a:spcBef>
                <a:spcPct val="0"/>
              </a:spcBef>
              <a:buNone/>
            </a:pPr>
            <a:r>
              <a:rPr lang="ar-SA" altLang="ar-SA" sz="2000" b="1" dirty="0" smtClean="0"/>
              <a:t>       - صنع واتخاذ القرار .</a:t>
            </a:r>
          </a:p>
          <a:p>
            <a:pPr marL="0" indent="0">
              <a:spcBef>
                <a:spcPct val="0"/>
              </a:spcBef>
              <a:buNone/>
            </a:pPr>
            <a:r>
              <a:rPr lang="ar-SA" altLang="ar-SA" sz="2000" b="1" dirty="0" smtClean="0"/>
              <a:t>       - ت</a:t>
            </a:r>
            <a:r>
              <a:rPr lang="ar-SA" sz="2000" b="1" dirty="0" smtClean="0"/>
              <a:t>طوير المنتجات المبتكرة </a:t>
            </a:r>
            <a:r>
              <a:rPr lang="ar-SA" altLang="ar-SA" sz="2000" b="1" dirty="0" smtClean="0"/>
              <a:t>.</a:t>
            </a:r>
          </a:p>
          <a:p>
            <a:pPr marL="0" indent="0">
              <a:spcBef>
                <a:spcPct val="0"/>
              </a:spcBef>
              <a:buNone/>
            </a:pPr>
            <a:r>
              <a:rPr lang="ar-SA" altLang="ar-SA" sz="2000" b="1" dirty="0" smtClean="0"/>
              <a:t>       - رضا العملاء .</a:t>
            </a:r>
          </a:p>
          <a:p>
            <a:pPr marL="0" indent="0">
              <a:spcBef>
                <a:spcPct val="0"/>
              </a:spcBef>
              <a:buNone/>
            </a:pPr>
            <a:r>
              <a:rPr lang="ar-SA" altLang="ar-SA" sz="2000" b="1" dirty="0" smtClean="0"/>
              <a:t>       - </a:t>
            </a:r>
            <a:r>
              <a:rPr lang="ar-SA" sz="2000" b="1" dirty="0" smtClean="0"/>
              <a:t>إتباع أفضل نظم القيادة .</a:t>
            </a:r>
          </a:p>
          <a:p>
            <a:pPr marL="0" indent="0">
              <a:spcBef>
                <a:spcPct val="0"/>
              </a:spcBef>
              <a:buNone/>
            </a:pPr>
            <a:r>
              <a:rPr lang="ar-SA" altLang="ar-SA" sz="2000" b="1" dirty="0" smtClean="0"/>
              <a:t>       - الاندماج في العولمة .</a:t>
            </a:r>
          </a:p>
          <a:p>
            <a:pPr>
              <a:spcBef>
                <a:spcPct val="0"/>
              </a:spcBef>
              <a:buNone/>
            </a:pPr>
            <a:r>
              <a:rPr lang="ar-SA" altLang="ar-SA" sz="2000" b="1" dirty="0" smtClean="0">
                <a:latin typeface="Arial" panose="020B0604020202020204" pitchFamily="34" charset="0"/>
                <a:cs typeface="+mn-cs"/>
              </a:rPr>
              <a:t>       </a:t>
            </a:r>
            <a:endParaRPr lang="ar-SA" altLang="ar-SA" sz="2000" b="1" dirty="0" smtClean="0">
              <a:solidFill>
                <a:srgbClr val="000099"/>
              </a:solidFill>
              <a:latin typeface="Arial" panose="020B0604020202020204" pitchFamily="34" charset="0"/>
              <a:cs typeface="+mn-cs"/>
            </a:endParaRPr>
          </a:p>
          <a:p>
            <a:pPr>
              <a:spcBef>
                <a:spcPct val="0"/>
              </a:spcBef>
              <a:buNone/>
            </a:pPr>
            <a:r>
              <a:rPr lang="ar-SA" altLang="ar-SA" sz="2000" b="1" dirty="0" smtClean="0">
                <a:solidFill>
                  <a:srgbClr val="000099"/>
                </a:solidFill>
                <a:latin typeface="Arial" panose="020B0604020202020204" pitchFamily="34" charset="0"/>
                <a:cs typeface="+mn-cs"/>
              </a:rPr>
              <a:t>س45: </a:t>
            </a:r>
            <a:r>
              <a:rPr lang="ar-SA" altLang="ar-SA" sz="2000" b="1" dirty="0" smtClean="0">
                <a:solidFill>
                  <a:srgbClr val="000099"/>
                </a:solidFill>
              </a:rPr>
              <a:t>يؤثر توجه المديرين ونظرتهم للأعمال الدولية في اختيار </a:t>
            </a:r>
            <a:r>
              <a:rPr lang="ar-SA" altLang="ar-SA" sz="2000" b="1" dirty="0" smtClean="0">
                <a:solidFill>
                  <a:srgbClr val="000099"/>
                </a:solidFill>
                <a:latin typeface="Arial" panose="020B0604020202020204" pitchFamily="34" charset="0"/>
                <a:cs typeface="+mn-cs"/>
              </a:rPr>
              <a:t>:</a:t>
            </a:r>
          </a:p>
          <a:p>
            <a:pPr>
              <a:spcBef>
                <a:spcPct val="0"/>
              </a:spcBef>
              <a:buNone/>
            </a:pPr>
            <a:r>
              <a:rPr lang="ar-SA" altLang="ar-SA" sz="2000" b="1" dirty="0" smtClean="0">
                <a:latin typeface="Arial" panose="020B0604020202020204" pitchFamily="34" charset="0"/>
                <a:cs typeface="+mn-cs"/>
              </a:rPr>
              <a:t>       - </a:t>
            </a:r>
            <a:r>
              <a:rPr lang="ar-SA" altLang="ar-SA" sz="2000" b="1" dirty="0" smtClean="0"/>
              <a:t>النموذج التنظيمي</a:t>
            </a:r>
            <a:r>
              <a:rPr lang="ar-SA" sz="2000" b="1" dirty="0" smtClean="0"/>
              <a:t> </a:t>
            </a:r>
            <a:r>
              <a:rPr lang="ar-SA" altLang="ar-SA" sz="2000" b="1" dirty="0" smtClean="0">
                <a:cs typeface="Arabic Transparent" panose="020B0604020202020204" pitchFamily="34" charset="0"/>
              </a:rPr>
              <a:t>.</a:t>
            </a:r>
          </a:p>
          <a:p>
            <a:pPr>
              <a:spcBef>
                <a:spcPct val="0"/>
              </a:spcBef>
              <a:buNone/>
            </a:pPr>
            <a:endParaRPr lang="ar-SA" altLang="ar-SA" sz="2000" b="1" dirty="0" smtClean="0">
              <a:latin typeface="Arial" panose="020B0604020202020204" pitchFamily="34" charset="0"/>
              <a:cs typeface="+mn-cs"/>
            </a:endParaRPr>
          </a:p>
          <a:p>
            <a:pPr>
              <a:spcBef>
                <a:spcPct val="0"/>
              </a:spcBef>
              <a:buNone/>
            </a:pPr>
            <a:r>
              <a:rPr lang="ar-SA" altLang="ar-SA" sz="2000" b="1" dirty="0" smtClean="0">
                <a:solidFill>
                  <a:srgbClr val="000099"/>
                </a:solidFill>
                <a:latin typeface="Arial" panose="020B0604020202020204" pitchFamily="34" charset="0"/>
                <a:cs typeface="+mn-cs"/>
              </a:rPr>
              <a:t>س46: </a:t>
            </a:r>
            <a:r>
              <a:rPr lang="ar-SA" altLang="ar-SA" sz="2000" b="1" dirty="0" smtClean="0">
                <a:solidFill>
                  <a:srgbClr val="000099"/>
                </a:solidFill>
              </a:rPr>
              <a:t>نوعية عمل الشركة وإستراتيجيتها يقصد </a:t>
            </a:r>
            <a:r>
              <a:rPr lang="ar-SA" altLang="ar-SA" sz="2000" b="1" dirty="0" err="1" smtClean="0">
                <a:solidFill>
                  <a:srgbClr val="000099"/>
                </a:solidFill>
              </a:rPr>
              <a:t>بها</a:t>
            </a:r>
            <a:r>
              <a:rPr lang="ar-SA" altLang="ar-SA" sz="2000" b="1" dirty="0" smtClean="0">
                <a:solidFill>
                  <a:srgbClr val="000099"/>
                </a:solidFill>
              </a:rPr>
              <a:t> </a:t>
            </a:r>
            <a:r>
              <a:rPr lang="ar-SA" altLang="ar-SA" sz="2000" b="1" dirty="0" smtClean="0">
                <a:solidFill>
                  <a:srgbClr val="000099"/>
                </a:solidFill>
                <a:latin typeface="Arial" panose="020B0604020202020204" pitchFamily="34" charset="0"/>
              </a:rPr>
              <a:t>:</a:t>
            </a:r>
            <a:endParaRPr lang="ar-SA" altLang="ar-SA" sz="2000" b="1" dirty="0" smtClean="0">
              <a:solidFill>
                <a:srgbClr val="000099"/>
              </a:solidFill>
              <a:latin typeface="Arial" panose="020B0604020202020204" pitchFamily="34" charset="0"/>
              <a:cs typeface="+mn-cs"/>
            </a:endParaRPr>
          </a:p>
          <a:p>
            <a:pPr>
              <a:spcBef>
                <a:spcPct val="0"/>
              </a:spcBef>
              <a:buNone/>
            </a:pPr>
            <a:r>
              <a:rPr lang="ar-SA" altLang="ar-SA" sz="2000" b="1" dirty="0" smtClean="0">
                <a:latin typeface="Arial" panose="020B0604020202020204" pitchFamily="34" charset="0"/>
                <a:cs typeface="+mn-cs"/>
              </a:rPr>
              <a:t>       - </a:t>
            </a:r>
            <a:r>
              <a:rPr lang="ar-SA" altLang="ar-SA" sz="2000" b="1" dirty="0" smtClean="0"/>
              <a:t>نوعية المنتجات التي تتعامل </a:t>
            </a:r>
            <a:r>
              <a:rPr lang="ar-SA" altLang="ar-SA" sz="2000" b="1" dirty="0" err="1" smtClean="0"/>
              <a:t>بها</a:t>
            </a:r>
            <a:r>
              <a:rPr lang="ar-SA" altLang="ar-SA" sz="2000" b="1" dirty="0" smtClean="0"/>
              <a:t> .</a:t>
            </a:r>
          </a:p>
          <a:p>
            <a:pPr>
              <a:spcBef>
                <a:spcPct val="0"/>
              </a:spcBef>
              <a:buNone/>
            </a:pPr>
            <a:r>
              <a:rPr lang="ar-SA" altLang="ar-SA" sz="2000" b="1" dirty="0" smtClean="0"/>
              <a:t>       - مدى امتلاكها خطوط إنتاج عميقة ومتوسطة أم محدودة .</a:t>
            </a:r>
          </a:p>
          <a:p>
            <a:pPr>
              <a:spcBef>
                <a:spcPct val="0"/>
              </a:spcBef>
              <a:buNone/>
            </a:pPr>
            <a:r>
              <a:rPr lang="ar-SA" altLang="ar-SA" sz="2000" b="1" dirty="0" smtClean="0"/>
              <a:t>       - هل تعمل في أماكن متفرقة من العالم أم في بلدان محدودة .</a:t>
            </a:r>
          </a:p>
          <a:p>
            <a:pPr>
              <a:spcBef>
                <a:spcPct val="0"/>
              </a:spcBef>
              <a:buNone/>
            </a:pPr>
            <a:r>
              <a:rPr lang="ar-SA" altLang="ar-SA" sz="2000" b="1" dirty="0" smtClean="0"/>
              <a:t>       - برنامج الشركة وتوسعها المستقبلي واقتصاديات النظم المختلفة .</a:t>
            </a:r>
          </a:p>
          <a:p>
            <a:pPr>
              <a:spcBef>
                <a:spcPct val="0"/>
              </a:spcBef>
              <a:buNone/>
            </a:pPr>
            <a:endParaRPr lang="ar-SA" altLang="ar-SA" sz="2000" b="1" dirty="0" smtClean="0"/>
          </a:p>
          <a:p>
            <a:pPr>
              <a:spcBef>
                <a:spcPct val="0"/>
              </a:spcBef>
              <a:buNone/>
            </a:pPr>
            <a:r>
              <a:rPr lang="ar-SA" altLang="ar-SA" sz="2000" b="1" dirty="0" smtClean="0">
                <a:solidFill>
                  <a:srgbClr val="000099"/>
                </a:solidFill>
              </a:rPr>
              <a:t>س47:</a:t>
            </a:r>
            <a:r>
              <a:rPr lang="ar-SA" altLang="ar-SA" sz="2000" b="1" dirty="0" smtClean="0">
                <a:solidFill>
                  <a:srgbClr val="C00000"/>
                </a:solidFill>
              </a:rPr>
              <a:t> </a:t>
            </a:r>
            <a:r>
              <a:rPr lang="ar-SA" altLang="ar-SA" sz="2000" b="1" dirty="0" smtClean="0">
                <a:solidFill>
                  <a:srgbClr val="000099"/>
                </a:solidFill>
              </a:rPr>
              <a:t>كلما تنوعت منتجات الشركة وتعددت مناطق عملياتها كلما :</a:t>
            </a:r>
          </a:p>
          <a:p>
            <a:pPr>
              <a:spcBef>
                <a:spcPct val="0"/>
              </a:spcBef>
              <a:buNone/>
            </a:pPr>
            <a:r>
              <a:rPr lang="ar-SA" altLang="ar-SA" sz="2000" b="1" dirty="0" smtClean="0">
                <a:solidFill>
                  <a:srgbClr val="C00000"/>
                </a:solidFill>
              </a:rPr>
              <a:t> </a:t>
            </a:r>
            <a:r>
              <a:rPr lang="ar-SA" altLang="ar-SA" sz="2000" b="1" dirty="0" smtClean="0">
                <a:solidFill>
                  <a:srgbClr val="000000"/>
                </a:solidFill>
              </a:rPr>
              <a:t>      - اختارت </a:t>
            </a:r>
            <a:r>
              <a:rPr lang="ar-SA" altLang="ar-SA" sz="2000" b="1" dirty="0" smtClean="0"/>
              <a:t>نموذجا يعكس هذا التنوع</a:t>
            </a:r>
            <a:r>
              <a:rPr lang="ar-SA" altLang="ar-SA" sz="2000" b="1" dirty="0" smtClean="0">
                <a:solidFill>
                  <a:srgbClr val="000000"/>
                </a:solidFill>
              </a:rPr>
              <a:t> .</a:t>
            </a:r>
          </a:p>
        </p:txBody>
      </p:sp>
    </p:spTree>
    <p:extLst>
      <p:ext uri="{BB962C8B-B14F-4D97-AF65-F5344CB8AC3E}">
        <p14:creationId xmlns="" xmlns:p14="http://schemas.microsoft.com/office/powerpoint/2010/main" val="3967232164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عنصر نائب لرقم الشريحة 3"/>
          <p:cNvSpPr>
            <a:spLocks noGrp="1"/>
          </p:cNvSpPr>
          <p:nvPr>
            <p:ph type="sldNum" sz="quarter" idx="4"/>
          </p:nvPr>
        </p:nvSpPr>
        <p:spPr bwMode="auto">
          <a:xfrm>
            <a:off x="2105025" y="6376988"/>
            <a:ext cx="571500" cy="365125"/>
          </a:xfr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algn="r"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1pPr>
            <a:lvl2pPr marL="742950" indent="-285750" algn="r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2pPr>
            <a:lvl3pPr marL="1143000" indent="-228600" algn="r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3pPr>
            <a:lvl4pPr marL="1600200" indent="-228600" algn="r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4pPr>
            <a:lvl5pPr marL="2057400" indent="-228600" algn="r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5pPr>
            <a:lvl6pPr marL="2514600" indent="-228600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6pPr>
            <a:lvl7pPr marL="2971800" indent="-228600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7pPr>
            <a:lvl8pPr marL="3429000" indent="-228600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8pPr>
            <a:lvl9pPr marL="3886200" indent="-228600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ED4A2127-6A35-4975-881B-A5B57FCC0542}" type="slidenum">
              <a:rPr lang="ar-SA" altLang="ar-SA" sz="1200" smtClean="0">
                <a:solidFill>
                  <a:schemeClr val="bg1"/>
                </a:solidFill>
              </a:rPr>
              <a:pPr>
                <a:spcBef>
                  <a:spcPct val="0"/>
                </a:spcBef>
                <a:buFontTx/>
                <a:buNone/>
              </a:pPr>
              <a:t>13</a:t>
            </a:fld>
            <a:endParaRPr lang="en-US" altLang="ar-SA" sz="1200" smtClean="0">
              <a:solidFill>
                <a:schemeClr val="bg1"/>
              </a:solidFill>
            </a:endParaRPr>
          </a:p>
        </p:txBody>
      </p:sp>
      <p:sp>
        <p:nvSpPr>
          <p:cNvPr id="17412" name="مستطيل 6"/>
          <p:cNvSpPr>
            <a:spLocks noChangeArrowheads="1"/>
          </p:cNvSpPr>
          <p:nvPr/>
        </p:nvSpPr>
        <p:spPr bwMode="auto">
          <a:xfrm>
            <a:off x="166654" y="220500"/>
            <a:ext cx="9572692" cy="6401753"/>
          </a:xfrm>
          <a:prstGeom prst="rect">
            <a:avLst/>
          </a:prstGeom>
          <a:noFill/>
          <a:ln w="38100">
            <a:solidFill>
              <a:srgbClr val="7030A0"/>
            </a:solidFill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marL="514350" indent="-514350" algn="r"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1pPr>
            <a:lvl2pPr marL="742950" indent="-285750" algn="r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2pPr>
            <a:lvl3pPr marL="1143000" indent="-228600" algn="r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3pPr>
            <a:lvl4pPr marL="1600200" indent="-228600" algn="r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4pPr>
            <a:lvl5pPr marL="2057400" indent="-228600" algn="r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5pPr>
            <a:lvl6pPr marL="2514600" indent="-228600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6pPr>
            <a:lvl7pPr marL="2971800" indent="-228600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7pPr>
            <a:lvl8pPr marL="3429000" indent="-228600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8pPr>
            <a:lvl9pPr marL="3886200" indent="-228600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9pPr>
          </a:lstStyle>
          <a:p>
            <a:pPr>
              <a:lnSpc>
                <a:spcPct val="150000"/>
              </a:lnSpc>
              <a:spcBef>
                <a:spcPct val="0"/>
              </a:spcBef>
              <a:buNone/>
            </a:pPr>
            <a:r>
              <a:rPr lang="ar-SA" altLang="ar-SA" sz="2000" b="1" dirty="0" smtClean="0">
                <a:solidFill>
                  <a:srgbClr val="C00000"/>
                </a:solidFill>
                <a:latin typeface="Arial" panose="020B0604020202020204" pitchFamily="34" charset="0"/>
                <a:cs typeface="+mn-cs"/>
              </a:rPr>
              <a:t>س48: </a:t>
            </a:r>
            <a:r>
              <a:rPr lang="ar-SA" altLang="ar-SA" sz="2000" b="1" dirty="0" smtClean="0">
                <a:solidFill>
                  <a:srgbClr val="C00000"/>
                </a:solidFill>
              </a:rPr>
              <a:t>وجود كوادر مؤهلة لها خبرات في الأعمال الدولية </a:t>
            </a:r>
            <a:r>
              <a:rPr lang="ar-SA" sz="2000" b="1" dirty="0" smtClean="0">
                <a:solidFill>
                  <a:srgbClr val="C00000"/>
                </a:solidFill>
              </a:rPr>
              <a:t>عند اختيار الهياكل التنظيمية</a:t>
            </a:r>
            <a:r>
              <a:rPr lang="ar-SA" altLang="ar-SA" sz="2000" b="1" dirty="0" smtClean="0">
                <a:solidFill>
                  <a:srgbClr val="C00000"/>
                </a:solidFill>
              </a:rPr>
              <a:t> يساهم في منح الشركة </a:t>
            </a:r>
            <a:r>
              <a:rPr lang="ar-SA" altLang="ar-SA" sz="2000" b="1" dirty="0" smtClean="0">
                <a:solidFill>
                  <a:srgbClr val="C00000"/>
                </a:solidFill>
                <a:latin typeface="Arial" panose="020B0604020202020204" pitchFamily="34" charset="0"/>
                <a:cs typeface="+mn-cs"/>
              </a:rPr>
              <a:t>:</a:t>
            </a:r>
            <a:endParaRPr lang="ar-SA" altLang="ar-SA" sz="2000" b="1" dirty="0">
              <a:solidFill>
                <a:srgbClr val="C00000"/>
              </a:solidFill>
              <a:latin typeface="Arial" panose="020B0604020202020204" pitchFamily="34" charset="0"/>
              <a:cs typeface="+mn-cs"/>
            </a:endParaRPr>
          </a:p>
          <a:p>
            <a:pPr>
              <a:spcBef>
                <a:spcPct val="0"/>
              </a:spcBef>
              <a:buNone/>
            </a:pPr>
            <a:r>
              <a:rPr lang="ar-SA" altLang="ar-SA" sz="2000" b="1" dirty="0" smtClean="0">
                <a:latin typeface="Arial" panose="020B0604020202020204" pitchFamily="34" charset="0"/>
                <a:cs typeface="+mn-cs"/>
              </a:rPr>
              <a:t>       - ال</a:t>
            </a:r>
            <a:r>
              <a:rPr lang="ar-SA" altLang="ar-SA" sz="2000" b="1" dirty="0" smtClean="0"/>
              <a:t>مرونة في الانتقال من نموذج لآخر</a:t>
            </a:r>
            <a:r>
              <a:rPr lang="ar-SA" altLang="ar-SA" sz="2000" b="1" dirty="0" smtClean="0">
                <a:latin typeface="Arial" panose="020B0604020202020204" pitchFamily="34" charset="0"/>
                <a:cs typeface="+mn-cs"/>
              </a:rPr>
              <a:t>.</a:t>
            </a:r>
          </a:p>
          <a:p>
            <a:pPr>
              <a:spcBef>
                <a:spcPct val="0"/>
              </a:spcBef>
              <a:buNone/>
            </a:pPr>
            <a:r>
              <a:rPr lang="ar-SA" altLang="ar-SA" sz="2000" b="1" dirty="0" smtClean="0">
                <a:latin typeface="Arial" panose="020B0604020202020204" pitchFamily="34" charset="0"/>
                <a:cs typeface="+mn-cs"/>
              </a:rPr>
              <a:t>       - </a:t>
            </a:r>
            <a:r>
              <a:rPr lang="ar-SA" altLang="ar-SA" sz="2000" b="1" dirty="0" smtClean="0"/>
              <a:t>تدريب الكوادر .</a:t>
            </a:r>
          </a:p>
          <a:p>
            <a:pPr marL="0" indent="0">
              <a:spcBef>
                <a:spcPct val="0"/>
              </a:spcBef>
              <a:buNone/>
            </a:pPr>
            <a:r>
              <a:rPr lang="ar-SA" altLang="ar-SA" sz="2000" b="1" dirty="0" smtClean="0"/>
              <a:t>       </a:t>
            </a:r>
            <a:r>
              <a:rPr lang="ar-SA" altLang="ar-SA" sz="2000" b="1" dirty="0" smtClean="0">
                <a:latin typeface="Arial" panose="020B0604020202020204" pitchFamily="34" charset="0"/>
                <a:cs typeface="+mn-cs"/>
              </a:rPr>
              <a:t>       </a:t>
            </a:r>
            <a:endParaRPr lang="ar-SA" altLang="ar-SA" sz="2000" b="1" dirty="0" smtClean="0">
              <a:solidFill>
                <a:srgbClr val="000099"/>
              </a:solidFill>
              <a:latin typeface="Arial" panose="020B0604020202020204" pitchFamily="34" charset="0"/>
              <a:cs typeface="+mn-cs"/>
            </a:endParaRPr>
          </a:p>
          <a:p>
            <a:pPr>
              <a:spcBef>
                <a:spcPct val="0"/>
              </a:spcBef>
              <a:buNone/>
            </a:pPr>
            <a:r>
              <a:rPr lang="ar-SA" altLang="ar-SA" sz="2000" b="1" dirty="0" smtClean="0">
                <a:solidFill>
                  <a:srgbClr val="C00000"/>
                </a:solidFill>
                <a:latin typeface="Arial" panose="020B0604020202020204" pitchFamily="34" charset="0"/>
                <a:cs typeface="+mn-cs"/>
              </a:rPr>
              <a:t>س49: من الاعتبارات </a:t>
            </a:r>
            <a:r>
              <a:rPr lang="ar-SA" sz="2000" b="1" dirty="0" smtClean="0">
                <a:solidFill>
                  <a:srgbClr val="C00000"/>
                </a:solidFill>
              </a:rPr>
              <a:t>التي يجب تطبيقها عند اختيار الهياكل التنظيمية والتي تمنح </a:t>
            </a:r>
            <a:r>
              <a:rPr lang="ar-SA" altLang="ar-SA" sz="2000" b="1" dirty="0" smtClean="0">
                <a:solidFill>
                  <a:srgbClr val="C00000"/>
                </a:solidFill>
              </a:rPr>
              <a:t>الشركة مرونة في الانتقال من </a:t>
            </a:r>
          </a:p>
          <a:p>
            <a:pPr>
              <a:spcBef>
                <a:spcPct val="0"/>
              </a:spcBef>
              <a:buNone/>
            </a:pPr>
            <a:r>
              <a:rPr lang="ar-SA" altLang="ar-SA" sz="2000" b="1" dirty="0" smtClean="0">
                <a:solidFill>
                  <a:srgbClr val="C00000"/>
                </a:solidFill>
              </a:rPr>
              <a:t>          نموذج لآخر</a:t>
            </a:r>
            <a:r>
              <a:rPr lang="ar-SA" sz="2000" b="1" dirty="0" smtClean="0">
                <a:solidFill>
                  <a:srgbClr val="C00000"/>
                </a:solidFill>
              </a:rPr>
              <a:t> </a:t>
            </a:r>
            <a:r>
              <a:rPr lang="ar-SA" altLang="ar-SA" sz="2000" b="1" dirty="0" smtClean="0">
                <a:solidFill>
                  <a:srgbClr val="C00000"/>
                </a:solidFill>
                <a:latin typeface="Arial" panose="020B0604020202020204" pitchFamily="34" charset="0"/>
                <a:cs typeface="+mn-cs"/>
              </a:rPr>
              <a:t>:</a:t>
            </a:r>
          </a:p>
          <a:p>
            <a:pPr>
              <a:spcBef>
                <a:spcPct val="0"/>
              </a:spcBef>
              <a:buNone/>
            </a:pPr>
            <a:r>
              <a:rPr lang="ar-SA" altLang="ar-SA" sz="2000" b="1" dirty="0" smtClean="0">
                <a:latin typeface="Arial" panose="020B0604020202020204" pitchFamily="34" charset="0"/>
                <a:cs typeface="+mn-cs"/>
              </a:rPr>
              <a:t>       - </a:t>
            </a:r>
            <a:r>
              <a:rPr lang="ar-SA" altLang="ar-SA" sz="2000" b="1" dirty="0" smtClean="0"/>
              <a:t>وجود الكوادر المؤهلة </a:t>
            </a:r>
            <a:r>
              <a:rPr lang="ar-SA" altLang="ar-SA" sz="2000" b="1" dirty="0" smtClean="0">
                <a:cs typeface="Arabic Transparent" panose="020B0604020202020204" pitchFamily="34" charset="0"/>
              </a:rPr>
              <a:t>.</a:t>
            </a:r>
          </a:p>
          <a:p>
            <a:pPr>
              <a:spcBef>
                <a:spcPct val="0"/>
              </a:spcBef>
              <a:buNone/>
            </a:pPr>
            <a:endParaRPr lang="ar-SA" altLang="ar-SA" sz="2000" b="1" dirty="0" smtClean="0">
              <a:cs typeface="Arabic Transparent" panose="020B0604020202020204" pitchFamily="34" charset="0"/>
            </a:endParaRPr>
          </a:p>
          <a:p>
            <a:pPr>
              <a:spcBef>
                <a:spcPct val="0"/>
              </a:spcBef>
              <a:buNone/>
            </a:pPr>
            <a:endParaRPr lang="ar-SA" altLang="ar-SA" sz="2000" b="1" dirty="0" smtClean="0">
              <a:cs typeface="Arabic Transparent" panose="020B0604020202020204" pitchFamily="34" charset="0"/>
            </a:endParaRPr>
          </a:p>
          <a:p>
            <a:pPr>
              <a:spcBef>
                <a:spcPct val="0"/>
              </a:spcBef>
              <a:buNone/>
            </a:pPr>
            <a:endParaRPr lang="ar-SA" altLang="ar-SA" sz="2000" b="1" dirty="0" smtClean="0">
              <a:cs typeface="Arabic Transparent" panose="020B0604020202020204" pitchFamily="34" charset="0"/>
            </a:endParaRPr>
          </a:p>
          <a:p>
            <a:pPr>
              <a:spcBef>
                <a:spcPct val="0"/>
              </a:spcBef>
              <a:buNone/>
            </a:pPr>
            <a:endParaRPr lang="ar-SA" altLang="ar-SA" sz="2000" b="1" dirty="0" smtClean="0">
              <a:cs typeface="Arabic Transparent" panose="020B0604020202020204" pitchFamily="34" charset="0"/>
            </a:endParaRPr>
          </a:p>
          <a:p>
            <a:pPr>
              <a:spcBef>
                <a:spcPct val="0"/>
              </a:spcBef>
              <a:buNone/>
            </a:pPr>
            <a:endParaRPr lang="ar-SA" altLang="ar-SA" sz="2000" b="1" dirty="0" smtClean="0">
              <a:cs typeface="Arabic Transparent" panose="020B0604020202020204" pitchFamily="34" charset="0"/>
            </a:endParaRPr>
          </a:p>
          <a:p>
            <a:pPr>
              <a:spcBef>
                <a:spcPct val="0"/>
              </a:spcBef>
              <a:buNone/>
            </a:pPr>
            <a:endParaRPr lang="ar-SA" altLang="ar-SA" sz="2000" b="1" dirty="0" smtClean="0">
              <a:cs typeface="Arabic Transparent" panose="020B0604020202020204" pitchFamily="34" charset="0"/>
            </a:endParaRPr>
          </a:p>
          <a:p>
            <a:pPr>
              <a:spcBef>
                <a:spcPct val="0"/>
              </a:spcBef>
              <a:buNone/>
            </a:pPr>
            <a:endParaRPr lang="ar-SA" altLang="ar-SA" sz="2000" b="1" dirty="0" smtClean="0">
              <a:cs typeface="Arabic Transparent" panose="020B0604020202020204" pitchFamily="34" charset="0"/>
            </a:endParaRPr>
          </a:p>
          <a:p>
            <a:pPr>
              <a:spcBef>
                <a:spcPct val="0"/>
              </a:spcBef>
              <a:buNone/>
            </a:pPr>
            <a:endParaRPr lang="ar-SA" altLang="ar-SA" sz="2000" b="1" dirty="0" smtClean="0">
              <a:cs typeface="Arabic Transparent" panose="020B0604020202020204" pitchFamily="34" charset="0"/>
            </a:endParaRPr>
          </a:p>
          <a:p>
            <a:pPr>
              <a:spcBef>
                <a:spcPct val="0"/>
              </a:spcBef>
              <a:buNone/>
            </a:pPr>
            <a:endParaRPr lang="ar-SA" altLang="ar-SA" sz="2000" b="1" dirty="0" smtClean="0">
              <a:cs typeface="Arabic Transparent" panose="020B0604020202020204" pitchFamily="34" charset="0"/>
            </a:endParaRPr>
          </a:p>
          <a:p>
            <a:pPr>
              <a:spcBef>
                <a:spcPct val="0"/>
              </a:spcBef>
              <a:buNone/>
            </a:pPr>
            <a:endParaRPr lang="ar-SA" altLang="ar-SA" sz="2000" b="1" dirty="0" smtClean="0">
              <a:cs typeface="Arabic Transparent" panose="020B0604020202020204" pitchFamily="34" charset="0"/>
            </a:endParaRPr>
          </a:p>
          <a:p>
            <a:pPr>
              <a:spcBef>
                <a:spcPct val="0"/>
              </a:spcBef>
              <a:buNone/>
            </a:pPr>
            <a:endParaRPr lang="ar-SA" altLang="ar-SA" sz="2000" b="1" dirty="0" smtClean="0">
              <a:cs typeface="Arabic Transparent" panose="020B0604020202020204" pitchFamily="34" charset="0"/>
            </a:endParaRPr>
          </a:p>
          <a:p>
            <a:pPr>
              <a:spcBef>
                <a:spcPct val="0"/>
              </a:spcBef>
              <a:buNone/>
            </a:pPr>
            <a:endParaRPr lang="ar-SA" altLang="ar-SA" sz="2000" b="1" dirty="0" smtClean="0">
              <a:cs typeface="Arabic Transparent" panose="020B0604020202020204" pitchFamily="34" charset="0"/>
            </a:endParaRPr>
          </a:p>
          <a:p>
            <a:pPr>
              <a:spcBef>
                <a:spcPct val="0"/>
              </a:spcBef>
              <a:buNone/>
            </a:pPr>
            <a:endParaRPr lang="ar-SA" altLang="ar-SA" sz="2000" b="1" dirty="0" smtClean="0">
              <a:latin typeface="Arial" panose="020B0604020202020204" pitchFamily="34" charset="0"/>
              <a:cs typeface="+mn-cs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3967232164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Foundry">
      <a:dk1>
        <a:sysClr val="windowText" lastClr="000000"/>
      </a:dk1>
      <a:lt1>
        <a:sysClr val="window" lastClr="FFFFFF"/>
      </a:lt1>
      <a:dk2>
        <a:srgbClr val="676A55"/>
      </a:dk2>
      <a:lt2>
        <a:srgbClr val="EAEBDE"/>
      </a:lt2>
      <a:accent1>
        <a:srgbClr val="72A376"/>
      </a:accent1>
      <a:accent2>
        <a:srgbClr val="B0CCB0"/>
      </a:accent2>
      <a:accent3>
        <a:srgbClr val="A8CDD7"/>
      </a:accent3>
      <a:accent4>
        <a:srgbClr val="C0BEAF"/>
      </a:accent4>
      <a:accent5>
        <a:srgbClr val="CEC597"/>
      </a:accent5>
      <a:accent6>
        <a:srgbClr val="E8B7B7"/>
      </a:accent6>
      <a:hlink>
        <a:srgbClr val="DB5353"/>
      </a:hlink>
      <a:folHlink>
        <a:srgbClr val="903638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Managemnt-template-final.potx" id="{95F461BE-526E-4CA1-9DA5-0D8BE929E680}" vid="{4B94896F-684C-4F32-8A74-8D9CFF96F358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Managemnt-template-final</Template>
  <TotalTime>538</TotalTime>
  <Words>1695</Words>
  <Application>Microsoft Office PowerPoint</Application>
  <PresentationFormat>A4 Paper (210x297 mm)‎</PresentationFormat>
  <Paragraphs>245</Paragraphs>
  <Slides>13</Slides>
  <Notes>0</Notes>
  <HiddenSlides>0</HiddenSlides>
  <MMClips>0</MMClips>
  <ScaleCrop>false</ScaleCrop>
  <HeadingPairs>
    <vt:vector size="4" baseType="variant">
      <vt:variant>
        <vt:lpstr>سمة</vt:lpstr>
      </vt:variant>
      <vt:variant>
        <vt:i4>1</vt:i4>
      </vt:variant>
      <vt:variant>
        <vt:lpstr>عناوين الشرائح</vt:lpstr>
      </vt:variant>
      <vt:variant>
        <vt:i4>13</vt:i4>
      </vt:variant>
    </vt:vector>
  </HeadingPairs>
  <TitlesOfParts>
    <vt:vector size="14" baseType="lpstr">
      <vt:lpstr>Office Theme</vt:lpstr>
      <vt:lpstr>الشريحة 1</vt:lpstr>
      <vt:lpstr>الشريحة 2</vt:lpstr>
      <vt:lpstr>الشريحة 3</vt:lpstr>
      <vt:lpstr>الشريحة 4</vt:lpstr>
      <vt:lpstr>الشريحة 5</vt:lpstr>
      <vt:lpstr>الشريحة 6</vt:lpstr>
      <vt:lpstr>الشريحة 7</vt:lpstr>
      <vt:lpstr>الشريحة 8</vt:lpstr>
      <vt:lpstr>الشريحة 9</vt:lpstr>
      <vt:lpstr>الشريحة 10</vt:lpstr>
      <vt:lpstr>الشريحة 11</vt:lpstr>
      <vt:lpstr>الشريحة 12</vt:lpstr>
      <vt:lpstr>الشريحة 13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Karim Mohmmad Zayed</dc:creator>
  <cp:lastModifiedBy>TAiba</cp:lastModifiedBy>
  <cp:revision>60</cp:revision>
  <dcterms:created xsi:type="dcterms:W3CDTF">2014-09-11T06:47:01Z</dcterms:created>
  <dcterms:modified xsi:type="dcterms:W3CDTF">2016-12-08T15:30:14Z</dcterms:modified>
</cp:coreProperties>
</file>