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55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  <a:srgbClr val="0000C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60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222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العاشرة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من المتطلبات الأساسية لتأمين البقاء والاستمرار في الأعمال الدولية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أعداد الإستراتيجية .   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البداية المنطقية لتكوين إستراتيجية العمل المناسب في المنشآت المتعددة الجنسيات هو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وجود فهم واضح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تتفاوت أساليب المنشات الدولية عند الدخول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إلى الأسواق الدولية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بناءا على درجة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+mn-cs"/>
              </a:rPr>
              <a:t>قابليتها ورغبتها في مزاولة الأعمال الدولية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إمكاناتها المادية، المالية، </a:t>
            </a:r>
            <a:r>
              <a:rPr lang="ar-SA" altLang="ar-SA" sz="2000" b="1" dirty="0" err="1" smtClean="0">
                <a:cs typeface="+mn-cs"/>
              </a:rPr>
              <a:t>و</a:t>
            </a:r>
            <a:r>
              <a:rPr lang="ar-SA" altLang="ar-SA" sz="2000" b="1" dirty="0" smtClean="0">
                <a:cs typeface="+mn-cs"/>
              </a:rPr>
              <a:t> البشرية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تصورها وإستراتيجيتها (قصيرة أو بعيدة المدى)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الفرص </a:t>
            </a:r>
            <a:r>
              <a:rPr lang="ar-SA" altLang="ar-SA" sz="2000" b="1" dirty="0" err="1" smtClean="0">
                <a:cs typeface="+mn-cs"/>
              </a:rPr>
              <a:t>و</a:t>
            </a:r>
            <a:r>
              <a:rPr lang="ar-SA" altLang="ar-SA" sz="2000" b="1" dirty="0" smtClean="0">
                <a:cs typeface="+mn-cs"/>
              </a:rPr>
              <a:t> التهديدات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مدى اندماج المنظمة </a:t>
            </a:r>
            <a:r>
              <a:rPr lang="ar-DZ" altLang="ar-SA" sz="2000" b="1" dirty="0" smtClean="0">
                <a:cs typeface="+mn-cs"/>
              </a:rPr>
              <a:t>في الأعمال الدولية </a:t>
            </a:r>
            <a:r>
              <a:rPr lang="ar-SA" altLang="ar-SA" sz="2000" b="1" dirty="0" smtClean="0">
                <a:cs typeface="+mn-cs"/>
              </a:rPr>
              <a:t>(الاستثمار المباشر أو غير المباشر)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أسلوب الدخول إلى السوق الدولية (التملك، الشراكة، استثمارات مالية)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قد تفضل المنشآت الدولية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عند الدخول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إلى الأسواق الدولية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أسلوب عن آخر بناءا على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تصورها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إمكاناتها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تجربتها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الإستراتيجية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س5: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يتعين على المنشآت الدولية إعداد خطة إستراتيجية وإدارتها بحكمة وفقاً لــ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الأهداف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الفرص والتهديدات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الإمكانات .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س6: </a:t>
            </a:r>
            <a:r>
              <a:rPr lang="ar-DZ" sz="2000" b="1" dirty="0" smtClean="0">
                <a:solidFill>
                  <a:srgbClr val="0000CC"/>
                </a:solidFill>
              </a:rPr>
              <a:t>نظام متكامل يتم من خلاله تحديد رسالة الشركة في المستقبل </a:t>
            </a: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التخطيط الاستراتيجي بشكل عام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س7: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التخطيط الاستراتيجي هو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DZ" sz="2000" b="1" dirty="0" smtClean="0"/>
              <a:t>نظام متكامل</a:t>
            </a:r>
            <a:r>
              <a:rPr 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DZ" sz="2000" b="1" dirty="0" smtClean="0"/>
              <a:t>رسالة الشركة في المستقبل</a:t>
            </a:r>
            <a:r>
              <a:rPr 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DZ" sz="2000" b="1" dirty="0" smtClean="0"/>
              <a:t>عملية تنبؤ</a:t>
            </a:r>
            <a:r>
              <a:rPr 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DZ" sz="2000" b="1" dirty="0" smtClean="0"/>
              <a:t>توقع لما سيحدث لفترة طويلة الأجل</a:t>
            </a:r>
            <a:r>
              <a:rPr 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0000FF"/>
                </a:solidFill>
                <a:cs typeface="+mn-cs"/>
              </a:rPr>
              <a:t>مراحل عملية التخطيط الاستراتيجي خمسة هي :</a:t>
            </a:r>
            <a:endParaRPr lang="ar-SA" sz="2000" b="1" dirty="0" smtClean="0">
              <a:solidFill>
                <a:srgbClr val="C00000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تحديد الأهداف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جمع المعلومات وتقييم الوضع الحالي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وضع </a:t>
            </a:r>
            <a:r>
              <a:rPr lang="ar-SA" altLang="ar-SA" sz="2000" b="1" dirty="0" err="1" smtClean="0">
                <a:latin typeface="Arial" charset="0"/>
                <a:cs typeface="+mn-cs"/>
              </a:rPr>
              <a:t>الافتراضيات</a:t>
            </a:r>
            <a:r>
              <a:rPr lang="ar-SA" alt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تحديد البدائل والاختيار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تنفيذ الخطة وتقويم النتائج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142853"/>
            <a:ext cx="9572692" cy="657229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س9: 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تتجلى 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أهمية التخطيط الاستراتيجي للمنشأة 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في كونه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يحدد</a:t>
            </a:r>
            <a:r>
              <a:rPr lang="ar-DZ" sz="2000" b="1" dirty="0" smtClean="0">
                <a:cs typeface="+mn-cs"/>
              </a:rPr>
              <a:t> مجالات تميّ</a:t>
            </a:r>
            <a:r>
              <a:rPr lang="ar-SA" sz="2000" b="1" dirty="0" smtClean="0">
                <a:cs typeface="+mn-cs"/>
              </a:rPr>
              <a:t>زها </a:t>
            </a:r>
            <a:r>
              <a:rPr lang="ar-DZ" sz="2000" b="1" dirty="0" smtClean="0">
                <a:cs typeface="+mn-cs"/>
              </a:rPr>
              <a:t>في المستقبل</a:t>
            </a:r>
            <a:r>
              <a:rPr lang="ar-SA" alt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يحدد </a:t>
            </a:r>
            <a:r>
              <a:rPr lang="ar-DZ" sz="2000" b="1" dirty="0" smtClean="0">
                <a:cs typeface="+mn-cs"/>
              </a:rPr>
              <a:t>إمكاناتها</a:t>
            </a:r>
            <a:r>
              <a:rPr lang="ar-SA" sz="2000" b="1" dirty="0" smtClean="0">
                <a:cs typeface="+mn-cs"/>
              </a:rPr>
              <a:t> </a:t>
            </a:r>
            <a:r>
              <a:rPr lang="ar-DZ" sz="2000" b="1" dirty="0" smtClean="0">
                <a:cs typeface="+mn-cs"/>
              </a:rPr>
              <a:t>و</a:t>
            </a:r>
            <a:r>
              <a:rPr lang="ar-SA" sz="2000" b="1" dirty="0" smtClean="0">
                <a:cs typeface="+mn-cs"/>
              </a:rPr>
              <a:t> </a:t>
            </a:r>
            <a:r>
              <a:rPr lang="ar-DZ" sz="2000" b="1" dirty="0" smtClean="0">
                <a:cs typeface="+mn-cs"/>
              </a:rPr>
              <a:t>طبيعتها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تطوير </a:t>
            </a:r>
            <a:r>
              <a:rPr lang="ar-DZ" sz="2000" b="1" dirty="0" smtClean="0">
                <a:cs typeface="+mn-cs"/>
              </a:rPr>
              <a:t>مجالات التميّز والتنافس المستقبلية</a:t>
            </a:r>
            <a:r>
              <a:rPr lang="ar-SA" altLang="ar-SA" sz="2000" b="1" dirty="0" smtClean="0">
                <a:latin typeface="Arial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يسهل </a:t>
            </a:r>
            <a:r>
              <a:rPr lang="ar-DZ" sz="2000" b="1" dirty="0" smtClean="0">
                <a:cs typeface="+mn-cs"/>
              </a:rPr>
              <a:t>توقع تغيرات البيئة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DZ" sz="2000" b="1" dirty="0" smtClean="0">
                <a:cs typeface="+mn-cs"/>
              </a:rPr>
              <a:t>يشكل نظام إنذار مسبق للم</a:t>
            </a:r>
            <a:r>
              <a:rPr lang="ar-SA" sz="2000" b="1" dirty="0" smtClean="0">
                <a:cs typeface="+mn-cs"/>
              </a:rPr>
              <a:t>نشأة .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س10: 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تبرز أهميته في كونه يسهل 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توقع تغيرات البيئة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 و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يشكل نظام إنذار مسبق للم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نشأة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التخطيط الاستراتيجي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س11: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وفقا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ل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تعريف 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(</a:t>
            </a:r>
            <a:r>
              <a:rPr lang="fr-FR" altLang="ar-SA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Jauch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&amp;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fr-FR" altLang="ar-SA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Glaueck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) </a:t>
            </a:r>
            <a:r>
              <a:rPr lang="ar-SA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،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تعبّر الإدارة الإستراتيجية عن </a:t>
            </a:r>
            <a:r>
              <a:rPr lang="ar-SA" sz="2000" dirty="0" smtClean="0">
                <a:solidFill>
                  <a:srgbClr val="FF0000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DZ" altLang="ar-SA" sz="2000" b="1" dirty="0" smtClean="0">
                <a:cs typeface="+mn-cs"/>
              </a:rPr>
              <a:t>جملة القرارات والتصرفات </a:t>
            </a:r>
            <a:r>
              <a:rPr 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س12: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عملية تتبنى من خلالها الم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نشأة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 علاقتها ببيئتها الخارجية وتحدد أهدافها واستراتيجياتها المتعلقة بنمو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َ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محفظة الأعمال لكل النشاطات الممارسة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. هو تعريف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الإدارة الإستراتيجية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لدى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FF0000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</a:t>
            </a:r>
            <a:r>
              <a:rPr lang="fr-FR" altLang="ar-SA" sz="2000" b="1" i="1" dirty="0" err="1" smtClean="0">
                <a:latin typeface="Times New Roman" panose="02020603050405020304" pitchFamily="18" charset="0"/>
                <a:cs typeface="+mn-cs"/>
              </a:rPr>
              <a:t>P.Kotler</a:t>
            </a:r>
            <a:r>
              <a:rPr lang="ar-SA" altLang="ar-SA" sz="2000" b="1" i="1" dirty="0" smtClean="0">
                <a:latin typeface="Times New Roman" panose="02020603050405020304" pitchFamily="18" charset="0"/>
                <a:cs typeface="+mn-cs"/>
              </a:rPr>
              <a:t> </a:t>
            </a:r>
            <a:r>
              <a:rPr lang="ar-SA" altLang="ar-SA" sz="2000" b="1" i="1" dirty="0" err="1" smtClean="0">
                <a:latin typeface="Times New Roman" panose="02020603050405020304" pitchFamily="18" charset="0"/>
                <a:cs typeface="+mn-cs"/>
              </a:rPr>
              <a:t>كوتلر</a:t>
            </a:r>
            <a:r>
              <a:rPr lang="ar-SA" altLang="ar-SA" sz="2000" b="1" i="1" dirty="0" smtClean="0">
                <a:latin typeface="Times New Roman" panose="02020603050405020304" pitchFamily="18" charset="0"/>
                <a:cs typeface="+mn-cs"/>
              </a:rPr>
              <a:t>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charset="0"/>
                <a:cs typeface="+mn-cs"/>
              </a:rPr>
              <a:t>س13: تتصف </a:t>
            </a:r>
            <a:r>
              <a:rPr lang="ar-DZ" sz="2000" b="1" dirty="0" smtClean="0">
                <a:solidFill>
                  <a:srgbClr val="FF0000"/>
                </a:solidFill>
                <a:cs typeface="+mn-cs"/>
              </a:rPr>
              <a:t>الإدارة الإستراتيجية 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بكونها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sz="2000" b="1" dirty="0" smtClean="0">
                <a:cs typeface="+mn-cs"/>
              </a:rPr>
              <a:t>عملية قبلية</a:t>
            </a:r>
            <a:r>
              <a:rPr lang="ar-SA" sz="2000" b="1" dirty="0" smtClean="0"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sz="2000" b="1" dirty="0" smtClean="0">
                <a:cs typeface="+mn-cs"/>
              </a:rPr>
              <a:t>عملية مستمرة حالية ومستقبلية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altLang="ar-SA" sz="2000" b="1" dirty="0" smtClean="0">
                <a:cs typeface="+mn-cs"/>
              </a:rPr>
              <a:t>دينامكية متواصلة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altLang="ar-SA" sz="2000" b="1" dirty="0" smtClean="0">
                <a:cs typeface="+mn-cs"/>
              </a:rPr>
              <a:t>ثمرة لتطوّر التخطيط الاستراتيجي</a:t>
            </a:r>
            <a:r>
              <a:rPr lang="ar-SA" altLang="ar-SA" sz="2000" b="1" dirty="0" smtClean="0">
                <a:cs typeface="+mn-cs"/>
              </a:rPr>
              <a:t> .</a:t>
            </a:r>
            <a:endParaRPr lang="ar-SA" altLang="ar-SA" sz="2000" b="1" dirty="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11180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س14: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مراحل الإدارة الإستراتيجية ثلاث مراحل هي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altLang="ar-SA" sz="2000" b="1" dirty="0" smtClean="0">
                <a:cs typeface="+mn-cs"/>
              </a:rPr>
              <a:t>مرحلة التخطي</a:t>
            </a:r>
            <a:r>
              <a:rPr lang="ar-SA" altLang="ar-SA" sz="2000" b="1" dirty="0" smtClean="0">
                <a:cs typeface="+mn-cs"/>
              </a:rPr>
              <a:t>ط الاستراتيجي .                         (</a:t>
            </a:r>
            <a:r>
              <a:rPr lang="ar-DZ" sz="2000" b="1" dirty="0" smtClean="0">
                <a:cs typeface="+mn-cs"/>
              </a:rPr>
              <a:t>صياغة الإستراتيجية</a:t>
            </a:r>
            <a:r>
              <a:rPr lang="ar-SA" sz="2000" b="1" dirty="0" smtClean="0">
                <a:cs typeface="+mn-cs"/>
              </a:rPr>
              <a:t>)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altLang="ar-SA" sz="2000" b="1" dirty="0" smtClean="0">
                <a:cs typeface="+mn-cs"/>
              </a:rPr>
              <a:t>مرحلة تنفيذ الإستراتيجية</a:t>
            </a:r>
            <a:r>
              <a:rPr lang="ar-SA" altLang="ar-SA" sz="2000" b="1" dirty="0" smtClean="0">
                <a:cs typeface="+mn-cs"/>
              </a:rPr>
              <a:t> .                                   (</a:t>
            </a:r>
            <a:r>
              <a:rPr lang="ar-SA" altLang="ar-SA" sz="2000" b="1" dirty="0" smtClean="0">
                <a:latin typeface="Arial" charset="0"/>
                <a:cs typeface="+mn-cs"/>
              </a:rPr>
              <a:t>التنفيذ)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DZ" altLang="ar-SA" sz="2000" b="1" dirty="0" smtClean="0">
                <a:cs typeface="+mn-cs"/>
              </a:rPr>
              <a:t>مرحلة المراجعة والتقويم </a:t>
            </a:r>
            <a:r>
              <a:rPr lang="ar-SA" altLang="ar-SA" sz="2000" b="1" dirty="0" smtClean="0">
                <a:cs typeface="+mn-cs"/>
              </a:rPr>
              <a:t>( مرحلة التغذية العكسية) .      (</a:t>
            </a:r>
            <a:r>
              <a:rPr lang="ar-SA" altLang="ar-SA" sz="2000" b="1" dirty="0" smtClean="0">
                <a:latin typeface="Arial" charset="0"/>
                <a:cs typeface="+mn-cs"/>
              </a:rPr>
              <a:t>الرقابة)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      </a:t>
            </a: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س15: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من ضمن استراتيجيات دخول الأسواق التي تستخدمها الشركات المتعددة الجنسيات</a:t>
            </a: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cs typeface="+mn-cs"/>
              </a:rPr>
              <a:t>إستراتيجية التملك التام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إستراتيجية الشراكة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التحالفات الإستراتيجية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س16: ألإستراتيجية التي تعني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تملك للمشروعات والاستثمارات بنسبة 100% . هي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إستراتيجية التملك التام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س17: من مزايا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إستراتيجية التملك التام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0000CC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تعد الطريقة </a:t>
            </a:r>
            <a:r>
              <a:rPr lang="ar-SA" sz="2000" b="1" dirty="0" smtClean="0">
                <a:cs typeface="+mn-cs"/>
              </a:rPr>
              <a:t>الأسرع لتحقيق تواجد مميز في السوق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تحقيق الربحية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أمر تفضله الشركات متعددة الجنسيات.</a:t>
            </a: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س18: </a:t>
            </a: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المنشأة الدولية بقدراتها المالية والفنية تستطيع التأثير بصفة عميقة في أي نظام لسوق معينة إذا ما عملت 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CC"/>
                </a:solidFill>
                <a:cs typeface="+mn-cs"/>
              </a:rPr>
              <a:t>          بصورة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مستقلة 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11180"/>
            <a:ext cx="9572692" cy="64325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س19: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 الأشياء المفضلة لدى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المنشأة الدولية (الشركات المتعددة الجنسيات)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العمل في ظل نظام رقابي مركزي مع الشركة الأم .                         </a:t>
            </a: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تملك بنسبة 100%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س20: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من أسباب تفضيل التملك الكامل لدى الشركات المتعددة الجنسيات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</a:t>
            </a:r>
            <a:r>
              <a:rPr lang="ar-SA" altLang="ar-SA" sz="2000" b="1" dirty="0" smtClean="0">
                <a:cs typeface="+mn-cs"/>
              </a:rPr>
              <a:t>تجارب السيئة عن الاستثمارات المشتركة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تدني مستوى الثقة مع الشركاء الأجانب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عدم التأكد من حملة الأسهم المحليين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تعارض المصالح حول سياسات التوظيف في المشروع المشترك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altLang="ar-SA" sz="2000" b="1" dirty="0" smtClean="0">
                <a:cs typeface="+mn-cs"/>
              </a:rPr>
              <a:t>صعوبة الاحتفاظ طويل الأجل بحصة الشراكة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س21: من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شروط إستراتيجية التملك المثلى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sz="2000" b="1" dirty="0" smtClean="0">
                <a:cs typeface="+mn-cs"/>
              </a:rPr>
              <a:t>توفر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المركز التنافسي </a:t>
            </a:r>
            <a:r>
              <a:rPr lang="ar-SA" sz="2000" b="1" dirty="0" smtClean="0">
                <a:cs typeface="+mn-cs"/>
              </a:rPr>
              <a:t>للمنشأة في السوق الأجنبي .</a:t>
            </a:r>
          </a:p>
          <a:p>
            <a:pPr>
              <a:buNone/>
              <a:defRPr/>
            </a:pPr>
            <a:r>
              <a:rPr lang="ar-SA" sz="2000" b="1" dirty="0" smtClean="0">
                <a:cs typeface="+mn-cs"/>
              </a:rPr>
              <a:t>       - توفر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شركاء مقبولين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buNone/>
              <a:defRPr/>
            </a:pPr>
            <a:r>
              <a:rPr lang="ar-SA" sz="2000" b="1" dirty="0" smtClean="0">
                <a:cs typeface="+mn-cs"/>
              </a:rPr>
              <a:t>       - توفر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قيود قانونية </a:t>
            </a:r>
            <a:r>
              <a:rPr lang="ar-SA" sz="2000" b="1" dirty="0" smtClean="0">
                <a:cs typeface="+mn-cs"/>
              </a:rPr>
              <a:t>لضمان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التزام</a:t>
            </a:r>
            <a:r>
              <a:rPr lang="ar-SA" sz="2000" b="1" dirty="0" smtClean="0">
                <a:cs typeface="+mn-cs"/>
              </a:rPr>
              <a:t> الطرفين المتعاقدين .</a:t>
            </a:r>
          </a:p>
          <a:p>
            <a:pPr>
              <a:buNone/>
              <a:defRPr/>
            </a:pPr>
            <a:r>
              <a:rPr lang="ar-SA" sz="2000" b="1" dirty="0" smtClean="0">
                <a:cs typeface="+mn-cs"/>
              </a:rPr>
              <a:t>       - توفر الاحتياجات الضرورية لنجاح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النظام الرقابي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buNone/>
              <a:defRPr/>
            </a:pPr>
            <a:r>
              <a:rPr lang="ar-SA" sz="2000" b="1" dirty="0" smtClean="0">
                <a:cs typeface="+mn-cs"/>
              </a:rPr>
              <a:t>       - دراسة علاقة </a:t>
            </a:r>
            <a:r>
              <a:rPr lang="ar-SA" sz="2000" b="1" dirty="0" smtClean="0">
                <a:solidFill>
                  <a:srgbClr val="008000"/>
                </a:solidFill>
                <a:cs typeface="+mn-cs"/>
              </a:rPr>
              <a:t>الكلفة/المنفعة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س22: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ترى المنشآت الدولية أن نجاح الإستراتيجية المثلى للتملك يتطلب توفر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C00000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المركز التنافسي - شركاء مقبولين - قيود قانونية(الالتزام) - النظام الرقابي – علاقة الكلفة/المنفعة </a:t>
            </a:r>
            <a:r>
              <a:rPr lang="ar-SA" altLang="ar-SA" sz="2000" b="1" dirty="0" smtClean="0">
                <a:latin typeface="Arial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67875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8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تضطر المنشأة الدولية للشراكة والدخول التدريجي في السوق من خلال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الاستثمارات المشتركة </a:t>
            </a:r>
            <a:r>
              <a:rPr lang="ar-SA" altLang="ar-SA" sz="2000" b="1" dirty="0" smtClean="0">
                <a:cs typeface="+mn-cs"/>
              </a:rPr>
              <a:t>.                         </a:t>
            </a: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العقود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س24: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تضطر المنشأة الدولية للشراكة والدخول التدريجي في السوق من خلال الاستثمارات المشتركة أو العقود وذلك نتيجة </a:t>
            </a:r>
            <a:r>
              <a:rPr lang="ar-SA" altLang="ar-SA" sz="2000" b="1" dirty="0" smtClean="0">
                <a:solidFill>
                  <a:srgbClr val="008000"/>
                </a:solidFill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قوانين بعض البلدان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س25: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مساهمة الشركة المتعددة الجنسيات مع شركة محلية في إنشاء شركة جديدة في البلد المضيف . تشير </a:t>
            </a:r>
            <a:r>
              <a:rPr lang="ar-SA" altLang="ar-SA" sz="2000" b="1" dirty="0" err="1" smtClean="0">
                <a:solidFill>
                  <a:srgbClr val="008000"/>
                </a:solidFill>
                <a:cs typeface="Arabic Transparent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إستراتيجية الشراكة </a:t>
            </a:r>
            <a:r>
              <a:rPr lang="ar-SA" sz="2000" b="1" dirty="0" smtClean="0">
                <a:cs typeface="+mn-cs"/>
              </a:rPr>
              <a:t>.</a:t>
            </a:r>
          </a:p>
          <a:p>
            <a:pPr>
              <a:buNone/>
              <a:defRPr/>
            </a:pPr>
            <a:r>
              <a:rPr lang="ar-SA" sz="2000" b="1" dirty="0" smtClean="0">
                <a:cs typeface="+mn-cs"/>
              </a:rPr>
              <a:t>       </a:t>
            </a:r>
            <a:endParaRPr lang="ar-SA" altLang="ar-SA" sz="16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س26: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 نقل المنشأة الدولية لأصولها، </a:t>
            </a:r>
            <a:r>
              <a:rPr lang="ar-SA" sz="2000" b="1" dirty="0" err="1" smtClean="0">
                <a:solidFill>
                  <a:srgbClr val="008000"/>
                </a:solidFill>
                <a:latin typeface="Arial" charset="0"/>
                <a:cs typeface="Arial" charset="0"/>
              </a:rPr>
              <a:t>و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 موظفيها، </a:t>
            </a:r>
            <a:r>
              <a:rPr lang="ar-SA" sz="2000" b="1" dirty="0" err="1" smtClean="0">
                <a:solidFill>
                  <a:srgbClr val="008000"/>
                </a:solidFill>
                <a:latin typeface="Arial" charset="0"/>
                <a:cs typeface="Arial" charset="0"/>
              </a:rPr>
              <a:t>و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 خبرتها أو استثماراتها الأخرى للشركة المحلية بيعا أو تأجيرا أو العكس (من الشركة المحلية على الشركة الأجنبية) تعني </a:t>
            </a:r>
            <a:r>
              <a:rPr lang="ar-SA" altLang="ar-SA" sz="2000" b="1" dirty="0" smtClean="0">
                <a:solidFill>
                  <a:srgbClr val="008000"/>
                </a:solidFill>
                <a:cs typeface="+mn-cs"/>
              </a:rPr>
              <a:t>:</a:t>
            </a:r>
            <a:endParaRPr lang="ar-SA" sz="2000" b="1" dirty="0" smtClean="0">
              <a:solidFill>
                <a:srgbClr val="008000"/>
              </a:solidFill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الالتزامات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س27: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شراكة</a:t>
            </a:r>
            <a:r>
              <a:rPr lang="ar-SA" sz="2000" b="1" dirty="0" smtClean="0">
                <a:latin typeface="Arial" charset="0"/>
                <a:cs typeface="Arial" charset="0"/>
              </a:rPr>
              <a:t>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الشركة المتعددة الجنسيات مع شركة محلية في إنشاء شركة جديدة في البلد المضيف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يترتب </a:t>
            </a:r>
            <a:r>
              <a:rPr lang="ar-SA" sz="2000" b="1" dirty="0" err="1" smtClean="0">
                <a:solidFill>
                  <a:srgbClr val="008000"/>
                </a:solidFill>
                <a:latin typeface="Arial" charset="0"/>
                <a:cs typeface="Arial" charset="0"/>
              </a:rPr>
              <a:t>علىها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 الالتزامات متبادلة و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حقوقا على شكل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عقد أو حصة .</a:t>
            </a: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4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س28: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من الأمثلة على الالتزامات المتبادلة فيما بين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الشركة المتعددة الجنسيات مع شركة محلية في إنشاء شركة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          جديدة في البلد المضيف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النقل </a:t>
            </a:r>
            <a:r>
              <a:rPr lang="ar-SA" altLang="ar-SA" sz="2000" b="1" dirty="0" smtClean="0">
                <a:cs typeface="+mn-cs"/>
              </a:rPr>
              <a:t>.                         </a:t>
            </a:r>
            <a:endParaRPr lang="ar-SA" altLang="ar-SA" sz="2000" b="1" dirty="0" smtClean="0">
              <a:latin typeface="Arial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النسخ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العلامة التجارية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براءات الاختراع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- </a:t>
            </a:r>
            <a:r>
              <a:rPr lang="ar-SA" sz="2000" b="1" dirty="0" smtClean="0">
                <a:latin typeface="Arial" charset="0"/>
                <a:cs typeface="Arial" charset="0"/>
              </a:rPr>
              <a:t>المهارات والمعرفة 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س29: </a:t>
            </a: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تراعي المنشآت الدولية في اختيار المشروع أن يكون على أساس 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</a:t>
            </a:r>
            <a:r>
              <a:rPr lang="ar-SA" altLang="ar-SA" sz="2000" b="1" dirty="0" smtClean="0">
                <a:cs typeface="+mn-cs"/>
              </a:rPr>
              <a:t>لملكية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التعاقد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+mn-cs"/>
              </a:rPr>
              <a:t>سياسة التشغيل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س30: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 عقود التكنولوجيا (الترخيص) تكون بديلا مناسبا للاستثمار المباشر في حالة 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- عدم </a:t>
            </a:r>
            <a:r>
              <a:rPr lang="ar-SA" sz="2000" b="1" dirty="0" smtClean="0">
                <a:latin typeface="Arial" charset="0"/>
                <a:cs typeface="+mn-cs"/>
              </a:rPr>
              <a:t>تتوفر الأموال لدى الشركة الأجنبية للإنفاق على الاستثمار المباشر (التملك، الشراكة، العقود..)</a:t>
            </a:r>
            <a:r>
              <a:rPr lang="ar-SA" altLang="ar-SA" sz="2000" b="1" dirty="0" smtClean="0"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/>
              <a:t>عدم تتوفر الخبرة اللازمة لدى الشركة الأجنبية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/>
              <a:t>عدم تمكنها من إدارة المشروع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/>
              <a:t>المنافسة قوية جدا في السوق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altLang="ar-SA" sz="2000" b="1" dirty="0" smtClean="0"/>
              <a:t>وجود قيود صعبة لدخول إلى السوق في شكل استثمار مباشر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   - وجود </a:t>
            </a:r>
            <a:r>
              <a:rPr lang="ar-SA" altLang="ar-SA" sz="2000" b="1" dirty="0" smtClean="0"/>
              <a:t>مخاطر سياسية في البلد المضيف 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71415"/>
            <a:ext cx="9572692" cy="664797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س31: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من إشكال الاتفاقيات بين المنشآت الدولية والشركة المحلية الراغبة في الدخول باستثمارات مشتركة في   </a:t>
            </a:r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          السوق المحلية والتي تكون بديلا مناسبا للاستثمار المباشر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</a:rPr>
              <a:t>       - عقود التكنولوجيا (الترخيص)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س32: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اتفاقية تعاونية بين الشركات المتنافسة أو غير المتنافسة في شكل اتفاقية قصيرة الأجل . تشير إلى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التحالف الاستراتيجي</a:t>
            </a: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س33: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اتفاقية تعاونية بين الشركات المتنافسة أو غير المتنافسة تبحث عن فرص استثمار أو تملك تتضمن حل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         مشكلة معينة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التحالف الاستراتيجي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س34: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نظرا للصعوبات الكبيرة التي تواجه المنشأة الدولية للدخول إلى الأسواق الدولية، قد تعتمد الكثير من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  المنشآت أسلوب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</a:t>
            </a:r>
            <a:r>
              <a:rPr lang="ar-SA" altLang="ar-SA" sz="2000" b="1" dirty="0" smtClean="0">
                <a:latin typeface="Arial" charset="0"/>
                <a:cs typeface="Arial" charset="0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SA" sz="2000" b="1" dirty="0" smtClean="0">
                <a:latin typeface="Arial" charset="0"/>
                <a:cs typeface="Arial" charset="0"/>
              </a:rPr>
              <a:t>التحالف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س35: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تسعى المنشآت إلى تحقيق أهدافها الإستراتيجية من خلال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      </a:t>
            </a:r>
            <a:r>
              <a:rPr lang="ar-SA" altLang="ar-SA" sz="2000" b="1" dirty="0" smtClean="0">
                <a:cs typeface="Arabic Transparent" pitchFamily="2" charset="-78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SA" sz="2000" b="1" dirty="0" smtClean="0">
                <a:cs typeface="Arabic Transparent" pitchFamily="2" charset="-78"/>
              </a:rPr>
              <a:t>الدخول في تحالفات إستراتيجية مع المنافسين </a:t>
            </a:r>
            <a:r>
              <a:rPr lang="ar-SA" sz="2000" b="1" dirty="0" err="1" smtClean="0">
                <a:cs typeface="Arabic Transparent" pitchFamily="2" charset="-78"/>
              </a:rPr>
              <a:t>الحققيين</a:t>
            </a:r>
            <a:r>
              <a:rPr lang="ar-SA" sz="2000" b="1" dirty="0" smtClean="0">
                <a:cs typeface="Arabic Transparent" pitchFamily="2" charset="-78"/>
              </a:rPr>
              <a:t> .</a:t>
            </a: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endParaRPr lang="ar-SA" sz="1400" b="1" dirty="0" smtClean="0"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14290"/>
            <a:ext cx="9572692" cy="6370975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sz="2000" b="1" dirty="0" smtClean="0">
              <a:solidFill>
                <a:srgbClr val="0000CC"/>
              </a:solidFill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CC"/>
                </a:solidFill>
                <a:cs typeface="Arabic Transparent" pitchFamily="2" charset="-78"/>
              </a:rPr>
              <a:t>س36: من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أسباب قيام التحالف الاستراتيجي بين المنافسين الحقيقيين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      </a:t>
            </a:r>
            <a:r>
              <a:rPr lang="ar-SA" sz="2000" b="1" dirty="0" smtClean="0">
                <a:cs typeface="Arabic Transparent" panose="020B0604020202020204" pitchFamily="34" charset="0"/>
              </a:rPr>
              <a:t>-</a:t>
            </a: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</a:t>
            </a:r>
            <a:r>
              <a:rPr lang="ar-SA" sz="2000" b="1" dirty="0" smtClean="0">
                <a:cs typeface="Arabic Transparent" pitchFamily="2" charset="-78"/>
              </a:rPr>
              <a:t>تسهيل الدخول إلى السوق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- تقاسم التكاليف الثابتة عند الحاجة لتطوير منتج جديد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الجمع بين المهارات والأصول الثابتة التكاملية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الحصول على معايير تقنية لصناعات شركاتها . </a:t>
            </a:r>
            <a:endParaRPr lang="en-US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س37: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أحسن دلالة على قيام التحالفات الإستراتيجية هو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الجمع بين المهارات والأصول الثابتة التكاملية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س38: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أساس معظم التحالفات الإستراتيجية الناجحة هو </a:t>
            </a: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التبادلات المتكافئة للكفاءات المتميزة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س39: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CC"/>
                </a:solidFill>
                <a:cs typeface="Arabic Transparent" panose="020B0604020202020204" pitchFamily="34" charset="0"/>
              </a:rPr>
              <a:t>تدخل الشركات في تحالفات إستراتيجية بغرض الحصول على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معايير تقنية لصناعتها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cs typeface="+mn-cs"/>
              </a:rPr>
              <a:t>س40: </a:t>
            </a:r>
            <a:r>
              <a:rPr lang="ar-DZ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قامت شركة 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Philips</a:t>
            </a:r>
            <a:r>
              <a:rPr lang="ar-SA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بتحالف استراتيجي مع منافستها شركة 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Matsushita</a:t>
            </a:r>
            <a:r>
              <a:rPr lang="ar-SA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لتصنيع وتسويق النظام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الرقمي المدمج فبهذا الشكل يعتبر التحالف بمثابة </a:t>
            </a:r>
            <a:r>
              <a:rPr lang="ar-S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إجراءا </a:t>
            </a:r>
            <a:r>
              <a:rPr lang="ar-SA" sz="20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</a:t>
            </a:r>
            <a:r>
              <a:rPr lang="ar-SA" altLang="ar-SA" sz="2000" b="1" dirty="0" smtClean="0">
                <a:latin typeface="Arial" charset="0"/>
                <a:cs typeface="Arial" charset="0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SA" sz="2000" b="1" dirty="0" smtClean="0">
                <a:latin typeface="Arial" charset="0"/>
                <a:cs typeface="Arial" charset="0"/>
              </a:rPr>
              <a:t>تكتيكي .</a:t>
            </a: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14290"/>
            <a:ext cx="9572692" cy="6370975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sz="2000" b="1" dirty="0" smtClean="0">
              <a:solidFill>
                <a:srgbClr val="C00000"/>
              </a:solidFill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س41: من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محددات / مبررات / أسباب التحالفات الإستراتيجية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      </a:t>
            </a:r>
            <a:r>
              <a:rPr lang="ar-SA" sz="2000" b="1" dirty="0" smtClean="0">
                <a:cs typeface="Arabic Transparent" panose="020B0604020202020204" pitchFamily="34" charset="0"/>
              </a:rPr>
              <a:t>-</a:t>
            </a: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</a:t>
            </a:r>
            <a:r>
              <a:rPr lang="ar-SA" sz="2000" b="1" dirty="0" smtClean="0">
                <a:cs typeface="Arabic Transparent" pitchFamily="2" charset="-78"/>
              </a:rPr>
              <a:t>اقتصادية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- التقدم التكنولوجي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- فرص السوق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 </a:t>
            </a:r>
            <a:endParaRPr lang="en-US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س42: يمكن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تصنيف أسباب قيام التحالفات الإستراتيجية إلى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مبررات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س43: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من العوامل التي لها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Arabic Transparent" panose="020B0604020202020204" pitchFamily="34" charset="0"/>
              </a:rPr>
              <a:t>دورهام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 في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وجود </a:t>
            </a:r>
            <a:r>
              <a:rPr lang="ar-SA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فروقات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بارزة في البدائل الإستراتيجية التي تبنتها الشركات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        المتعددة الجنسيات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>
                <a:cs typeface="Arabic Transparent" pitchFamily="2" charset="-78"/>
              </a:rPr>
              <a:t>الدخول للسوق الأجنبي الجديد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البحث والتطوير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س44: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من </a:t>
            </a:r>
            <a:r>
              <a:rPr lang="ar-SA" altLang="ar-SA" sz="2000" b="1" dirty="0" smtClean="0">
                <a:solidFill>
                  <a:srgbClr val="C00000"/>
                </a:solidFill>
                <a:cs typeface="Arabic Transparent" panose="020B0604020202020204" pitchFamily="34" charset="0"/>
              </a:rPr>
              <a:t>مزايا البحث والتطوير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تمهد لدخول الشركات المتعددة الجنسيات إلى الأسواق بتكاليف ملائمة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تركيز العمل على نطاق عالمي يتطلب وجود ظروفا اقتصادية ملائمة </a:t>
            </a:r>
            <a:r>
              <a:rPr lang="ar-SA" altLang="ar-SA" sz="2000" b="1" dirty="0" err="1" smtClean="0">
                <a:cs typeface="Arabic Transparent" panose="020B0604020202020204" pitchFamily="34" charset="0"/>
              </a:rPr>
              <a:t>و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 بحوثا تطويرية عالية التقدم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استخدام القدرات المتوفرة لديه </a:t>
            </a:r>
            <a:r>
              <a:rPr lang="ar-SA" altLang="ar-SA" sz="2000" b="1" dirty="0" err="1" smtClean="0">
                <a:cs typeface="Arabic Transparent" panose="020B0604020202020204" pitchFamily="34" charset="0"/>
              </a:rPr>
              <a:t>و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 تقاسم التكاليف المترتبة عن المخاطرة .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تطوير السلع والخدمات .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+mn-cs"/>
              </a:rPr>
              <a:t>   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33204"/>
            <a:ext cx="9572692" cy="612475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sz="2000" b="1" dirty="0" smtClean="0">
              <a:solidFill>
                <a:srgbClr val="C00000"/>
              </a:solidFill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8000"/>
                </a:solidFill>
                <a:cs typeface="Arabic Transparent" pitchFamily="2" charset="-78"/>
              </a:rPr>
              <a:t>س45: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abic Transparent" pitchFamily="2" charset="-78"/>
              </a:rPr>
              <a:t>الأسلوب الأكثر انتشارا لنشوء التحالفات هو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      </a:t>
            </a:r>
            <a:r>
              <a:rPr lang="ar-SA" sz="2000" b="1" dirty="0" smtClean="0">
                <a:cs typeface="Arabic Transparent" panose="020B0604020202020204" pitchFamily="34" charset="0"/>
              </a:rPr>
              <a:t>-</a:t>
            </a:r>
            <a:r>
              <a:rPr lang="ar-SA" sz="2000" b="1" dirty="0" smtClean="0">
                <a:solidFill>
                  <a:srgbClr val="006600"/>
                </a:solidFill>
                <a:cs typeface="Arabic Transparent" panose="020B0604020202020204" pitchFamily="34" charset="0"/>
              </a:rPr>
              <a:t>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تمهد دخول الشركات المتعددة الجنسيات إلى الأسواق بتكاليف ملائمة</a:t>
            </a:r>
            <a:r>
              <a:rPr lang="ar-SA" sz="2000" b="1" dirty="0" smtClean="0">
                <a:cs typeface="Arabic Transparent" pitchFamily="2" charset="-78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س46: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تركيز العمل على نطاق عالمي يتطلب وجود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</a:rPr>
              <a:t>: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</a:rPr>
              <a:t>       - ظروف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اقتصادية ملائمة .</a:t>
            </a:r>
          </a:p>
          <a:p>
            <a:pPr>
              <a:buNone/>
              <a:defRPr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بحوث تطويرية عالية التقدم </a:t>
            </a:r>
            <a:r>
              <a:rPr 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س47: </a:t>
            </a: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من الجوانب المهمة في التحالفات الإستراتيجية </a:t>
            </a:r>
            <a:r>
              <a:rPr lang="ar-SA" altLang="ar-SA" sz="2000" b="1" dirty="0" smtClean="0">
                <a:solidFill>
                  <a:srgbClr val="008000"/>
                </a:solidFill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التكلفة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الالتزامات المتبادلة بين الشركاء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+mn-cs"/>
              </a:rPr>
              <a:t>س48: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Arabic Transparent" pitchFamily="2" charset="-78"/>
              </a:rPr>
              <a:t>المخاطرة تكون منخفضة عندما تكون الاتفاقيات المعقودة (التحالفات) </a:t>
            </a:r>
            <a:r>
              <a:rPr lang="ar-SA" sz="2000" b="1" dirty="0" smtClean="0">
                <a:solidFill>
                  <a:srgbClr val="008000"/>
                </a:solidFill>
                <a:latin typeface="Arial" charset="0"/>
                <a:cs typeface="+mn-cs"/>
              </a:rPr>
              <a:t>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طويلة الأجل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ذات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رؤوس أموال كبيرة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8000"/>
                </a:solidFill>
                <a:cs typeface="Arabic Transparent" panose="020B0604020202020204" pitchFamily="34" charset="0"/>
              </a:rPr>
              <a:t>س49: من الجوانب المهمة في التحالفات الإستراتيجية هو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</a:t>
            </a:r>
            <a:r>
              <a:rPr lang="ar-SA" altLang="ar-SA" sz="2000" b="1" dirty="0" smtClean="0">
                <a:cs typeface="+mn-cs"/>
              </a:rPr>
              <a:t>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البحث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التطوير للسلع والخدمات 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166654" y="233204"/>
            <a:ext cx="9572692" cy="630942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sz="2000" b="1" dirty="0" smtClean="0">
              <a:solidFill>
                <a:srgbClr val="C00000"/>
              </a:solidFill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abic Transparent" pitchFamily="2" charset="-78"/>
              </a:rPr>
              <a:t>س50: </a:t>
            </a:r>
            <a:r>
              <a:rPr lang="ar-SA" altLang="ar-SA" sz="2000" b="1" dirty="0" smtClean="0">
                <a:solidFill>
                  <a:srgbClr val="FF0000"/>
                </a:solidFill>
                <a:cs typeface="Arabic Transparent" panose="020B0604020202020204" pitchFamily="34" charset="0"/>
              </a:rPr>
              <a:t>تتقاسم الشركات عملية ................ حيث تتكفل كل واحدة بتطوير جزء من الأجزاء المكونة للسلعة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البحث والتطوير </a:t>
            </a:r>
            <a:r>
              <a:rPr lang="ar-SA" sz="2000" b="1" dirty="0" smtClean="0">
                <a:cs typeface="Arabic Transparent" pitchFamily="2" charset="-78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</a:t>
            </a: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س51: من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منافع التحالفات الإستراتيجية :</a:t>
            </a:r>
            <a:endParaRPr lang="ar-SA" sz="1800" b="1" dirty="0" smtClean="0">
              <a:solidFill>
                <a:srgbClr val="FF0000"/>
              </a:solidFill>
              <a:latin typeface="Arial" charset="0"/>
              <a:cs typeface="Arabic Transparent" pitchFamily="2" charset="-78"/>
            </a:endParaRPr>
          </a:p>
          <a:p>
            <a:pPr>
              <a:buNone/>
            </a:pPr>
            <a:r>
              <a:rPr lang="ar-SA" sz="2000" b="1" dirty="0" smtClean="0">
                <a:solidFill>
                  <a:srgbClr val="008000"/>
                </a:solidFill>
                <a:latin typeface="Arial" charset="0"/>
              </a:rPr>
              <a:t> 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موارد مكملة .</a:t>
            </a:r>
            <a:endParaRPr lang="ar-SA" sz="2000" b="1" dirty="0" smtClean="0">
              <a:solidFill>
                <a:srgbClr val="008000"/>
              </a:solidFill>
              <a:latin typeface="Arial" charset="0"/>
            </a:endParaRP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</a:rPr>
              <a:t> 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المشاركة في المخاطر </a:t>
            </a:r>
            <a:r>
              <a:rPr lang="ar-SA" altLang="ar-SA" sz="2000" b="1" dirty="0" smtClean="0">
                <a:cs typeface="Arabic Transparent" panose="020B0604020202020204" pitchFamily="34" charset="0"/>
              </a:rPr>
              <a:t>.</a:t>
            </a:r>
          </a:p>
          <a:p>
            <a:pPr>
              <a:buNone/>
              <a:defRPr/>
            </a:pPr>
            <a:r>
              <a:rPr lang="ar-SA" altLang="ar-SA" sz="2000" b="1" dirty="0" smtClean="0">
                <a:cs typeface="Arabic Transparent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تقليل المنافسة </a:t>
            </a:r>
            <a:r>
              <a:rPr lang="ar-SA" sz="2000" b="1" dirty="0" smtClean="0"/>
              <a:t>.</a:t>
            </a:r>
          </a:p>
          <a:p>
            <a:pPr>
              <a:buNone/>
              <a:defRPr/>
            </a:pPr>
            <a:r>
              <a:rPr lang="ar-SA" sz="2000" b="1" dirty="0" smtClean="0"/>
              <a:t>       - توفر </a:t>
            </a:r>
            <a:r>
              <a:rPr lang="ar-SA" sz="2000" b="1" dirty="0" smtClean="0">
                <a:latin typeface="Arial" charset="0"/>
                <a:cs typeface="Arabic Transparent" pitchFamily="2" charset="-78"/>
              </a:rPr>
              <a:t>رأس المال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Arabic Transparent" pitchFamily="2" charset="-78"/>
              </a:rPr>
              <a:t>       - وقت الوصول للسوق الدولي سهل وميسر .</a:t>
            </a:r>
            <a:endParaRPr lang="ar-SA" sz="2000" b="1" dirty="0" smtClean="0"/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2000" b="1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sz="2000" b="1" dirty="0" smtClean="0">
                <a:cs typeface="+mn-cs"/>
              </a:rPr>
              <a:t>  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612</TotalTime>
  <Words>1645</Words>
  <Application>Microsoft Office PowerPoint</Application>
  <PresentationFormat>A4 Paper (210x297 mm)‎</PresentationFormat>
  <Paragraphs>251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67</cp:revision>
  <dcterms:created xsi:type="dcterms:W3CDTF">2014-09-11T06:47:01Z</dcterms:created>
  <dcterms:modified xsi:type="dcterms:W3CDTF">2016-12-08T15:30:29Z</dcterms:modified>
</cp:coreProperties>
</file>