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48" r:id="rId2"/>
    <p:sldId id="349" r:id="rId3"/>
    <p:sldId id="350" r:id="rId4"/>
    <p:sldId id="320" r:id="rId5"/>
    <p:sldId id="321" r:id="rId6"/>
    <p:sldId id="351" r:id="rId7"/>
    <p:sldId id="352" r:id="rId8"/>
    <p:sldId id="353" r:id="rId9"/>
    <p:sldId id="354" r:id="rId10"/>
    <p:sldId id="340" r:id="rId11"/>
    <p:sldId id="355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33C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نمط متوسط 1 - تميي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975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26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302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الحادية عشر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214290"/>
            <a:ext cx="9367870" cy="642942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من الأعمال الجوهرية التي تساهم في زيادة القدرة التنافسية للشركات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تطوير رأس المال البشري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تؤدي (ش.م.ج ) دورا بالغ الأهمية لزيادة الأصول البشرية لديها </a:t>
            </a:r>
            <a:r>
              <a:rPr lang="ar-DZ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الرفع من كفاءتهم ومهاراتهم بغرض :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زيادة القدرة التنافسية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التكيف والتأقلم مع بيئة الأعمال الدولية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الإدارة التي تتخذ سلسلة من القرارات الخاصة بالعلاقات الوظيفية والمؤثرة في فعالية المنظمة وفعالية الموظفين . هي تعريف إدارة الموارد البشرية لدى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en-US" altLang="ar-S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George </a:t>
            </a:r>
            <a:r>
              <a:rPr lang="en-US" altLang="ar-S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Milkovech</a:t>
            </a:r>
            <a:r>
              <a:rPr lang="ar-SA" altLang="ar-S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يعرف </a:t>
            </a:r>
            <a:r>
              <a:rPr lang="en-US" altLang="ar-S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+mn-cs"/>
              </a:rPr>
              <a:t>Michael Poole</a:t>
            </a:r>
            <a:r>
              <a:rPr lang="ar-SA" altLang="ar-S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إدارة الموارد البشرية على أنها العملية الخاصة باستقطاب الأفراد وتطويرهم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والمحافظة عليهم في إطار تحقيق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أهداف المنظمة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أهداف الأفراد 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س5: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الإدارة التي تختص باستقطاب وتوظيف واختيار وتطوير وتدريب وتحفيز ومكافأة العاملين في المنظمة . هي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إدارة الموارد البشرية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214290"/>
            <a:ext cx="9367870" cy="64325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س6: </a:t>
            </a:r>
            <a:r>
              <a:rPr lang="ar-SA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من يعتبر الموظفين</a:t>
            </a:r>
            <a:r>
              <a:rPr lang="en-US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(العنصر البشري) أصولا استثمارية يجب إدارتها </a:t>
            </a:r>
            <a:r>
              <a:rPr lang="en-US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وتطويرها بفعالية وكفاءة . هو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en-US" altLang="ar-S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Michael </a:t>
            </a:r>
            <a:r>
              <a:rPr lang="en-US" altLang="ar-S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Alvert</a:t>
            </a:r>
            <a:r>
              <a:rPr lang="ar-SA" altLang="ar-S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س7: يرى </a:t>
            </a:r>
            <a:r>
              <a:rPr lang="en-US" altLang="ar-SA" sz="20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Michael </a:t>
            </a:r>
            <a:r>
              <a:rPr lang="en-US" altLang="ar-SA" sz="2000" b="1" i="1" dirty="0" err="1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Alvert</a:t>
            </a:r>
            <a:r>
              <a:rPr lang="ar-SA" altLang="ar-SA" sz="2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أنه </a:t>
            </a:r>
            <a:r>
              <a:rPr lang="ar-SA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يجب تصميم وإعداد سياسات ونشاطات إدارة الموارد البشرية بشكل يحقق :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التناغم والتناسق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س8: من </a:t>
            </a:r>
            <a:r>
              <a:rPr lang="ar-SA" altLang="ar-SA" sz="2000" b="1" dirty="0" smtClean="0">
                <a:solidFill>
                  <a:srgbClr val="000099"/>
                </a:solidFill>
                <a:cs typeface="Arabic Transparent" panose="020B0604020202020204" pitchFamily="34" charset="0"/>
              </a:rPr>
              <a:t>وظائف إدارة الموارد البشرية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/>
              <a:t>الاستقطاب والاختيار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- تخطيط الاحتياجات البشرية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- تقويم الأداء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- الترقيات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- تحديد الأجور والرواتب.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- التدريب </a:t>
            </a:r>
            <a:r>
              <a:rPr lang="ar-SA" altLang="ar-SA" sz="2000" b="1" dirty="0" err="1" smtClean="0"/>
              <a:t>و</a:t>
            </a:r>
            <a:r>
              <a:rPr lang="ar-SA" altLang="ar-SA" sz="2000" b="1" dirty="0" smtClean="0"/>
              <a:t> التطوير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س9: </a:t>
            </a:r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على المستوى الدولي كثرة العاملين وتنوع جنسياتهم ولغاتهم واعتقاداتهم ، وتفاوت مهاراتهم، وتشتتهم الجغرافي، واختلاف ظروفهم المعيشية ، تجعل وظائف إدارة الموارد البشرية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dirty="0" smtClean="0">
                <a:cs typeface="Arabic Transparent" panose="020B0604020202020204" pitchFamily="34" charset="0"/>
              </a:rPr>
              <a:t>أكثر تعقيدا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س10: من ال</a:t>
            </a:r>
            <a:r>
              <a:rPr lang="ar-SA" altLang="ar-SA" sz="2000" b="1" dirty="0" smtClean="0">
                <a:solidFill>
                  <a:srgbClr val="0033CC"/>
                </a:solidFill>
                <a:cs typeface="Arabic Transparent" panose="020B0604020202020204" pitchFamily="34" charset="0"/>
              </a:rPr>
              <a:t>عوامل التي تؤثر في عملية التوظيف التي تنتج عن التوسع في الاستثمارات الأجنبية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1-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إذا كان المشروع جزءا من الاستثمارات الحيوية .     2- مدى ملائمة المناخ الاستثمار في السوق المحلي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23844" y="2071678"/>
            <a:ext cx="5500726" cy="2357454"/>
            <a:chOff x="164" y="119"/>
            <a:chExt cx="5456" cy="2848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1965" y="119"/>
              <a:ext cx="1822" cy="485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600" b="1" dirty="0">
                  <a:solidFill>
                    <a:srgbClr val="000099"/>
                  </a:solidFill>
                </a:rPr>
                <a:t>الاستقطاب </a:t>
              </a:r>
              <a:r>
                <a:rPr lang="ar-SA" altLang="ar-SA" sz="1600" b="1" dirty="0" err="1">
                  <a:solidFill>
                    <a:srgbClr val="000099"/>
                  </a:solidFill>
                </a:rPr>
                <a:t>و</a:t>
              </a:r>
              <a:r>
                <a:rPr lang="ar-SA" altLang="ar-SA" sz="1600" b="1" dirty="0">
                  <a:solidFill>
                    <a:srgbClr val="000099"/>
                  </a:solidFill>
                </a:rPr>
                <a:t> الاختيار</a:t>
              </a:r>
              <a:endParaRPr lang="en-US" altLang="ar-SA" sz="1600" b="1" dirty="0">
                <a:solidFill>
                  <a:srgbClr val="000099"/>
                </a:solidFill>
              </a:endParaRPr>
            </a:p>
          </p:txBody>
        </p:sp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>
              <a:off x="170" y="1768"/>
              <a:ext cx="1685" cy="441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400" b="1" dirty="0">
                  <a:solidFill>
                    <a:srgbClr val="000099"/>
                  </a:solidFill>
                </a:rPr>
                <a:t>تحديد الأجور </a:t>
              </a:r>
              <a:r>
                <a:rPr lang="ar-SA" altLang="ar-SA" sz="1400" b="1" dirty="0" err="1">
                  <a:solidFill>
                    <a:srgbClr val="000099"/>
                  </a:solidFill>
                </a:rPr>
                <a:t>و</a:t>
              </a:r>
              <a:r>
                <a:rPr lang="ar-SA" altLang="ar-SA" sz="1400" b="1" dirty="0">
                  <a:solidFill>
                    <a:srgbClr val="000099"/>
                  </a:solidFill>
                </a:rPr>
                <a:t> الرواتب</a:t>
              </a:r>
              <a:endParaRPr lang="en-US" altLang="ar-SA" sz="1400" b="1" dirty="0">
                <a:solidFill>
                  <a:srgbClr val="000099"/>
                </a:solidFill>
              </a:endParaRPr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164" y="851"/>
              <a:ext cx="1624" cy="485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600" b="1" dirty="0">
                  <a:solidFill>
                    <a:srgbClr val="000099"/>
                  </a:solidFill>
                </a:rPr>
                <a:t>التدريب </a:t>
              </a:r>
              <a:r>
                <a:rPr lang="ar-SA" altLang="ar-SA" sz="1600" b="1" dirty="0" err="1">
                  <a:solidFill>
                    <a:srgbClr val="000099"/>
                  </a:solidFill>
                </a:rPr>
                <a:t>و</a:t>
              </a:r>
              <a:r>
                <a:rPr lang="ar-SA" altLang="ar-SA" sz="1600" b="1" dirty="0">
                  <a:solidFill>
                    <a:srgbClr val="000099"/>
                  </a:solidFill>
                </a:rPr>
                <a:t> التطوير</a:t>
              </a:r>
              <a:endParaRPr lang="en-US" altLang="ar-SA" sz="1600" b="1" dirty="0">
                <a:solidFill>
                  <a:srgbClr val="000099"/>
                </a:solidFill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3935" y="551"/>
              <a:ext cx="1685" cy="918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600" b="1" dirty="0" smtClean="0">
                  <a:solidFill>
                    <a:srgbClr val="000099"/>
                  </a:solidFill>
                </a:rPr>
                <a:t>تخطيط </a:t>
              </a:r>
              <a:r>
                <a:rPr lang="ar-SA" altLang="ar-SA" sz="1600" b="1" dirty="0">
                  <a:solidFill>
                    <a:srgbClr val="000099"/>
                  </a:solidFill>
                </a:rPr>
                <a:t>الاحتياجات </a:t>
              </a:r>
              <a:r>
                <a:rPr lang="ar-SA" altLang="ar-SA" sz="1600" b="1" dirty="0" smtClean="0">
                  <a:solidFill>
                    <a:srgbClr val="000099"/>
                  </a:solidFill>
                </a:rPr>
                <a:t>البشرية</a:t>
              </a:r>
            </a:p>
          </p:txBody>
        </p:sp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926" y="1758"/>
              <a:ext cx="1624" cy="485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600" b="1" dirty="0">
                  <a:solidFill>
                    <a:srgbClr val="000099"/>
                  </a:solidFill>
                </a:rPr>
                <a:t>تقويم الأداء</a:t>
              </a:r>
              <a:endParaRPr lang="en-US" altLang="ar-SA" sz="1600" b="1" dirty="0">
                <a:solidFill>
                  <a:srgbClr val="000099"/>
                </a:solidFill>
              </a:endParaRPr>
            </a:p>
          </p:txBody>
        </p:sp>
        <p:sp>
          <p:nvSpPr>
            <p:cNvPr id="10" name="AutoShape 12"/>
            <p:cNvSpPr>
              <a:spLocks noChangeArrowheads="1"/>
            </p:cNvSpPr>
            <p:nvPr/>
          </p:nvSpPr>
          <p:spPr bwMode="auto">
            <a:xfrm>
              <a:off x="2115" y="2482"/>
              <a:ext cx="1624" cy="485"/>
            </a:xfrm>
            <a:prstGeom prst="plaque">
              <a:avLst>
                <a:gd name="adj" fmla="val 16667"/>
              </a:avLst>
            </a:prstGeom>
            <a:solidFill>
              <a:srgbClr val="00FFFF"/>
            </a:solidFill>
            <a:ln w="76200" cap="sq" cmpd="tri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600" b="1" dirty="0">
                  <a:solidFill>
                    <a:srgbClr val="000099"/>
                  </a:solidFill>
                </a:rPr>
                <a:t>الترقيات</a:t>
              </a:r>
              <a:endParaRPr lang="en-US" altLang="ar-SA" sz="1600" b="1" dirty="0">
                <a:solidFill>
                  <a:srgbClr val="000099"/>
                </a:solidFill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973" y="1121"/>
              <a:ext cx="1769" cy="907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76200" cap="sq" cmpd="tri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 rtl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H="1" flipV="1">
              <a:off x="1746" y="1212"/>
              <a:ext cx="318" cy="181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H="1">
              <a:off x="1746" y="1666"/>
              <a:ext cx="227" cy="136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2835" y="2029"/>
              <a:ext cx="0" cy="453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3742" y="1666"/>
              <a:ext cx="227" cy="136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V="1">
              <a:off x="3696" y="1212"/>
              <a:ext cx="273" cy="181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 flipV="1">
              <a:off x="2835" y="622"/>
              <a:ext cx="0" cy="499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2200" y="1298"/>
              <a:ext cx="1360" cy="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</a:pPr>
              <a:r>
                <a:rPr lang="ar-SA" altLang="ar-SA" sz="1400" b="1" dirty="0">
                  <a:solidFill>
                    <a:srgbClr val="000099"/>
                  </a:solidFill>
                </a:rPr>
                <a:t>وظائف</a:t>
              </a:r>
              <a:r>
                <a:rPr lang="en-US" altLang="ar-SA" sz="1400" b="1" dirty="0">
                  <a:solidFill>
                    <a:srgbClr val="000099"/>
                  </a:solidFill>
                </a:rPr>
                <a:t> </a:t>
              </a:r>
              <a:r>
                <a:rPr lang="ar-SA" altLang="ar-SA" sz="1400" b="1" dirty="0">
                  <a:solidFill>
                    <a:srgbClr val="000099"/>
                  </a:solidFill>
                </a:rPr>
                <a:t>إدارة الموارد البشرية</a:t>
              </a:r>
              <a:endParaRPr lang="en-US" altLang="ar-SA" sz="1400" b="1" dirty="0">
                <a:solidFill>
                  <a:srgbClr val="000099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6654" y="2470000"/>
          <a:ext cx="9501254" cy="388795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537912"/>
                <a:gridCol w="4963342"/>
              </a:tblGrid>
              <a:tr h="98497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التأثيرات المباشرة</a:t>
                      </a:r>
                      <a:endParaRPr lang="en-US" sz="2400" b="1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التأثيرات غير المباشرة</a:t>
                      </a:r>
                      <a:endParaRPr lang="en-US" sz="2400" b="1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657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الإيجابية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72836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1800" b="1" dirty="0" smtClean="0"/>
                        <a:t>خلق فرص عمل إذا كان المشروع جديد.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1800" b="1" dirty="0" smtClean="0"/>
                        <a:t>مضاعفة</a:t>
                      </a:r>
                      <a:r>
                        <a:rPr lang="ar-SA" sz="1800" b="1" baseline="0" dirty="0" smtClean="0"/>
                        <a:t> التأثيرات الإيجابية (زيادة القوة الشرائية، تحسين السيولة النقدية، الرفاهية ..الخ)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162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1800" b="1" dirty="0" smtClean="0"/>
                        <a:t>أجور أعلى مقابل زيادة في الإنتاجية.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1800" b="1" dirty="0" smtClean="0"/>
                        <a:t>نقل خبرات فنية جديدة </a:t>
                      </a:r>
                      <a:r>
                        <a:rPr lang="ar-SA" sz="1800" b="1" dirty="0" err="1" smtClean="0"/>
                        <a:t>و</a:t>
                      </a:r>
                      <a:r>
                        <a:rPr lang="ar-SA" sz="1800" b="1" dirty="0" smtClean="0"/>
                        <a:t> إدارية إلى القوى العاملة المحلية.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324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1800" b="1" dirty="0" smtClean="0"/>
                        <a:t>استحداث وظائف </a:t>
                      </a:r>
                      <a:r>
                        <a:rPr lang="ar-SA" sz="1800" b="1" dirty="0" err="1" smtClean="0"/>
                        <a:t>و</a:t>
                      </a:r>
                      <a:r>
                        <a:rPr lang="ar-SA" sz="1800" b="1" dirty="0" smtClean="0"/>
                        <a:t> أعمال إضافية في البلد المضيف.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1800" b="1" dirty="0" smtClean="0"/>
                        <a:t>جذب كفاءات للعمل في فروع </a:t>
                      </a:r>
                      <a:r>
                        <a:rPr lang="ar-SA" sz="1800" b="1" dirty="0" err="1" smtClean="0"/>
                        <a:t>ش.م.ج</a:t>
                      </a:r>
                      <a:r>
                        <a:rPr lang="ar-SA" sz="1800" b="1" baseline="0" dirty="0" smtClean="0"/>
                        <a:t> في البلد المضيف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98" name="مستطيل 2"/>
          <p:cNvSpPr>
            <a:spLocks noChangeArrowheads="1"/>
          </p:cNvSpPr>
          <p:nvPr/>
        </p:nvSpPr>
        <p:spPr bwMode="auto">
          <a:xfrm>
            <a:off x="380968" y="71414"/>
            <a:ext cx="9358378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endParaRPr lang="ar-SA" altLang="ar-SA" sz="20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ar-SA" altLang="ar-SA" sz="2000" b="1" dirty="0" smtClean="0">
                <a:solidFill>
                  <a:srgbClr val="C00000"/>
                </a:solidFill>
              </a:rPr>
              <a:t>س11: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ينتج عن عملية التوظيف التي توفرها الاستثمارات الأجنبية أبعاد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ar-SA" altLang="ar-SA" sz="2000" b="1" dirty="0" smtClean="0"/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مباشرة وغير مباشرة </a:t>
            </a:r>
            <a:r>
              <a:rPr lang="ar-SA" altLang="ar-SA" sz="2000" b="1" dirty="0" smtClean="0"/>
              <a:t>.</a:t>
            </a:r>
          </a:p>
          <a:p>
            <a:pPr rtl="1" eaLnBrk="1" hangingPunct="1"/>
            <a:endParaRPr lang="ar-SA" altLang="ar-SA" sz="2400" b="1" dirty="0" smtClean="0"/>
          </a:p>
          <a:p>
            <a:pPr rtl="1"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س12: من التأثيرات الايجابية </a:t>
            </a:r>
            <a:r>
              <a:rPr lang="ar-SA" altLang="ar-SA" sz="2000" b="1" dirty="0">
                <a:solidFill>
                  <a:srgbClr val="C00000"/>
                </a:solidFill>
              </a:rPr>
              <a:t>المباشرة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وغير </a:t>
            </a:r>
            <a:r>
              <a:rPr lang="ar-SA" altLang="ar-SA" sz="2000" b="1" dirty="0">
                <a:solidFill>
                  <a:srgbClr val="C00000"/>
                </a:solidFill>
              </a:rPr>
              <a:t>المباشرة التي تحدثها الاستثمارات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الأجنبية :</a:t>
            </a:r>
            <a:endParaRPr lang="en-US" altLang="ar-S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843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6654" y="642918"/>
          <a:ext cx="9572692" cy="27146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86346"/>
                <a:gridCol w="4786346"/>
              </a:tblGrid>
              <a:tr h="57150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التأثيرات المباشرة</a:t>
                      </a:r>
                      <a:endParaRPr lang="en-US" sz="2800" b="1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التأثيرات غير المباشرة</a:t>
                      </a:r>
                      <a:endParaRPr lang="en-US" sz="2800" b="1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السلبية</a:t>
                      </a:r>
                      <a:endParaRPr lang="en-US" sz="24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1800" b="1" dirty="0" smtClean="0"/>
                        <a:t>نقص الوظائف في البلد الأم للشركة</a:t>
                      </a:r>
                      <a:r>
                        <a:rPr lang="ar-SA" sz="1800" b="1" baseline="0" dirty="0" smtClean="0"/>
                        <a:t> المتعددة الجنسية.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/>
                      </a:pPr>
                      <a:r>
                        <a:rPr lang="ar-SA" sz="1800" b="1" dirty="0" smtClean="0"/>
                        <a:t>يقلل من فرص العمل إذا كان الاستثمار تملك مشروع قائم.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1800" b="1" dirty="0" smtClean="0"/>
                        <a:t>التغيير في مستوى الأجور في البلد المضيف </a:t>
                      </a:r>
                      <a:r>
                        <a:rPr lang="ar-SA" sz="1800" b="1" dirty="0" err="1" smtClean="0"/>
                        <a:t>و</a:t>
                      </a:r>
                      <a:r>
                        <a:rPr lang="ar-SA" sz="1800" b="1" dirty="0" smtClean="0"/>
                        <a:t> البلد الأم.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2"/>
                      </a:pPr>
                      <a:r>
                        <a:rPr lang="ar-SA" sz="1800" b="1" dirty="0" smtClean="0"/>
                        <a:t>نشوب خلافات مع النقابات العمالية.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1800" b="1" dirty="0" smtClean="0"/>
                        <a:t>دخول شركات استثمار أجنبية محل الشركات التي استثمرت خارج البد.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+mj-lt"/>
                        <a:buAutoNum type="arabicPeriod" startAt="3"/>
                      </a:pPr>
                      <a:r>
                        <a:rPr lang="ar-SA" sz="1800" b="1" dirty="0" smtClean="0"/>
                        <a:t>يحدث اختلال في التوازن الوظيفي بين مختلف المناطق.</a:t>
                      </a:r>
                      <a:endParaRPr lang="en-US" sz="1800" b="1" dirty="0">
                        <a:cs typeface="Arabic Transparent" pitchFamily="2" charset="-78"/>
                      </a:endParaRPr>
                    </a:p>
                  </a:txBody>
                  <a:tcPr marT="45705" marB="457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22" name="مستطيل 2"/>
          <p:cNvSpPr>
            <a:spLocks noChangeArrowheads="1"/>
          </p:cNvSpPr>
          <p:nvPr/>
        </p:nvSpPr>
        <p:spPr bwMode="auto">
          <a:xfrm>
            <a:off x="238092" y="142852"/>
            <a:ext cx="94298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</a:rPr>
              <a:t>س13: من التأثيرات السلبيات المباشرة وغير المباشرة التي تحدثها الاستثمارات الأجنبية :</a:t>
            </a:r>
            <a:endParaRPr lang="en-US" altLang="ar-SA" sz="2000" b="1" dirty="0">
              <a:solidFill>
                <a:srgbClr val="C0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9530" y="3500438"/>
            <a:ext cx="94298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س14: عندما ترغب الشركات المتعددة الجنسيات في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استقطاب أفضل المهارات الإدارية والفنية المحلية العاملة في  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   الشركات الوطنية في البلد المضيف فأنها تقوم بتقديم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-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تعويضات وحوافز مرتفعة </a:t>
            </a:r>
            <a:r>
              <a:rPr lang="ar-SA" altLang="ar-SA" sz="2000" dirty="0" smtClean="0">
                <a:cs typeface="Arabic Transparent" panose="020B0604020202020204" pitchFamily="34" charset="0"/>
              </a:rPr>
              <a:t>.</a:t>
            </a:r>
          </a:p>
          <a:p>
            <a:endParaRPr lang="ar-SA" altLang="ar-SA" sz="2000" b="1" dirty="0" smtClean="0">
              <a:solidFill>
                <a:srgbClr val="C00000"/>
              </a:solidFill>
              <a:cs typeface="Arabic Transparent" panose="020B0604020202020204" pitchFamily="34" charset="0"/>
            </a:endParaRP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س15: الشركات المتعددة الجنسيات عندما تقدم تعويضات وحوافز مرتفعة فأن ذلك يعمل على :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زيادة الأجور</a:t>
            </a:r>
            <a:r>
              <a:rPr lang="en-US" altLang="ar-SA" sz="2000" b="1" dirty="0" smtClean="0"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والحوافز في مناطق جغرافية أخرى داخل البلد.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زيادة الطلب على الكفاءات الجيدة داخل البلد المضيف.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متوسط إنتاجية عمل أعلى  وقوة أكبر في أداء رأس المال .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تتحسن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ظروف العمل والخدمات الاجتماعية .</a:t>
            </a:r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endParaRPr lang="ar-SA" sz="2000" b="1" dirty="0">
              <a:solidFill>
                <a:srgbClr val="C00000"/>
              </a:solidFill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700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214290"/>
            <a:ext cx="9367870" cy="640175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س16: استراتيجيات التدريب لدى </a:t>
            </a:r>
            <a:r>
              <a:rPr lang="ar-SA" altLang="ar-SA" sz="2000" b="1" dirty="0" smtClean="0">
                <a:solidFill>
                  <a:srgbClr val="000099"/>
                </a:solidFill>
                <a:cs typeface="Arabic Transparent" panose="020B0604020202020204" pitchFamily="34" charset="0"/>
              </a:rPr>
              <a:t>الشركات المتعددة الجنسيات تتمثل في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إستراتيجية التكامل البسيطة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إستراتيجية الظرفية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إستراتيجية التكامل المعقدة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س17: تعتمد الشركات متعددة الجنسيات في مجال التدريب على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Arabic Transparent" pitchFamily="2" charset="-78"/>
              </a:rPr>
              <a:t>إستراتيجية التكامل البسيطة عندما تكون مهتمة بمزايا وعروض العمل المحلي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cs typeface="Arabic Transparent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قليل التكاليف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س18: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Arabic Transparent" pitchFamily="2" charset="-78"/>
              </a:rPr>
              <a:t>تلجأ ا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لشركات متعددة الجنسيات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Arabic Transparent" pitchFamily="2" charset="-78"/>
              </a:rPr>
              <a:t>إلى توظيف العمالة غير الماهرة وشبه الماهرة وتدريبهم على مهارات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Arabic Transparent" pitchFamily="2" charset="-78"/>
              </a:rPr>
              <a:t>         عمل محدودة أذا طبقت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إستراتيجية التكامل البسيطة</a:t>
            </a:r>
            <a:r>
              <a:rPr lang="en-US" sz="2000" b="1" dirty="0" smtClean="0">
                <a:latin typeface="Arial" charset="0"/>
                <a:cs typeface="Arabic Transparent" pitchFamily="2" charset="-78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س19: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تستخدم الشركات متعددة الجنسيات في مجال التدريب الإستراتيجية الظرفية في حالة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حجم ونوعية التدريب محدد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- تقدم برامج تدريب حسب الاحتياجات المحلية ومتطلبات الشركة التابعة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س20: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تستخدم الشركات متعددة الجنسيات في مجال التدريب </a:t>
            </a:r>
            <a:r>
              <a:rPr lang="ar-SA" altLang="ar-SA" sz="2000" b="1" dirty="0" smtClean="0">
                <a:solidFill>
                  <a:srgbClr val="000099"/>
                </a:solidFill>
                <a:cs typeface="Arabic Transparent" panose="020B0604020202020204" pitchFamily="34" charset="0"/>
              </a:rPr>
              <a:t>إستراتيجية التكامل المعقدة في حالة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تنسيق التدريب ودعمه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9530" y="71414"/>
            <a:ext cx="9367870" cy="670952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س21: تعتمد </a:t>
            </a:r>
            <a:r>
              <a:rPr lang="ar-SA" altLang="ar-SA" sz="2000" b="1" dirty="0" smtClean="0">
                <a:solidFill>
                  <a:srgbClr val="FF0000"/>
                </a:solidFill>
                <a:cs typeface="Arabic Transparent" panose="020B0604020202020204" pitchFamily="34" charset="0"/>
              </a:rPr>
              <a:t>الشركات المتعددة الجنسيات لإعداد إستراتيجية تكاملية معقدة على خاصية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التطوير والتنفيذ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س22: من السياسات التي تستخدمها </a:t>
            </a:r>
            <a:r>
              <a:rPr lang="ar-SA" altLang="ar-SA" sz="2000" b="1" dirty="0" smtClean="0">
                <a:solidFill>
                  <a:srgbClr val="FF0000"/>
                </a:solidFill>
                <a:cs typeface="Arabic Transparent" panose="020B0604020202020204" pitchFamily="34" charset="0"/>
              </a:rPr>
              <a:t>الشركات المتعددة الجنسيات لتطوير الموارد البشرية 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القيام بنقل الموظفين التنفيذيين القدماء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إعادة توزيع الموظفين على الإدارات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FF0000"/>
                </a:solidFill>
                <a:cs typeface="Arabic Transparent" panose="020B0604020202020204" pitchFamily="34" charset="0"/>
              </a:rPr>
              <a:t>يختلف نوع التدريب في فروع الشركات المتعددة الجنسيات باختلاف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المستوى الوظيفي للعامل والصناعة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نوع إستراتيجية الدخول للشركة في السوق (تملك، أو مشاركة) .         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طبيعة التكنولوجيا المستخدمة .                                                 </a:t>
            </a:r>
            <a:r>
              <a:rPr lang="ar-SA" altLang="ar-SA" sz="2000" b="1" dirty="0" smtClean="0">
                <a:solidFill>
                  <a:srgbClr val="0000FF"/>
                </a:solidFill>
                <a:cs typeface="Arabic Transparent" panose="020B0604020202020204" pitchFamily="34" charset="0"/>
              </a:rPr>
              <a:t>محددات البرامج التدريبية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                                    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الأساليب الإدارية المستخدمة في الشركات التابعة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س19: من </a:t>
            </a:r>
            <a:r>
              <a:rPr lang="ar-SA" altLang="ar-SA" sz="2000" b="1" dirty="0" smtClean="0">
                <a:solidFill>
                  <a:srgbClr val="FF0000"/>
                </a:solidFill>
                <a:cs typeface="Arabic Transparent" panose="020B0604020202020204" pitchFamily="34" charset="0"/>
              </a:rPr>
              <a:t>محددات البرامج التدريبية التي تؤثر على حجم ونوعية التدريب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الأساليب الإدارية المستخدمة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س20: من أشكال التدريب الذي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تطبقة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</a:rPr>
              <a:t>شركة </a:t>
            </a:r>
            <a:r>
              <a:rPr lang="ar-SA" sz="2000" b="1" dirty="0" err="1" smtClean="0">
                <a:solidFill>
                  <a:srgbClr val="FF0000"/>
                </a:solidFill>
                <a:latin typeface="Arial" charset="0"/>
              </a:rPr>
              <a:t>ديملر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  <a:latin typeface="Arial" charset="0"/>
              </a:rPr>
              <a:t>بنز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Daimler Benz 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 على موظفيها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</a:rPr>
              <a:t>في فروعها التابعة في الدول النامية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التدريب في مكان العمل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التدريب في قاعات المحاضرات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التدريب في الورش الحرفية التابعة لها .</a:t>
            </a:r>
            <a:endParaRPr lang="ar-SA" altLang="ar-SA" sz="2000" b="1" dirty="0">
              <a:latin typeface="Arial" panose="020B0604020202020204" pitchFamily="34" charset="0"/>
            </a:endParaRPr>
          </a:p>
        </p:txBody>
      </p:sp>
      <p:sp>
        <p:nvSpPr>
          <p:cNvPr id="4" name="قوس كبير أيسر 3"/>
          <p:cNvSpPr/>
          <p:nvPr/>
        </p:nvSpPr>
        <p:spPr>
          <a:xfrm>
            <a:off x="3309926" y="2857496"/>
            <a:ext cx="500066" cy="100013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14290"/>
            <a:ext cx="9572692" cy="642942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س21: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تعتمد الشركات المتعددة الجنسيات لإدارة أعمالها في فروعها الخارجية على :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- المغتربين من البلد الأم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س22: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بدأت (ش.م.ج) الاعتماد على الموظفين المغتربين المحليين من الدول النامية مع مطلع 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الثمانينيات</a:t>
            </a:r>
            <a:r>
              <a:rPr lang="en-US" sz="2000" b="1" dirty="0" smtClean="0"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تعمل (ش.م.ج) على تدريب وتأهيل عدد من المدراء الدوليين الذين تكون لهم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قابلية التحرك من بلد إلى آخر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س24: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+mn-cs"/>
              </a:rPr>
              <a:t>يمكن تصنيف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الشركات متعددة الجنسيات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+mn-cs"/>
              </a:rPr>
              <a:t> وفق معيار سياسات التوظيف التي تتبعها إلى أربعة أنواع رئيسية: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endParaRPr lang="ar-SA" sz="2000" dirty="0" smtClean="0">
              <a:latin typeface="Arial" charset="0"/>
              <a:cs typeface="Arabic Transparent" pitchFamily="2" charset="-78"/>
            </a:endParaRP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1- الشركات ذات التركيز العرقي </a:t>
            </a:r>
            <a:r>
              <a:rPr lang="en-US" sz="2000" b="1" i="1" dirty="0" smtClean="0">
                <a:latin typeface="Times New Roman" pitchFamily="18" charset="0"/>
                <a:cs typeface="+mn-cs"/>
              </a:rPr>
              <a:t>Ethnocentric</a:t>
            </a:r>
            <a:endParaRPr lang="ar-SA" sz="2000" b="1" i="1" dirty="0" smtClean="0">
              <a:latin typeface="Times New Roman" pitchFamily="18" charset="0"/>
              <a:cs typeface="+mn-cs"/>
            </a:endParaRPr>
          </a:p>
          <a:p>
            <a:pPr>
              <a:buNone/>
              <a:defRPr/>
            </a:pPr>
            <a:r>
              <a:rPr lang="ar-SA" sz="2000" b="1" dirty="0" smtClean="0">
                <a:latin typeface="Times New Roman" pitchFamily="18" charset="0"/>
                <a:cs typeface="+mn-cs"/>
              </a:rPr>
              <a:t>        2- </a:t>
            </a:r>
            <a:r>
              <a:rPr lang="ar-SA" sz="2000" b="1" dirty="0" smtClean="0">
                <a:latin typeface="Arial" charset="0"/>
                <a:cs typeface="+mn-cs"/>
              </a:rPr>
              <a:t>الشركات ذات التركيز العرقي المتعدد </a:t>
            </a:r>
            <a:r>
              <a:rPr lang="en-US" sz="2000" b="1" i="1" dirty="0" smtClean="0">
                <a:latin typeface="Times New Roman" pitchFamily="18" charset="0"/>
                <a:cs typeface="+mn-cs"/>
              </a:rPr>
              <a:t>Polycentric</a:t>
            </a:r>
            <a:endParaRPr lang="ar-SA" sz="2000" b="1" i="1" dirty="0" smtClean="0">
              <a:latin typeface="Times New Roman" pitchFamily="18" charset="0"/>
              <a:cs typeface="+mn-cs"/>
            </a:endParaRPr>
          </a:p>
          <a:p>
            <a:pPr>
              <a:buNone/>
              <a:defRPr/>
            </a:pPr>
            <a:r>
              <a:rPr lang="ar-SA" sz="800" b="1" i="1" dirty="0" smtClean="0">
                <a:latin typeface="Times New Roman" pitchFamily="18" charset="0"/>
                <a:cs typeface="+mn-cs"/>
              </a:rPr>
              <a:t>                   </a:t>
            </a:r>
            <a:r>
              <a:rPr lang="ar-SA" sz="2000" b="1" dirty="0" smtClean="0">
                <a:latin typeface="Times New Roman" pitchFamily="18" charset="0"/>
                <a:cs typeface="+mn-cs"/>
              </a:rPr>
              <a:t>3- </a:t>
            </a:r>
            <a:r>
              <a:rPr lang="ar-SA" sz="2000" b="1" dirty="0" smtClean="0">
                <a:latin typeface="Arial" charset="0"/>
                <a:cs typeface="+mn-cs"/>
              </a:rPr>
              <a:t>الشركات ذات التركيز العالمي </a:t>
            </a:r>
            <a:r>
              <a:rPr lang="en-US" sz="2000" b="1" i="1" dirty="0" smtClean="0">
                <a:latin typeface="Times New Roman" pitchFamily="18" charset="0"/>
                <a:cs typeface="+mn-cs"/>
              </a:rPr>
              <a:t>Geocentric</a:t>
            </a:r>
            <a:endParaRPr lang="ar-SA" sz="2000" b="1" i="1" dirty="0" smtClean="0">
              <a:latin typeface="Times New Roman" pitchFamily="18" charset="0"/>
              <a:cs typeface="+mn-cs"/>
            </a:endParaRPr>
          </a:p>
          <a:p>
            <a:pPr>
              <a:buNone/>
              <a:defRPr/>
            </a:pPr>
            <a:r>
              <a:rPr lang="ar-SA" sz="2000" b="1" dirty="0" smtClean="0">
                <a:latin typeface="Times New Roman" pitchFamily="18" charset="0"/>
                <a:cs typeface="+mn-cs"/>
              </a:rPr>
              <a:t>        4-</a:t>
            </a:r>
            <a:r>
              <a:rPr lang="ar-SA" sz="800" b="1" i="1" dirty="0" smtClean="0">
                <a:latin typeface="Times New Roman" pitchFamily="18" charset="0"/>
                <a:cs typeface="+mn-cs"/>
              </a:rPr>
              <a:t> </a:t>
            </a:r>
            <a:r>
              <a:rPr lang="ar-SA" sz="2000" b="1" dirty="0" smtClean="0">
                <a:latin typeface="Arial" charset="0"/>
                <a:cs typeface="+mn-cs"/>
              </a:rPr>
              <a:t>الشركات ذات التركيز الإقليمي </a:t>
            </a:r>
            <a:r>
              <a:rPr lang="en-US" sz="2000" b="1" i="1" dirty="0" err="1" smtClean="0">
                <a:latin typeface="Times New Roman" pitchFamily="18" charset="0"/>
                <a:cs typeface="+mn-cs"/>
              </a:rPr>
              <a:t>Regiocentric</a:t>
            </a:r>
            <a:endParaRPr lang="en-US" sz="2000" b="1" i="1" dirty="0" smtClean="0">
              <a:latin typeface="Times New Roman" pitchFamily="18" charset="0"/>
              <a:cs typeface="+mn-cs"/>
            </a:endParaRPr>
          </a:p>
          <a:p>
            <a:pPr>
              <a:buNone/>
              <a:defRPr/>
            </a:pPr>
            <a:endParaRPr lang="ar-SA" altLang="ar-SA" sz="2000" b="1" i="1" dirty="0" smtClean="0">
              <a:latin typeface="Times New Roman" pitchFamily="18" charset="0"/>
              <a:cs typeface="+mn-cs"/>
            </a:endParaRPr>
          </a:p>
          <a:p>
            <a:pPr>
              <a:buNone/>
              <a:defRPr/>
            </a:pPr>
            <a:r>
              <a:rPr lang="ar-SA" altLang="ar-SA" sz="2000" b="1" dirty="0" smtClean="0">
                <a:solidFill>
                  <a:srgbClr val="000099"/>
                </a:solidFill>
                <a:latin typeface="Times New Roman" pitchFamily="18" charset="0"/>
                <a:cs typeface="+mn-cs"/>
              </a:rPr>
              <a:t>س25: من خصائص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</a:rPr>
              <a:t>الشركات ذات التركيز العرقي :</a:t>
            </a:r>
          </a:p>
          <a:p>
            <a:pPr>
              <a:buNone/>
              <a:defRPr/>
            </a:pPr>
            <a:r>
              <a:rPr lang="ar-SA" altLang="ar-SA" sz="2000" b="1" dirty="0" smtClean="0">
                <a:latin typeface="Times New Roman" pitchFamily="18" charset="0"/>
                <a:cs typeface="+mn-cs"/>
              </a:rPr>
              <a:t>        - </a:t>
            </a:r>
            <a:r>
              <a:rPr lang="ar-SA" altLang="ar-SA" sz="2000" b="1" dirty="0" smtClean="0"/>
              <a:t>معظم الاتصالات ونقل المعلومات تتم </a:t>
            </a:r>
            <a:r>
              <a:rPr lang="ar-SA" altLang="ar-SA" sz="2000" b="1" u="sng" dirty="0" smtClean="0">
                <a:solidFill>
                  <a:srgbClr val="FF0000"/>
                </a:solidFill>
              </a:rPr>
              <a:t>باتجاه واحد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 </a:t>
            </a:r>
            <a:r>
              <a:rPr lang="ar-SA" altLang="ar-SA" sz="2000" b="1" dirty="0" smtClean="0"/>
              <a:t>. </a:t>
            </a:r>
          </a:p>
          <a:p>
            <a:pPr>
              <a:buNone/>
              <a:defRPr/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altLang="ar-SA" sz="2000" b="1" dirty="0" smtClean="0"/>
              <a:t>- معظم الموظفين الرئيسيين من البلد الأم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 (</a:t>
            </a:r>
            <a:r>
              <a:rPr lang="ar-SA" altLang="ar-SA" sz="2000" b="1" u="sng" dirty="0" smtClean="0">
                <a:solidFill>
                  <a:srgbClr val="FF0000"/>
                </a:solidFill>
              </a:rPr>
              <a:t>مغتربين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) </a:t>
            </a:r>
            <a:r>
              <a:rPr lang="ar-SA" altLang="ar-SA" sz="2000" b="1" dirty="0" smtClean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8641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س26: من خصائص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الشركات ذات التركيز العرقي المتعدد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 - الاستقلالية الذاتية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الاتصال بالشركة الأم يكون محدودا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تتخذ قراراتها التنظيمية دون الرجوع للشركة الأم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تتخذ </a:t>
            </a:r>
            <a:r>
              <a:rPr lang="ar-SA" altLang="ar-SA" sz="2000" b="1" dirty="0" smtClean="0">
                <a:cs typeface="+mn-cs"/>
              </a:rPr>
              <a:t>قراراتها الإستراتيجية بالتنسيق مع الشركة الأم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يتم اختيار معظم الموظفين من البلد المضيف.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س27: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من خصائص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الشركات ذات التركيز العالمي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+mn-cs"/>
              </a:rPr>
              <a:t>الاتصال في الاتجاهين.</a:t>
            </a:r>
          </a:p>
          <a:p>
            <a:pPr>
              <a:buNone/>
            </a:pPr>
            <a:r>
              <a:rPr lang="ar-SA" altLang="ar-SA" sz="2000" b="1" dirty="0" smtClean="0">
                <a:cs typeface="+mn-cs"/>
              </a:rPr>
              <a:t>        - لا يتم تشكيل الفريق الإداري على أساس المصالح في البلد المضيف.</a:t>
            </a:r>
          </a:p>
          <a:p>
            <a:pPr>
              <a:buNone/>
            </a:pPr>
            <a:r>
              <a:rPr lang="ar-SA" altLang="ar-SA" sz="2000" b="1" dirty="0" smtClean="0">
                <a:cs typeface="+mn-cs"/>
              </a:rPr>
              <a:t>        - يتم استقطاب الموظفين من أي منطقة في العالم واستخدامهم في أي منطقة أخرى في العالم.</a:t>
            </a:r>
            <a:endParaRPr lang="en-US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س28: من خصائص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الشركات الشركات ذات التركيز الإقليمي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تعيين الموظفين والمدراء وإدارتهم على أساس إقليمي.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يتمتع المدراء الإقليميون بصلاحيات واستقلالية أكبر في اتخاذ القرارات.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حركة تنقلات الموظفين والمدراء محصورة فقط بين الأقاليم داخل البلد المضيف.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س29: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تتوفر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ش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.م.ج على ثلاثة (03) مصادر أساسية للتوظيف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charset="0"/>
                <a:cs typeface="+mn-cs"/>
              </a:rPr>
              <a:t>- البلد الأم للشركة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البلد المضيف للشركة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بلد ثالث 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14314" y="650070"/>
          <a:ext cx="9453594" cy="592220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30180"/>
                <a:gridCol w="3327665"/>
                <a:gridCol w="2495749"/>
              </a:tblGrid>
              <a:tr h="527236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العيوب</a:t>
                      </a:r>
                      <a:endParaRPr lang="en-US" sz="2800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المزايا </a:t>
                      </a:r>
                      <a:endParaRPr lang="en-US" sz="2800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chemeClr val="tx1"/>
                          </a:solidFill>
                        </a:rPr>
                        <a:t>مصدر التوظيف</a:t>
                      </a:r>
                      <a:endParaRPr lang="en-US" sz="2800" b="1" dirty="0">
                        <a:solidFill>
                          <a:schemeClr val="tx1"/>
                        </a:solidFill>
                        <a:cs typeface="Arabic Transparent" pitchFamily="2" charset="-78"/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131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صعوبة التكيف مع البيئة الأجنبية،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تكاليف عالية على التدريب،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الضغوط المستمرة في مكان العمل، 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مشكلات التكيف الأسرية.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التآلف أهداف الشركة،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الولاء للشركة،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الكفاءة التكنولوجية،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سهولة الرقابة على الأداء.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r>
                        <a:rPr lang="ar-SA" sz="3000" b="1" dirty="0" smtClean="0">
                          <a:solidFill>
                            <a:srgbClr val="FF0000"/>
                          </a:solidFill>
                        </a:rPr>
                        <a:t>البلد الأم</a:t>
                      </a:r>
                      <a:endParaRPr lang="en-US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12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صعوبة الرقابة على عمل الموظف،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صعوبة الاتصال،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ضعف فرص العمل أمام الموظفين والعمال المحليين.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منسجم مع البلد المضيف،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تكاليف أقل</a:t>
                      </a:r>
                      <a:r>
                        <a:rPr lang="ar-SA" sz="2400" baseline="0" dirty="0" smtClean="0"/>
                        <a:t> للمحافظة على الموظف،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إمكانية الترقية (الموظفين المحليين)،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baseline="0" dirty="0" smtClean="0"/>
                        <a:t> الاستجابة لضغوط الحكومة المضيفة (التوظيف المحلي).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endParaRPr lang="ar-SA" sz="3000" b="1" dirty="0" smtClean="0"/>
                    </a:p>
                    <a:p>
                      <a:pPr algn="ctr" rtl="1"/>
                      <a:r>
                        <a:rPr lang="ar-SA" sz="3000" b="1" dirty="0" smtClean="0">
                          <a:solidFill>
                            <a:srgbClr val="FF0000"/>
                          </a:solidFill>
                        </a:rPr>
                        <a:t>البلد المضيف</a:t>
                      </a:r>
                      <a:endParaRPr lang="en-US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914"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حساسية البلد المضيف،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منافسة المواطنين المحليين.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 مدراء دوليين،</a:t>
                      </a:r>
                    </a:p>
                    <a:p>
                      <a:pPr algn="r" rtl="1">
                        <a:buFont typeface="Wingdings" pitchFamily="2" charset="2"/>
                        <a:buChar char="§"/>
                      </a:pPr>
                      <a:r>
                        <a:rPr lang="ar-SA" sz="2400" dirty="0" smtClean="0"/>
                        <a:t>أقل</a:t>
                      </a:r>
                      <a:r>
                        <a:rPr lang="ar-SA" sz="2400" baseline="0" dirty="0" smtClean="0"/>
                        <a:t> كلفة.</a:t>
                      </a:r>
                      <a:endParaRPr lang="en-US" sz="24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dirty="0" smtClean="0">
                          <a:solidFill>
                            <a:srgbClr val="FF0000"/>
                          </a:solidFill>
                        </a:rPr>
                        <a:t>البلد الثالث</a:t>
                      </a:r>
                      <a:endParaRPr lang="en-US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080" name="مربع نص 2"/>
          <p:cNvSpPr txBox="1">
            <a:spLocks noChangeArrowheads="1"/>
          </p:cNvSpPr>
          <p:nvPr/>
        </p:nvSpPr>
        <p:spPr bwMode="auto">
          <a:xfrm>
            <a:off x="309530" y="71414"/>
            <a:ext cx="94298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س30: من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مزايا </a:t>
            </a:r>
            <a:r>
              <a:rPr lang="ar-SA" altLang="ar-SA" sz="2000" b="1" dirty="0">
                <a:solidFill>
                  <a:srgbClr val="C00000"/>
                </a:solidFill>
                <a:cs typeface="+mn-cs"/>
              </a:rPr>
              <a:t>و عيوب البدائل الإستراتيجية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للتوظيف :</a:t>
            </a:r>
            <a:endParaRPr lang="en-US" altLang="ar-SA" sz="2000" b="1" dirty="0">
              <a:solidFill>
                <a:srgbClr val="C00000"/>
              </a:solidFill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9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61719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س31: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يشترط أن تتوفر في الموظف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المرشح للوظيفة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 </a:t>
            </a: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المؤهل </a:t>
            </a:r>
            <a:r>
              <a:rPr lang="ar-SA" altLang="ar-SA" sz="2000" b="1" dirty="0" smtClean="0">
                <a:cs typeface="+mn-cs"/>
              </a:rPr>
              <a:t>العلمي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الخبرة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اللباقة والود </a:t>
            </a:r>
            <a:r>
              <a:rPr lang="ar-SA" altLang="ar-SA" sz="2000" b="1" dirty="0" smtClean="0">
                <a:cs typeface="+mn-cs"/>
              </a:rPr>
              <a:t>في </a:t>
            </a:r>
            <a:r>
              <a:rPr lang="ar-SA" altLang="ar-SA" sz="2000" b="1" dirty="0" smtClean="0">
                <a:cs typeface="+mn-cs"/>
              </a:rPr>
              <a:t>التعامل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عدم التحيز العرقي أو </a:t>
            </a:r>
            <a:r>
              <a:rPr lang="ar-SA" altLang="ar-SA" sz="2000" b="1" dirty="0" smtClean="0">
                <a:cs typeface="+mn-cs"/>
              </a:rPr>
              <a:t>الديني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altLang="ar-SA" sz="2000" b="1" dirty="0" smtClean="0">
                <a:cs typeface="+mn-cs"/>
              </a:rPr>
              <a:t>القدرة على التكيف </a:t>
            </a:r>
            <a:r>
              <a:rPr lang="ar-SA" altLang="ar-SA" sz="2000" b="1" dirty="0" err="1" smtClean="0">
                <a:cs typeface="+mn-cs"/>
              </a:rPr>
              <a:t>و</a:t>
            </a:r>
            <a:r>
              <a:rPr lang="ar-SA" altLang="ar-SA" sz="2000" b="1" dirty="0" smtClean="0">
                <a:cs typeface="+mn-cs"/>
              </a:rPr>
              <a:t> التفاعل </a:t>
            </a:r>
            <a:r>
              <a:rPr lang="ar-SA" altLang="ar-SA" sz="2000" b="1" dirty="0" smtClean="0">
                <a:cs typeface="+mn-cs"/>
              </a:rPr>
              <a:t>الثقافي</a:t>
            </a: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س32: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+mn-cs"/>
              </a:rPr>
              <a:t>ساد في أوائل مرحلة العولمة (السبعينيات) نمط التوظيف ذو التركيز العرقي. و الآن الكفة تتجه نحو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latin typeface="Arial" charset="0"/>
                <a:cs typeface="+mn-cs"/>
              </a:rPr>
              <a:t>التوظيف ذو التركيز </a:t>
            </a:r>
            <a:r>
              <a:rPr lang="ar-SA" sz="2000" b="1" dirty="0" smtClean="0">
                <a:latin typeface="Arial" charset="0"/>
                <a:cs typeface="+mn-cs"/>
              </a:rPr>
              <a:t>العالمي</a:t>
            </a:r>
            <a:r>
              <a:rPr lang="ar-SA" sz="2000" b="1" dirty="0" smtClean="0"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cs typeface="+mn-cs"/>
              </a:rPr>
              <a:t>       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  <a:cs typeface="+mn-cs"/>
              </a:rPr>
              <a:t>س33: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من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أكثر المهارات أهمية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والتي يجب أن يتصف </a:t>
            </a:r>
            <a:r>
              <a:rPr lang="ar-SA" altLang="ar-SA" sz="2000" b="1" dirty="0" err="1" smtClean="0">
                <a:solidFill>
                  <a:srgbClr val="000099"/>
                </a:solidFill>
                <a:cs typeface="+mn-cs"/>
              </a:rPr>
              <a:t>بها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المدير أو الموظف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المرشح للعمل في </a:t>
            </a:r>
            <a:r>
              <a:rPr lang="ar-SA" altLang="ar-SA" sz="2000" b="1" dirty="0" err="1" smtClean="0">
                <a:solidFill>
                  <a:srgbClr val="000099"/>
                </a:solidFill>
                <a:cs typeface="+mn-cs"/>
              </a:rPr>
              <a:t>ش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.م.ج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:</a:t>
            </a: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القدرة على الاتصال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س34: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أمام </a:t>
            </a:r>
            <a:r>
              <a:rPr lang="ar-SA" altLang="ar-SA" sz="2000" b="1" dirty="0" err="1" smtClean="0">
                <a:solidFill>
                  <a:srgbClr val="000099"/>
                </a:solidFill>
                <a:cs typeface="+mn-cs"/>
              </a:rPr>
              <a:t>ش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.م.ج بدائل عديدة لتحقيق الاتصال الفعال بالشركة التابعة لها </a:t>
            </a:r>
            <a:r>
              <a:rPr lang="ar-SA" altLang="ar-SA" sz="2000" b="1" dirty="0" smtClean="0">
                <a:solidFill>
                  <a:srgbClr val="000099"/>
                </a:solidFill>
                <a:cs typeface="+mn-cs"/>
              </a:rPr>
              <a:t>ومن هذه البدائل </a:t>
            </a:r>
            <a:r>
              <a:rPr lang="ar-SA" sz="2000" b="1" dirty="0" smtClean="0">
                <a:solidFill>
                  <a:srgbClr val="000099"/>
                </a:solidFill>
                <a:latin typeface="Arial" charset="0"/>
                <a:cs typeface="+mn-cs"/>
              </a:rPr>
              <a:t>:</a:t>
            </a:r>
            <a:endParaRPr lang="ar-SA" sz="2000" b="1" dirty="0" smtClean="0">
              <a:solidFill>
                <a:srgbClr val="000099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charset="0"/>
                <a:cs typeface="+mn-cs"/>
              </a:rPr>
              <a:t>- </a:t>
            </a:r>
            <a:r>
              <a:rPr lang="ar-SA" altLang="ar-SA" sz="2000" b="1" dirty="0" smtClean="0">
                <a:latin typeface="Arial" charset="0"/>
                <a:cs typeface="+mn-cs"/>
              </a:rPr>
              <a:t>البحث عن </a:t>
            </a:r>
            <a:r>
              <a:rPr lang="ar-DZ" altLang="ar-SA" sz="2000" b="1" dirty="0" smtClean="0">
                <a:cs typeface="+mn-cs"/>
              </a:rPr>
              <a:t>مدراء مدربين للعمل على المستوى الدولي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charset="0"/>
              </a:rPr>
              <a:t>س35: 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من المهارات الدقيقة والمهمة التي يجب أن يتصف </a:t>
            </a:r>
            <a:r>
              <a:rPr lang="ar-SA" altLang="ar-SA" sz="2000" b="1" dirty="0" err="1" smtClean="0">
                <a:solidFill>
                  <a:srgbClr val="000099"/>
                </a:solidFill>
              </a:rPr>
              <a:t>بها</a:t>
            </a:r>
            <a:r>
              <a:rPr lang="ar-SA" altLang="ar-SA" sz="2000" b="1" dirty="0" smtClean="0">
                <a:solidFill>
                  <a:srgbClr val="000099"/>
                </a:solidFill>
              </a:rPr>
              <a:t> المدير الدولي المغترب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dirty="0" smtClean="0">
                <a:cs typeface="Arabic Transparent" panose="020B0604020202020204" pitchFamily="34" charset="0"/>
              </a:rPr>
              <a:t>       </a:t>
            </a:r>
            <a:r>
              <a:rPr lang="ar-SA" altLang="ar-SA" sz="2000" b="1" dirty="0" smtClean="0"/>
              <a:t>- الاتصال .                               - القدرة على التحدث مع الآخرين </a:t>
            </a:r>
            <a:r>
              <a:rPr lang="ar-SA" altLang="ar-SA" sz="2000" b="1" dirty="0" err="1" smtClean="0"/>
              <a:t>و</a:t>
            </a:r>
            <a:r>
              <a:rPr lang="ar-SA" altLang="ar-SA" sz="2000" b="1" dirty="0" smtClean="0"/>
              <a:t> بناء علاقات معهم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الصبر .                                 - التحكم في اللغات الأجنبية .                   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الإصغاء .                               - قابلية التكيف الأسري مع البيئة الخارجية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</a:rPr>
              <a:t>       </a:t>
            </a:r>
            <a:r>
              <a:rPr lang="ar-SA" altLang="ar-SA" sz="2000" b="1" dirty="0" smtClean="0"/>
              <a:t>- الكفاءة الوظيفية </a:t>
            </a:r>
            <a:r>
              <a:rPr lang="ar-SA" altLang="ar-SA" sz="2000" b="1" dirty="0" smtClean="0"/>
              <a:t>.</a:t>
            </a:r>
            <a:r>
              <a:rPr lang="ar-SA" altLang="ar-SA" sz="2000" b="1" dirty="0" smtClean="0">
                <a:latin typeface="Arial" charset="0"/>
                <a:cs typeface="+mn-cs"/>
              </a:rPr>
              <a:t>       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545</TotalTime>
  <Words>1529</Words>
  <Application>Microsoft Office PowerPoint</Application>
  <PresentationFormat>A4 Paper (210x297 mm)‎</PresentationFormat>
  <Paragraphs>215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55</cp:revision>
  <dcterms:created xsi:type="dcterms:W3CDTF">2014-09-11T06:47:01Z</dcterms:created>
  <dcterms:modified xsi:type="dcterms:W3CDTF">2016-12-08T05:51:00Z</dcterms:modified>
</cp:coreProperties>
</file>