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30" r:id="rId2"/>
    <p:sldId id="331" r:id="rId3"/>
    <p:sldId id="332" r:id="rId4"/>
    <p:sldId id="333" r:id="rId5"/>
    <p:sldId id="334" r:id="rId6"/>
    <p:sldId id="335" r:id="rId7"/>
    <p:sldId id="33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009900"/>
    <a:srgbClr val="013E36"/>
    <a:srgbClr val="AD9968"/>
    <a:srgbClr val="D9791B"/>
    <a:srgbClr val="AB1A25"/>
    <a:srgbClr val="00263A"/>
    <a:srgbClr val="FF3300"/>
    <a:srgbClr val="709256"/>
    <a:srgbClr val="3B84A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975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26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1412776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60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42704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85794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أدارة الأعمال الدولية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الثانية عشر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9530" y="71414"/>
            <a:ext cx="9367870" cy="664373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س1: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الإدارة المالية التي تهتم </a:t>
            </a:r>
            <a:r>
              <a:rPr lang="ar-SA" altLang="ar-SA" sz="2000" b="1" u="sng" dirty="0" smtClean="0">
                <a:solidFill>
                  <a:srgbClr val="009900"/>
                </a:solidFill>
                <a:cs typeface="Arabic Transparent" panose="020B0604020202020204" pitchFamily="34" charset="0"/>
              </a:rPr>
              <a:t>بإيجاد الأموال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يطلق عليها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cs typeface="+mn-cs"/>
              </a:rPr>
              <a:t>تمويل الشركات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12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س2: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الإدارة المالية التي تهتم </a:t>
            </a:r>
            <a:r>
              <a:rPr lang="ar-SA" altLang="ar-SA" sz="2000" b="1" u="sng" dirty="0" smtClean="0">
                <a:solidFill>
                  <a:srgbClr val="009900"/>
                </a:solidFill>
                <a:cs typeface="Arabic Transparent" panose="020B0604020202020204" pitchFamily="34" charset="0"/>
              </a:rPr>
              <a:t>بإدارة الأموال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المتاحة يطلق عليها : 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- </a:t>
            </a:r>
            <a:r>
              <a:rPr lang="ar-SA" altLang="ar-SA" sz="2000" b="1" dirty="0" smtClean="0"/>
              <a:t>إدارة الاستثمار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1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س3: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من المشاكل المطروحة أمام المحاسبة الدولية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ترجمة العملات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توحيد الحسابات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معاملة اسم الشهرة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تفاصيل العمليات المحاسبية المطلوبة تختلف عبر الدول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التضخم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2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من مصادر تمويل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الشركات الدولية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1- التمويل بالدين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2- التمويل </a:t>
            </a:r>
            <a:r>
              <a:rPr lang="ar-SA" altLang="ar-SA" sz="2000" b="1" dirty="0" smtClean="0">
                <a:cs typeface="+mn-cs"/>
              </a:rPr>
              <a:t>من خلال حقوق المساهمين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3- التمويل بإدارة التدفق النقدي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4- التمويل ب</a:t>
            </a:r>
            <a:r>
              <a:rPr lang="ar-SA" altLang="ar-SA" sz="2000" b="1" dirty="0" smtClean="0">
                <a:cs typeface="+mn-cs"/>
              </a:rPr>
              <a:t>المصادر الداخلية للأموال .</a:t>
            </a:r>
          </a:p>
          <a:p>
            <a:pPr>
              <a:spcBef>
                <a:spcPct val="0"/>
              </a:spcBef>
              <a:buNone/>
            </a:pPr>
            <a:endParaRPr lang="ar-SA" altLang="ar-SA" sz="12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س5: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تختلف نسبة الديون في تمويل الأصول بين البلدان ففي </a:t>
            </a:r>
            <a:r>
              <a:rPr lang="ar-SA" altLang="ar-SA" sz="2000" b="1" u="sng" dirty="0" smtClean="0">
                <a:solidFill>
                  <a:srgbClr val="7030A0"/>
                </a:solidFill>
                <a:cs typeface="+mn-cs"/>
              </a:rPr>
              <a:t>الدول الغربية </a:t>
            </a:r>
            <a:r>
              <a:rPr lang="ar-SA" altLang="ar-SA" sz="2000" b="1" u="sng" dirty="0" smtClean="0">
                <a:solidFill>
                  <a:srgbClr val="009900"/>
                </a:solidFill>
                <a:cs typeface="+mn-cs"/>
              </a:rPr>
              <a:t>تقل نسبة الديون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وتضع الشركات أعينها على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- البورصة .</a:t>
            </a:r>
          </a:p>
        </p:txBody>
      </p:sp>
    </p:spTree>
    <p:extLst>
      <p:ext uri="{BB962C8B-B14F-4D97-AF65-F5344CB8AC3E}">
        <p14:creationId xmlns:p14="http://schemas.microsoft.com/office/powerpoint/2010/main" xmlns="" val="396723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9530" y="71414"/>
            <a:ext cx="9367870" cy="6740307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س6: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قيام الشركات بطرح أسهمها في بورصات الدول خارج مقرها الرئيس يعتبر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لا </a:t>
            </a:r>
            <a:r>
              <a:rPr lang="ar-SA" altLang="ar-SA" sz="2000" b="1" dirty="0" smtClean="0">
                <a:cs typeface="+mn-cs"/>
              </a:rPr>
              <a:t>يزال في بدايته وحجمه قليل نسبيا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س7: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الإدارة المالية تعني :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- التدبير والتحكم في الموارد المالية للشركة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س8: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هدف الإدارة المالية يكمن في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المحافظة على سيولة الشركة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- جني أرباح من الأصول المالية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س9: لكي تتمكن الإدارة المالية للشركة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من تمويل نشاطاتها دون توقف وبأقل تكلفة بما في ذلك تكلفة الفرصة البديلة فأنها تقوم بعملية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ال</a:t>
            </a:r>
            <a:r>
              <a:rPr lang="ar-SA" altLang="ar-SA" sz="2000" b="1" dirty="0" smtClean="0">
                <a:cs typeface="+mn-cs"/>
              </a:rPr>
              <a:t>تكامل التدفق النقدي مع الاحتياجات المستقبلية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س10: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تأجيل الدفع بين الشركات التابعة للشركة متعددة الجنسيات يحقق منفعة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- </a:t>
            </a:r>
            <a:r>
              <a:rPr lang="ar-SA" altLang="ar-SA" sz="2000" b="1" dirty="0" smtClean="0"/>
              <a:t>لكلا الشركتين</a:t>
            </a:r>
            <a:r>
              <a:rPr lang="ar-SA" altLang="ar-SA" sz="2000" b="1" dirty="0" smtClean="0"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99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س11: يشمل رأس المال العامل على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النقد باسم الشركة لدى البنوك .         - الحسابات المدينة(تحت التحصيل)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المخزون السلعي .                        - الحسابات الدائنة .</a:t>
            </a:r>
          </a:p>
        </p:txBody>
      </p:sp>
    </p:spTree>
    <p:extLst>
      <p:ext uri="{BB962C8B-B14F-4D97-AF65-F5344CB8AC3E}">
        <p14:creationId xmlns:p14="http://schemas.microsoft.com/office/powerpoint/2010/main" xmlns="" val="3967232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71414"/>
            <a:ext cx="9572692" cy="667875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س12: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تتعقد إدارة رأس المال العامل عبر البلدان بسبب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cs typeface="+mn-cs"/>
              </a:rPr>
              <a:t>القوانين الحكومية التي تضع قيودا على تحويل الأرباح بين فروع الشركات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cs typeface="+mn-cs"/>
              </a:rPr>
              <a:t>اختلاف (تباين) معدلات التضخم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cs typeface="+mn-cs"/>
              </a:rPr>
              <a:t>التغيير في أسعار العملات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س13: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الإدارة السليمة لإدارة النقد السائل في الشركات متعددة الجنسيات تقتضي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معرفة احتياجات الشركات التابعة والزميلة والرئاسة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معرفة أحسن وسيلة لتحويل النقد الزائد من الشركة التابعة إلى المركز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معرفة أحسن وجهة لاستخدام النقد .                       </a:t>
            </a: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س14: عندما تنتهج الشركات الدولية سياسة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سعر التحويل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فأنه يتم تحويل الأموال بين فروعها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من خلال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تضخم الأسعار أو </a:t>
            </a:r>
            <a:r>
              <a:rPr lang="ar-SA" sz="2000" b="1" dirty="0" err="1" smtClean="0">
                <a:cs typeface="+mn-cs"/>
              </a:rPr>
              <a:t>تدنيتها</a:t>
            </a:r>
            <a:r>
              <a:rPr lang="ar-SA" sz="2000" b="1" dirty="0" smtClean="0">
                <a:cs typeface="+mn-cs"/>
              </a:rPr>
              <a:t> (تخفيضها)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س15: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عندما تنتهج الشركات الدولية سياسة </a:t>
            </a:r>
            <a:r>
              <a:rPr lang="ar-SA" sz="2000" b="1" dirty="0" smtClean="0">
                <a:solidFill>
                  <a:srgbClr val="C00000"/>
                </a:solidFill>
              </a:rPr>
              <a:t>سعر التحويل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فأنه يتم تحويل الأموال بين فروعها </a:t>
            </a:r>
            <a:r>
              <a:rPr lang="ar-SA" sz="2000" b="1" dirty="0" smtClean="0">
                <a:solidFill>
                  <a:srgbClr val="C00000"/>
                </a:solidFill>
              </a:rPr>
              <a:t>من خلال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تضخم الأسعار أو </a:t>
            </a:r>
            <a:r>
              <a:rPr lang="ar-SA" sz="2000" b="1" dirty="0" err="1" smtClean="0">
                <a:solidFill>
                  <a:srgbClr val="C00000"/>
                </a:solidFill>
              </a:rPr>
              <a:t>تدنيتها</a:t>
            </a:r>
            <a:r>
              <a:rPr lang="ar-SA" sz="2000" b="1" dirty="0" smtClean="0">
                <a:solidFill>
                  <a:srgbClr val="C00000"/>
                </a:solidFill>
              </a:rPr>
              <a:t> بغرض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>
                <a:cs typeface="+mn-cs"/>
              </a:rPr>
              <a:t>دعم أحد الطرفين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س16: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استقرار الأسعار صار يعرف بأنه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تضخم طفيف (أقل من 5% في العام) 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solidFill>
                <a:srgbClr val="000099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س17: التضخم في الأسعار ينخر من قيمة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</a:t>
            </a:r>
            <a:r>
              <a:rPr lang="ar-SA" altLang="ar-SA" sz="2000" b="1" dirty="0" smtClean="0"/>
              <a:t>الأصول المالية .</a:t>
            </a:r>
            <a:endParaRPr lang="ar-SA" altLang="ar-SA" sz="2000" b="1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723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232075"/>
            <a:ext cx="9572692" cy="6340197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س18: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التضخم في الأسعار يقلل من عبء الخصوم مشجعا بذلك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الاقتراض </a:t>
            </a:r>
            <a:r>
              <a:rPr lang="ar-SA" altLang="ar-SA" sz="2000" b="1" dirty="0" smtClean="0">
                <a:cs typeface="+mn-cs"/>
              </a:rPr>
              <a:t>ما لم تلغ نسب الفوائد جاذبيته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س19: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الأقطار التي تعاني من معدلات تضخم عالية هي في العادة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صاحبة عملة متدهورة القوة الشرائية </a:t>
            </a:r>
            <a:r>
              <a:rPr lang="ar-SA" altLang="ar-SA" sz="2000" b="1" u="sng" dirty="0" smtClean="0">
                <a:solidFill>
                  <a:srgbClr val="009900"/>
                </a:solidFill>
                <a:cs typeface="+mn-cs"/>
              </a:rPr>
              <a:t>داخليا وخارجيا</a:t>
            </a:r>
            <a:r>
              <a:rPr lang="ar-SA" altLang="ar-SA" sz="1800" b="1" u="sng" dirty="0" smtClean="0">
                <a:solidFill>
                  <a:srgbClr val="009900"/>
                </a:solidFill>
                <a:cs typeface="+mn-cs"/>
              </a:rPr>
              <a:t> </a:t>
            </a:r>
            <a:r>
              <a:rPr lang="ar-SA" altLang="ar-SA" sz="2000" b="1" dirty="0" smtClean="0"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س20: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رد الفعل الطبيعي للشركات الدولية في حالة التضخم يتمثل في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cs typeface="+mn-cs"/>
              </a:rPr>
              <a:t>إخراج العملة بسرعة من القطر صاحب التضخم العالي</a:t>
            </a:r>
            <a:r>
              <a:rPr lang="ar-SA" sz="2000" b="1" dirty="0" smtClean="0">
                <a:cs typeface="+mn-cs"/>
              </a:rPr>
              <a:t> </a:t>
            </a:r>
            <a:r>
              <a:rPr lang="ar-SA" altLang="ar-SA" sz="2000" b="1" dirty="0" smtClean="0"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cs typeface="+mn-cs"/>
              </a:rPr>
              <a:t>استثمارها داخله لكن في أصول عينية لا تتأثر سلبا بالتضخم (العقار)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cs typeface="+mn-cs"/>
              </a:rPr>
              <a:t>اللجوء إلى رفع أسعار المنتجات عند ارتفاع أسعار </a:t>
            </a:r>
            <a:r>
              <a:rPr lang="ar-SA" altLang="ar-SA" sz="2000" b="1" dirty="0" err="1" smtClean="0">
                <a:cs typeface="+mn-cs"/>
              </a:rPr>
              <a:t>المدخلات</a:t>
            </a:r>
            <a:r>
              <a:rPr lang="ar-SA" altLang="ar-SA" sz="2000" b="1" dirty="0" smtClean="0"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اللجوء إلى تغيير النوعية ، المكونات ، الحجم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س21: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محاربة آثار التضخم تقتضي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القدرة على </a:t>
            </a:r>
            <a:r>
              <a:rPr lang="ar-SA" altLang="ar-SA" sz="2000" b="1" dirty="0" smtClean="0"/>
              <a:t>التنبؤ بمعدلاته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س22: يؤدي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التغير في أسعار العملات إلى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الانكشاف المحاسبي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انكشاف التبادل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الانكشاف الاقتصادي 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solidFill>
                <a:srgbClr val="000099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7232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232075"/>
            <a:ext cx="9572692" cy="6494085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س23: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التغيير الذي يحدث عند </a:t>
            </a:r>
            <a:r>
              <a:rPr lang="ar-SA" altLang="ar-SA" sz="2000" b="1" u="sng" dirty="0" smtClean="0">
                <a:solidFill>
                  <a:srgbClr val="009900"/>
                </a:solidFill>
                <a:cs typeface="+mn-cs"/>
              </a:rPr>
              <a:t>ترجمة البيانات </a:t>
            </a:r>
            <a:r>
              <a:rPr lang="ar-SA" altLang="ar-SA" sz="2000" b="1" u="sng" dirty="0" smtClean="0">
                <a:solidFill>
                  <a:srgbClr val="009900"/>
                </a:solidFill>
                <a:cs typeface="+mn-cs"/>
              </a:rPr>
              <a:t>المالية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(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الحسابات الختامية) من عملة البلد المضيف إلى عملة المقر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  أو أية عملة أخرى . يعبر عن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/>
              <a:t>- الانكشاف المحاسبي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س24: تقود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ترجمة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البيانات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المالية إلى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</a:t>
            </a:r>
            <a:r>
              <a:rPr lang="ar-SA" altLang="ar-SA" sz="2000" b="1" dirty="0" smtClean="0">
                <a:cs typeface="+mn-cs"/>
              </a:rPr>
              <a:t>ربح أو خسارة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س25: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يمكن ترحيل الأرباح والخسائر إما إلى حساب الأرباح والخسائر أو إلى حساب خاص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بالاعتماد على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cs typeface="+mn-cs"/>
              </a:rPr>
              <a:t>الطريقة المحاسبية </a:t>
            </a:r>
            <a:r>
              <a:rPr lang="ar-SA" altLang="ar-SA" sz="2000" b="1" dirty="0" smtClean="0"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س26: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التغير في قيمة الحسابات </a:t>
            </a:r>
            <a:r>
              <a:rPr lang="ar-SA" altLang="ar-SA" sz="2000" b="1" u="sng" dirty="0" smtClean="0">
                <a:solidFill>
                  <a:srgbClr val="009900"/>
                </a:solidFill>
              </a:rPr>
              <a:t>الدائنة أو المدينة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والذي فيه يتغير المبلغ المدفوع أو المستلم عندما تحين ساعة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       السداد .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ي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عبر عن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/>
              <a:t>انكشاف التبادل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س27: في انكشاف التبادل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يتغير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المبلغ المدفوع أو المستلم عندما تحين ساعة السداد بسبب تغير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</a:t>
            </a:r>
            <a:r>
              <a:rPr lang="ar-SA" altLang="ar-SA" sz="2000" b="1" dirty="0" smtClean="0">
                <a:cs typeface="+mn-cs"/>
              </a:rPr>
              <a:t>سعر العملة ما بين وقت الالتزام ووقت </a:t>
            </a:r>
            <a:r>
              <a:rPr lang="ar-SA" altLang="ar-SA" sz="2000" b="1" dirty="0" smtClean="0">
                <a:cs typeface="+mn-cs"/>
              </a:rPr>
              <a:t>السداد </a:t>
            </a:r>
            <a:r>
              <a:rPr lang="ar-SA" altLang="ar-SA" sz="2000" b="1" dirty="0" smtClean="0"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س28: يعني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أن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الأمر يتعلق بحسابات للشركة تحت التحصيل بعملة أجنبية نشأت بتبادل تجاري أو معاملات في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الخارج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</a:t>
            </a:r>
            <a:r>
              <a:rPr lang="ar-SA" altLang="ar-SA" sz="2000" b="1" dirty="0" smtClean="0">
                <a:cs typeface="+mn-cs"/>
              </a:rPr>
              <a:t>      - </a:t>
            </a:r>
            <a:r>
              <a:rPr lang="ar-SA" altLang="ar-SA" sz="2000" b="1" dirty="0" smtClean="0"/>
              <a:t>انكشاف التبادل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solidFill>
                <a:srgbClr val="000099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7232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232075"/>
            <a:ext cx="9572692" cy="6494085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س29: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التغيير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في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قيمة الشركة ككل عندما يؤثر التغير في سعر العملة على عملياتها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المستقبلية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.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يعبر عن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/>
              <a:t>- </a:t>
            </a:r>
            <a:r>
              <a:rPr lang="ar-SA" altLang="ar-SA" sz="2000" b="1" dirty="0" smtClean="0"/>
              <a:t>الانكشاف الاقتصادي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س30: عندما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يصبح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التصدير الذي تعتمد عليه الشركة غير مجد لارتفاع أسعار السلعة المصدرة في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سوقها فأن هذا دليل على وجود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:</a:t>
            </a:r>
            <a:endParaRPr lang="ar-SA" altLang="ar-SA" sz="2000" b="1" dirty="0" smtClean="0">
              <a:solidFill>
                <a:srgbClr val="000099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</a:t>
            </a:r>
            <a:r>
              <a:rPr lang="ar-SA" altLang="ar-SA" sz="2000" b="1" dirty="0" smtClean="0"/>
              <a:t>الانكشاف الاقتصادي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س31: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تتضمن إدارة مخاطر أسعار العملات</a:t>
            </a:r>
            <a:r>
              <a:rPr lang="ar-SA" altLang="ar-SA" sz="2000" b="1" u="sng" dirty="0" smtClean="0">
                <a:solidFill>
                  <a:srgbClr val="009900"/>
                </a:solidFill>
                <a:cs typeface="+mn-cs"/>
              </a:rPr>
              <a:t> أربعة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بنود رئيسية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هي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 smtClean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تحديد وقياس حجم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الانكشاف </a:t>
            </a:r>
            <a:r>
              <a:rPr lang="ar-SA" altLang="ar-SA" sz="2000" b="1" dirty="0" smtClean="0"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</a:t>
            </a:r>
            <a:r>
              <a:rPr lang="ar-SA" altLang="ar-SA" sz="2000" b="1" dirty="0" smtClean="0">
                <a:cs typeface="+mn-cs"/>
              </a:rPr>
              <a:t>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تصميم وتنفيذ نظام معلومات يرصد ويتابع الانكشاف وأسعار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العملات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وضع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إستراتيجية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للحماية من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الانكشاف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تحديد من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المسئول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عن تنفيذ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الإستراتيجية.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س32: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توصلت نظرية المحفظة الاستثمارية محليا إلى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/>
              <a:t>تقليل المخاطر يقتضي تنويع المحفظة الاستثمارية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/>
              <a:t>أن </a:t>
            </a:r>
            <a:r>
              <a:rPr lang="ar-SA" altLang="ar-SA" sz="2000" b="1" dirty="0" smtClean="0"/>
              <a:t>تتضمن حافظته الاستثمارية أوراقا </a:t>
            </a:r>
            <a:r>
              <a:rPr lang="ar-SA" altLang="ar-SA" sz="2000" b="1" dirty="0" smtClean="0"/>
              <a:t>مالية (</a:t>
            </a:r>
            <a:r>
              <a:rPr lang="ar-SA" altLang="ar-SA" sz="2000" b="1" dirty="0" smtClean="0"/>
              <a:t>أسهم وسندات) خارجية </a:t>
            </a:r>
            <a:r>
              <a:rPr lang="ar-SA" altLang="ar-SA" sz="2000" b="1" dirty="0" smtClean="0"/>
              <a:t>متنوعة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س33: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كلما طبقت ميزة التنوع أي زاد عدد الشركات المستثمر في المحفظة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الاستثمارية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كلما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:</a:t>
            </a:r>
            <a:endParaRPr lang="ar-SA" altLang="ar-SA" sz="2000" b="1" dirty="0" smtClean="0">
              <a:solidFill>
                <a:srgbClr val="000099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</a:t>
            </a:r>
            <a:r>
              <a:rPr lang="ar-SA" altLang="ar-SA" sz="2000" b="1" dirty="0" smtClean="0"/>
              <a:t>استقر الدخل وتدنت المخاطر </a:t>
            </a:r>
            <a:r>
              <a:rPr lang="ar-SA" altLang="ar-SA" sz="2000" b="1" dirty="0" smtClean="0"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solidFill>
                <a:srgbClr val="000099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7232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574</TotalTime>
  <Words>929</Words>
  <Application>Microsoft Office PowerPoint</Application>
  <PresentationFormat>A4 Paper (210x297 mm)‎</PresentationFormat>
  <Paragraphs>128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59</cp:revision>
  <dcterms:created xsi:type="dcterms:W3CDTF">2014-09-11T06:47:01Z</dcterms:created>
  <dcterms:modified xsi:type="dcterms:W3CDTF">2016-12-08T13:51:22Z</dcterms:modified>
</cp:coreProperties>
</file>