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44" r:id="rId2"/>
    <p:sldId id="340" r:id="rId3"/>
    <p:sldId id="341" r:id="rId4"/>
    <p:sldId id="342" r:id="rId5"/>
    <p:sldId id="343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CC"/>
    <a:srgbClr val="013E36"/>
    <a:srgbClr val="009900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975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26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056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</a:t>
            </a:r>
            <a:r>
              <a:rPr lang="ar-SA" altLang="ar-SA" sz="5500" b="1" dirty="0" smtClean="0">
                <a:solidFill>
                  <a:srgbClr val="FF0000"/>
                </a:solidFill>
              </a:rPr>
              <a:t>الثالثة </a:t>
            </a:r>
            <a:r>
              <a:rPr lang="ar-SA" altLang="ar-SA" sz="5500" b="1" dirty="0" smtClean="0">
                <a:solidFill>
                  <a:srgbClr val="FF0000"/>
                </a:solidFill>
              </a:rPr>
              <a:t>عشر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71414"/>
            <a:ext cx="9367870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يعتبر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أداة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فعالة لبعث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وترقية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الأعمال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الدولية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DZ" altLang="ar-SA" sz="2000" b="1" dirty="0" smtClean="0">
                <a:cs typeface="Arabic Transparent" panose="020B0604020202020204" pitchFamily="34" charset="0"/>
              </a:rPr>
              <a:t>التسويق الدولي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تعتبر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أداة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لتوفير البنية التحتية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والتسهيلات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المدعمة لقيام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واستمرار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المعاملات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الدولية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 </a:t>
            </a:r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- </a:t>
            </a:r>
            <a:r>
              <a:rPr lang="ar-DZ" altLang="ar-SA" sz="2000" b="1" dirty="0" smtClean="0">
                <a:cs typeface="+mn-cs"/>
              </a:rPr>
              <a:t>مناطق التجارة الحرة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س3: يرجع الفضل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في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رفع حجم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وسرعة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المعاملات </a:t>
            </a:r>
            <a:r>
              <a:rPr lang="ar-DZ" altLang="ar-SA" sz="2000" b="1" dirty="0" smtClean="0">
                <a:solidFill>
                  <a:srgbClr val="C00000"/>
                </a:solidFill>
                <a:cs typeface="+mn-cs"/>
              </a:rPr>
              <a:t>الدولية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إلى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التجارة الالكترونية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س4: </a:t>
            </a:r>
            <a:r>
              <a:rPr lang="ar-SA" altLang="ar-SA" sz="2000" b="1" dirty="0" smtClean="0">
                <a:solidFill>
                  <a:srgbClr val="C00000"/>
                </a:solidFill>
                <a:latin typeface="Georgia" panose="02040502050405020303" pitchFamily="18" charset="0"/>
                <a:cs typeface="+mn-cs"/>
              </a:rPr>
              <a:t>الوصول إلى المستهلك الدولي واكتشاف حاجاته ورغباته والعمل على إشباعها بمستوى أفضل من في المنافسين </a:t>
            </a:r>
            <a:r>
              <a:rPr lang="ar-SA" altLang="ar-SA" sz="2000" b="1" dirty="0" smtClean="0">
                <a:solidFill>
                  <a:srgbClr val="C00000"/>
                </a:solidFill>
                <a:latin typeface="Georgia" panose="02040502050405020303" pitchFamily="18" charset="0"/>
                <a:cs typeface="+mn-cs"/>
              </a:rPr>
              <a:t>. يعني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التسويق الدولي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س5: هو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عملية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تعبئة موارد المؤسسة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وتوجيهها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لاختيار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واستغلال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الفرص في الأسواق الدولية بما يحقق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ويعزز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أهداف الشركة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الإستراتيجية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على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المدى القصير والطويل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“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التسويق الدولي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س6: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تعبئة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وتوجيه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كافة موارد المؤسسة (المالية، المادية،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Arabic Transparent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البشرية) بغرض مقابلة متطلبات المستهلك الدولي بما يتوافق مع الأهداف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الإستراتيجية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للمنظمة الدولية على المدى القصير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والطويل .هو أحد أهداف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التسويق الدولي </a:t>
            </a:r>
            <a:r>
              <a:rPr lang="ar-SA" altLang="ar-SA" sz="2000" b="1" dirty="0" smtClean="0">
                <a:cs typeface="+mn-cs"/>
              </a:rPr>
              <a:t>.   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71414"/>
            <a:ext cx="9367870" cy="664797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س7: من السياسات المستخدمة في المزيج التسويقي الدولي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سياسة المنتج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سياسة التسعير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س8: 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من سياسات المنتج المستخدمة في التسويق الدولي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</a:t>
            </a:r>
          </a:p>
          <a:p>
            <a:pPr lvl="1">
              <a:buFont typeface="Wingdings" pitchFamily="2" charset="2"/>
              <a:buChar char="ü"/>
              <a:defRPr/>
            </a:pP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  <a:r>
              <a:rPr lang="ar-SA" sz="2000" b="1" dirty="0" smtClean="0"/>
              <a:t>اختلاف التصاميم باختلاف الأذواق </a:t>
            </a:r>
            <a:r>
              <a:rPr lang="ar-SA" sz="2000" b="1" dirty="0" smtClean="0"/>
              <a:t>والثقافات .</a:t>
            </a:r>
            <a:endParaRPr lang="en-US" sz="2000" b="1" dirty="0" smtClean="0"/>
          </a:p>
          <a:p>
            <a:pPr lvl="1">
              <a:buFont typeface="Wingdings" pitchFamily="2" charset="2"/>
              <a:buChar char="ü"/>
              <a:defRPr/>
            </a:pPr>
            <a:r>
              <a:rPr lang="ar-SA" sz="2000" b="1" dirty="0" smtClean="0"/>
              <a:t>تقنية </a:t>
            </a:r>
            <a:r>
              <a:rPr lang="ar-SA" sz="2000" b="1" dirty="0" smtClean="0"/>
              <a:t>الإنتاج .</a:t>
            </a:r>
            <a:endParaRPr lang="ar-SA" sz="2000" b="1" dirty="0" smtClean="0"/>
          </a:p>
          <a:p>
            <a:pPr lvl="1">
              <a:buFont typeface="Wingdings" pitchFamily="2" charset="2"/>
              <a:buChar char="ü"/>
              <a:defRPr/>
            </a:pPr>
            <a:r>
              <a:rPr lang="ar-SA" sz="2000" b="1" dirty="0" smtClean="0"/>
              <a:t>اعتبارات البيئة ( في قضايا التلوث البيئي </a:t>
            </a:r>
            <a:r>
              <a:rPr lang="ar-SA" sz="2000" b="1" dirty="0" smtClean="0"/>
              <a:t>) .</a:t>
            </a:r>
            <a:endParaRPr lang="ar-SA" sz="2000" b="1" dirty="0" smtClean="0"/>
          </a:p>
          <a:p>
            <a:pPr lvl="1">
              <a:buFont typeface="Wingdings" pitchFamily="2" charset="2"/>
              <a:buChar char="ü"/>
              <a:defRPr/>
            </a:pPr>
            <a:r>
              <a:rPr lang="ar-SA" sz="2000" b="1" dirty="0" smtClean="0"/>
              <a:t>احترام بعض المعايير الخاصة بالجودة والأمن والسلامة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س9: </a:t>
            </a:r>
            <a:r>
              <a:rPr lang="ar-SA" sz="2000" b="1" dirty="0" smtClean="0">
                <a:solidFill>
                  <a:srgbClr val="0000CC"/>
                </a:solidFill>
                <a:cs typeface="+mn-cs"/>
              </a:rPr>
              <a:t>مساحة جغرافية مغلقة ومعزولة وغير مأهولة بالسكان والتي تدخلها الكثير من البضائع غير الممنوعة </a:t>
            </a:r>
            <a:r>
              <a:rPr lang="ar-SA" sz="2000" b="1" dirty="0" smtClean="0">
                <a:solidFill>
                  <a:srgbClr val="0000CC"/>
                </a:solidFill>
                <a:latin typeface="Georgia"/>
                <a:cs typeface="+mn-cs"/>
              </a:rPr>
              <a:t>دون إجراءات جمركية ورسمية للدخول </a:t>
            </a:r>
            <a:r>
              <a:rPr lang="ar-SA" sz="2000" b="1" dirty="0" smtClean="0">
                <a:solidFill>
                  <a:srgbClr val="0000CC"/>
                </a:solidFill>
                <a:latin typeface="Georgia"/>
                <a:cs typeface="+mn-cs"/>
              </a:rPr>
              <a:t>. تعني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المنطقة الحرة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س10: </a:t>
            </a:r>
            <a:r>
              <a:rPr lang="ar-SA" altLang="ar-SA" sz="2000" b="1" dirty="0" smtClean="0">
                <a:solidFill>
                  <a:srgbClr val="0000CC"/>
                </a:solidFill>
                <a:latin typeface="Georgia" panose="02040502050405020303" pitchFamily="18" charset="0"/>
                <a:cs typeface="+mn-cs"/>
              </a:rPr>
              <a:t>من </a:t>
            </a:r>
            <a:r>
              <a:rPr lang="ar-SA" altLang="ar-SA" sz="2000" b="1" dirty="0" smtClean="0">
                <a:solidFill>
                  <a:srgbClr val="0000CC"/>
                </a:solidFill>
                <a:cs typeface="Arabic Transparent" panose="020B0604020202020204" pitchFamily="34" charset="0"/>
              </a:rPr>
              <a:t>أهداف المناطق الحرة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- </a:t>
            </a:r>
            <a:r>
              <a:rPr lang="ar-SA" altLang="ar-SA" sz="2000" b="1" dirty="0" smtClean="0">
                <a:cs typeface="+mn-cs"/>
              </a:rPr>
              <a:t>جذب الاستثمارات الأجنبية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تقدم مجموعة من </a:t>
            </a:r>
            <a:r>
              <a:rPr lang="ar-SA" altLang="ar-SA" sz="2000" b="1" dirty="0" smtClean="0">
                <a:cs typeface="+mn-cs"/>
              </a:rPr>
              <a:t>الحوافز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توفير النقد الأجنبي من خلال ترويج </a:t>
            </a:r>
            <a:r>
              <a:rPr lang="ar-SA" altLang="ar-SA" sz="2000" b="1" dirty="0" err="1" smtClean="0">
                <a:cs typeface="+mn-cs"/>
              </a:rPr>
              <a:t>و</a:t>
            </a:r>
            <a:r>
              <a:rPr lang="ar-SA" altLang="ar-SA" sz="2000" b="1" dirty="0" smtClean="0">
                <a:cs typeface="+mn-cs"/>
              </a:rPr>
              <a:t> ترقية </a:t>
            </a:r>
            <a:r>
              <a:rPr lang="ar-SA" altLang="ar-SA" sz="2000" b="1" dirty="0" smtClean="0">
                <a:cs typeface="+mn-cs"/>
              </a:rPr>
              <a:t>الصادرات</a:t>
            </a:r>
            <a:r>
              <a:rPr lang="ar-SA" alt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خلق فرص عمل في الصناعات </a:t>
            </a:r>
            <a:r>
              <a:rPr lang="ar-SA" altLang="ar-SA" sz="2000" b="1" dirty="0" smtClean="0">
                <a:cs typeface="+mn-cs"/>
              </a:rPr>
              <a:t>والشركات </a:t>
            </a:r>
            <a:r>
              <a:rPr lang="ar-SA" altLang="ar-SA" sz="2000" b="1" dirty="0" smtClean="0">
                <a:cs typeface="+mn-cs"/>
              </a:rPr>
              <a:t>المتوطنة بصفة مباشرة </a:t>
            </a:r>
            <a:r>
              <a:rPr lang="ar-SA" altLang="ar-SA" sz="2000" b="1" dirty="0" smtClean="0">
                <a:cs typeface="+mn-cs"/>
              </a:rPr>
              <a:t>فيها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تحقيق التنمية الاقتصادية </a:t>
            </a:r>
            <a:r>
              <a:rPr lang="ar-SA" altLang="ar-SA" sz="2000" b="1" dirty="0" err="1" smtClean="0">
                <a:cs typeface="+mn-cs"/>
              </a:rPr>
              <a:t>و</a:t>
            </a:r>
            <a:r>
              <a:rPr lang="ar-SA" altLang="ar-SA" sz="2000" b="1" dirty="0" smtClean="0">
                <a:cs typeface="+mn-cs"/>
              </a:rPr>
              <a:t> الاجتماعية في مناطق </a:t>
            </a:r>
            <a:r>
              <a:rPr lang="ar-SA" altLang="ar-SA" sz="2000" b="1" dirty="0" smtClean="0">
                <a:cs typeface="+mn-cs"/>
              </a:rPr>
              <a:t>مختلفة .</a:t>
            </a:r>
            <a:r>
              <a:rPr lang="ar-SA" altLang="ar-SA" sz="2000" b="1" dirty="0" smtClean="0">
                <a:cs typeface="+mn-cs"/>
              </a:rPr>
              <a:t>   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71414"/>
            <a:ext cx="9367870" cy="6494085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cs typeface="+mn-cs"/>
              </a:rPr>
              <a:t>نقل التكنولوجيا </a:t>
            </a:r>
            <a:r>
              <a:rPr lang="ar-SA" altLang="ar-SA" sz="2000" b="1" dirty="0" smtClean="0">
                <a:cs typeface="+mn-cs"/>
              </a:rPr>
              <a:t>والخبرة </a:t>
            </a:r>
            <a:r>
              <a:rPr lang="ar-SA" altLang="ar-SA" sz="2000" b="1" dirty="0" smtClean="0">
                <a:cs typeface="+mn-cs"/>
              </a:rPr>
              <a:t>الفنية </a:t>
            </a:r>
            <a:r>
              <a:rPr lang="ar-SA" altLang="ar-SA" sz="2000" b="1" dirty="0" smtClean="0">
                <a:cs typeface="+mn-cs"/>
              </a:rPr>
              <a:t>والإدارية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تعزيز الحركة التجارية للبلد من خلال استخدام موارده </a:t>
            </a:r>
            <a:r>
              <a:rPr lang="ar-SA" altLang="ar-SA" sz="2000" b="1" dirty="0" smtClean="0">
                <a:cs typeface="+mn-cs"/>
              </a:rPr>
              <a:t>المحلية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تنشيط قطاعي الخدمات </a:t>
            </a:r>
            <a:r>
              <a:rPr lang="ar-SA" altLang="ar-SA" sz="2000" b="1" dirty="0" smtClean="0">
                <a:cs typeface="+mn-cs"/>
              </a:rPr>
              <a:t>والنقل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س11: من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مزايا وحوافز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المناطق التجارية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الحرة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 - الإعفاء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من الضرائب على استيراد المواد الأولية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والمواد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النصف مصنعة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.</a:t>
            </a: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ar-SA" altLang="ar-SA" sz="2000" b="1" dirty="0" smtClean="0"/>
              <a:t>        - توفير </a:t>
            </a:r>
            <a:r>
              <a:rPr lang="ar-SA" altLang="ar-SA" sz="2000" b="1" dirty="0" smtClean="0"/>
              <a:t>البنية التحتية </a:t>
            </a:r>
            <a:r>
              <a:rPr lang="ar-SA" altLang="ar-SA" sz="2000" b="1" dirty="0" smtClean="0"/>
              <a:t>والخدمات </a:t>
            </a:r>
            <a:r>
              <a:rPr lang="ar-SA" altLang="ar-SA" sz="2000" b="1" dirty="0" smtClean="0"/>
              <a:t>الأساسية لتسهيل الأعمال </a:t>
            </a:r>
            <a:r>
              <a:rPr lang="ar-SA" altLang="ar-SA" sz="2000" b="1" dirty="0" smtClean="0"/>
              <a:t>الدولية .</a:t>
            </a:r>
            <a:endParaRPr lang="ar-SA" altLang="ar-SA" sz="2000" b="1" dirty="0" smtClean="0"/>
          </a:p>
          <a:p>
            <a:pPr>
              <a:buNone/>
            </a:pPr>
            <a:r>
              <a:rPr lang="ar-SA" altLang="ar-SA" sz="2000" b="1" dirty="0" smtClean="0"/>
              <a:t>        - توفير </a:t>
            </a:r>
            <a:r>
              <a:rPr lang="ar-SA" altLang="ar-SA" sz="2000" b="1" dirty="0" smtClean="0"/>
              <a:t>جهاز إداري يتولى الإشراف </a:t>
            </a:r>
            <a:r>
              <a:rPr lang="ar-SA" altLang="ar-SA" sz="2000" b="1" dirty="0" smtClean="0"/>
              <a:t>والإنجاز والمتابعة </a:t>
            </a:r>
            <a:r>
              <a:rPr lang="ar-SA" altLang="ar-SA" sz="2000" b="1" dirty="0" smtClean="0"/>
              <a:t>لكافة الإجراءات الفنية </a:t>
            </a:r>
            <a:r>
              <a:rPr lang="ar-SA" altLang="ar-SA" sz="2000" b="1" dirty="0" smtClean="0"/>
              <a:t>والتقنية والتنظيمية .</a:t>
            </a:r>
            <a:endParaRPr lang="ar-SA" altLang="ar-SA" sz="2000" b="1" dirty="0" smtClean="0"/>
          </a:p>
          <a:p>
            <a:pPr>
              <a:buNone/>
            </a:pPr>
            <a:r>
              <a:rPr lang="ar-SA" altLang="ar-SA" sz="2000" b="1" dirty="0" smtClean="0"/>
              <a:t>        - توفير </a:t>
            </a:r>
            <a:r>
              <a:rPr lang="ar-SA" altLang="ar-SA" sz="2000" b="1" dirty="0" smtClean="0"/>
              <a:t>العمالة اللازمة من مختلف التخصصات للصناعات والشركات التجارية المتواجدة </a:t>
            </a:r>
            <a:r>
              <a:rPr lang="ar-SA" altLang="ar-SA" sz="2000" b="1" dirty="0" err="1" smtClean="0"/>
              <a:t>بها</a:t>
            </a:r>
            <a:r>
              <a:rPr lang="ar-SA" altLang="ar-SA" sz="2000" b="1" dirty="0" smtClean="0"/>
              <a:t> .</a:t>
            </a:r>
            <a:endParaRPr lang="ar-SA" altLang="ar-SA" sz="2000" b="1" dirty="0" smtClean="0"/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س12: </a:t>
            </a:r>
            <a:r>
              <a:rPr lang="ar-SA" altLang="ko-KR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تعرف المنظمة العالمية للتجارة </a:t>
            </a:r>
            <a:r>
              <a:rPr lang="ar-SA" altLang="ko-KR" sz="2000" b="1" i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(</a:t>
            </a:r>
            <a:r>
              <a:rPr lang="fr-FR" altLang="ko-KR" sz="2000" b="1" i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+mn-cs"/>
              </a:rPr>
              <a:t>WTO</a:t>
            </a:r>
            <a:r>
              <a:rPr lang="ar-SA" altLang="ko-KR" sz="2000" b="1" i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)،</a:t>
            </a:r>
            <a:r>
              <a:rPr lang="ar-SA" altLang="ko-KR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 التجارة الإلكترونية على </a:t>
            </a:r>
            <a:r>
              <a:rPr lang="ar-SA" altLang="ko-KR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أنها</a:t>
            </a:r>
            <a:r>
              <a:rPr lang="ar-SA" altLang="ko-KR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ko-KR" sz="2000" b="1" i="1" dirty="0" smtClean="0">
                <a:solidFill>
                  <a:srgbClr val="008000"/>
                </a:solidFill>
                <a:latin typeface="Arial" pitchFamily="34" charset="0"/>
                <a:cs typeface="Arabic Transparent" pitchFamily="2" charset="0"/>
              </a:rPr>
              <a:t>مجموعة متكاملة من عمليات إنتاج </a:t>
            </a:r>
            <a:r>
              <a:rPr lang="ar-SA" altLang="ko-KR" sz="2000" b="1" i="1" dirty="0" err="1" smtClean="0">
                <a:solidFill>
                  <a:srgbClr val="008000"/>
                </a:solidFill>
                <a:latin typeface="Arial" pitchFamily="34" charset="0"/>
                <a:cs typeface="Arabic Transparent" pitchFamily="2" charset="0"/>
              </a:rPr>
              <a:t>و</a:t>
            </a:r>
            <a:r>
              <a:rPr lang="ar-SA" altLang="ko-KR" sz="2000" b="1" i="1" dirty="0" smtClean="0">
                <a:solidFill>
                  <a:srgbClr val="008000"/>
                </a:solidFill>
                <a:latin typeface="Arial" pitchFamily="34" charset="0"/>
                <a:cs typeface="Arabic Transparent" pitchFamily="2" charset="0"/>
              </a:rPr>
              <a:t> توزيع وتسويق </a:t>
            </a:r>
            <a:r>
              <a:rPr lang="ar-SA" altLang="ko-KR" sz="2000" b="1" i="1" dirty="0" err="1" smtClean="0">
                <a:solidFill>
                  <a:srgbClr val="008000"/>
                </a:solidFill>
                <a:latin typeface="Arial" pitchFamily="34" charset="0"/>
                <a:cs typeface="Arabic Transparent" pitchFamily="2" charset="0"/>
              </a:rPr>
              <a:t>و</a:t>
            </a:r>
            <a:r>
              <a:rPr lang="ar-SA" altLang="ko-KR" sz="2000" b="1" i="1" dirty="0" smtClean="0">
                <a:solidFill>
                  <a:srgbClr val="008000"/>
                </a:solidFill>
                <a:latin typeface="Arial" pitchFamily="34" charset="0"/>
                <a:cs typeface="Arabic Transparent" pitchFamily="2" charset="0"/>
              </a:rPr>
              <a:t> بيع المنتجات بوسائل إلكترونية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س13: </a:t>
            </a:r>
            <a:r>
              <a:rPr lang="ar-SA" altLang="ko-KR" sz="2000" b="1" dirty="0" smtClean="0">
                <a:solidFill>
                  <a:srgbClr val="C00000"/>
                </a:solidFill>
                <a:latin typeface="Simplified Arabic" pitchFamily="18" charset="-78"/>
                <a:ea typeface="Batang" pitchFamily="18" charset="-127"/>
                <a:cs typeface="Arabic Transparent" pitchFamily="2" charset="0"/>
              </a:rPr>
              <a:t>تسويق المنتجات عبر شبكة الإنترنت الدولية وتفريغ البرامج الإلكترونية دون الذهاب إلى المتجر أو إلى الشركة </a:t>
            </a:r>
            <a:r>
              <a:rPr lang="ar-SA" altLang="ko-KR" sz="2000" b="1" dirty="0" smtClean="0">
                <a:solidFill>
                  <a:srgbClr val="C00000"/>
                </a:solidFill>
                <a:latin typeface="Simplified Arabic" pitchFamily="18" charset="-78"/>
                <a:ea typeface="Batang" pitchFamily="18" charset="-127"/>
                <a:cs typeface="Arabic Transparent" pitchFamily="2" charset="0"/>
              </a:rPr>
              <a:t>. يشير إلى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- </a:t>
            </a:r>
            <a:r>
              <a:rPr lang="ar-SA" altLang="ko-KR" sz="2000" b="1" dirty="0" smtClean="0">
                <a:latin typeface="Simplified Arabic" pitchFamily="18" charset="-78"/>
                <a:ea typeface="Batang" pitchFamily="18" charset="-127"/>
                <a:cs typeface="Arabic Transparent" pitchFamily="2" charset="0"/>
              </a:rPr>
              <a:t>مفهوم التجارة الإلكترونية </a:t>
            </a:r>
            <a:r>
              <a:rPr lang="ar-SA" altLang="ko-KR" sz="2000" b="1" dirty="0" smtClean="0">
                <a:latin typeface="Simplified Arabic" pitchFamily="18" charset="-78"/>
                <a:ea typeface="Batang" pitchFamily="18" charset="-127"/>
                <a:cs typeface="Arabic Transparent" pitchFamily="2" charset="0"/>
              </a:rPr>
              <a:t>عند </a:t>
            </a:r>
            <a:r>
              <a:rPr lang="ar-SA" altLang="ko-KR" sz="2000" b="1" dirty="0" smtClean="0">
                <a:latin typeface="Simplified Arabic" pitchFamily="18" charset="-78"/>
                <a:ea typeface="Batang" pitchFamily="18" charset="-127"/>
                <a:cs typeface="Arabic Transparent" pitchFamily="2" charset="0"/>
              </a:rPr>
              <a:t>نيكولاس </a:t>
            </a:r>
            <a:r>
              <a:rPr lang="ar-SA" altLang="ko-KR" sz="2000" b="1" dirty="0" err="1" smtClean="0">
                <a:latin typeface="Simplified Arabic" pitchFamily="18" charset="-78"/>
                <a:ea typeface="Batang" pitchFamily="18" charset="-127"/>
                <a:cs typeface="Arabic Transparent" pitchFamily="2" charset="0"/>
              </a:rPr>
              <a:t>بيرتلي</a:t>
            </a:r>
            <a:r>
              <a:rPr lang="ar-SA" altLang="ko-KR" sz="2000" b="1" dirty="0" smtClean="0">
                <a:latin typeface="Simplified Arabic" pitchFamily="18" charset="-78"/>
                <a:ea typeface="Batang" pitchFamily="18" charset="-127"/>
                <a:cs typeface="Arabic Transparent" pitchFamily="2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س14: 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+mn-cs"/>
              </a:rPr>
              <a:t>يشير الاتحاد الدولي للاتصالات </a:t>
            </a:r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+mn-cs"/>
              </a:rPr>
              <a:t>(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+mn-cs"/>
              </a:rPr>
              <a:t>ITU</a:t>
            </a:r>
            <a:r>
              <a:rPr lang="ar-SA" sz="1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+mn-cs"/>
              </a:rPr>
              <a:t>)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+mn-cs"/>
              </a:rPr>
              <a:t> إلى أن عدد المستخدمين للإنترنت في تزايد 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+mn-cs"/>
              </a:rPr>
              <a:t>مستمر وتتوقع 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أن يصل عدد مستخدمي الإنترنت في عام 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2006م </a:t>
            </a:r>
            <a:r>
              <a:rPr lang="ar-SA" sz="2000" b="1" dirty="0" err="1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prstClr val="black"/>
                </a:solidFill>
                <a:latin typeface="Times New Roman" pitchFamily="18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prstClr val="black"/>
                </a:solidFill>
                <a:latin typeface="Times New Roman" pitchFamily="18" charset="0"/>
                <a:cs typeface="+mn-cs"/>
              </a:rPr>
              <a:t>     - 600 مليون مستخدم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71414"/>
            <a:ext cx="9367870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س15: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من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أهم فوائد التجارة الإلكترونية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ar-SA" sz="2000" b="1" dirty="0" smtClean="0">
                <a:solidFill>
                  <a:srgbClr val="000000"/>
                </a:solidFill>
                <a:latin typeface="Arial" pitchFamily="34" charset="0"/>
                <a:cs typeface="+mn-cs"/>
              </a:rPr>
              <a:t> </a:t>
            </a:r>
            <a:r>
              <a:rPr lang="ar-SA" sz="2000" b="1" dirty="0" smtClean="0">
                <a:solidFill>
                  <a:srgbClr val="000000"/>
                </a:solidFill>
                <a:latin typeface="Arial" pitchFamily="34" charset="0"/>
                <a:cs typeface="+mn-cs"/>
              </a:rPr>
              <a:t>       1.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توفير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المعلومات اللازمة لدعم اتخاذ القرارات الخاصة بالأعمال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الدولية .</a:t>
            </a:r>
            <a:endParaRPr lang="ar-SA" sz="2000" b="1" dirty="0" smtClean="0">
              <a:solidFill>
                <a:prstClr val="black"/>
              </a:solidFill>
              <a:latin typeface="Arial" pitchFamily="34" charset="0"/>
              <a:cs typeface="+mn-cs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       2. إمكانية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الشراء من المكان الذي نتواجد فيه (المكتب، البيت، السيارة..الخ)،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       3. تمكين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المستهلك الحصول على منتجات ذات جودة عالية .</a:t>
            </a:r>
            <a:endParaRPr lang="ar-SA" sz="2000" b="1" dirty="0" smtClean="0">
              <a:solidFill>
                <a:prstClr val="black"/>
              </a:solidFill>
              <a:latin typeface="Arial" pitchFamily="34" charset="0"/>
              <a:cs typeface="+mn-cs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     4. معاينة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المنتجات مباشرة (اللون، الشكل..الخ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)،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     5. تمكين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الشركات من التخفيض في التكاليف التسويقية (التوزيع والإعلان).</a:t>
            </a:r>
          </a:p>
          <a:p>
            <a:pPr marL="457200" indent="-457200">
              <a:spcBef>
                <a:spcPct val="0"/>
              </a:spcBef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      6. تمكين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الاتصال السريع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وتسهل 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عملية التفاوض (تقليل الجهد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) .</a:t>
            </a:r>
            <a:endParaRPr lang="ar-SA" sz="2000" b="1" dirty="0" smtClean="0">
              <a:solidFill>
                <a:prstClr val="black"/>
              </a:solidFill>
              <a:latin typeface="Arial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307</TotalTime>
  <Words>585</Words>
  <Application>Microsoft Office PowerPoint</Application>
  <PresentationFormat>A4 Paper (210x297 mm)‎</PresentationFormat>
  <Paragraphs>82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34</cp:revision>
  <dcterms:created xsi:type="dcterms:W3CDTF">2014-09-11T06:47:01Z</dcterms:created>
  <dcterms:modified xsi:type="dcterms:W3CDTF">2016-12-08T15:16:51Z</dcterms:modified>
</cp:coreProperties>
</file>