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310" r:id="rId3"/>
    <p:sldId id="371" r:id="rId4"/>
    <p:sldId id="372" r:id="rId5"/>
    <p:sldId id="384" r:id="rId6"/>
    <p:sldId id="373" r:id="rId7"/>
    <p:sldId id="375" r:id="rId8"/>
    <p:sldId id="383" r:id="rId9"/>
    <p:sldId id="392" r:id="rId10"/>
    <p:sldId id="374" r:id="rId11"/>
    <p:sldId id="387" r:id="rId12"/>
    <p:sldId id="385" r:id="rId13"/>
    <p:sldId id="386" r:id="rId14"/>
    <p:sldId id="388" r:id="rId15"/>
    <p:sldId id="389" r:id="rId16"/>
    <p:sldId id="391" r:id="rId17"/>
    <p:sldId id="393" r:id="rId18"/>
    <p:sldId id="394" r:id="rId19"/>
    <p:sldId id="395" r:id="rId20"/>
    <p:sldId id="396" r:id="rId21"/>
    <p:sldId id="376" r:id="rId22"/>
    <p:sldId id="380" r:id="rId23"/>
    <p:sldId id="381" r:id="rId24"/>
    <p:sldId id="382" r:id="rId25"/>
    <p:sldId id="397" r:id="rId26"/>
    <p:sldId id="398"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38" autoAdjust="0"/>
    <p:restoredTop sz="94664" autoAdjust="0"/>
  </p:normalViewPr>
  <p:slideViewPr>
    <p:cSldViewPr>
      <p:cViewPr>
        <p:scale>
          <a:sx n="50" d="100"/>
          <a:sy n="50" d="100"/>
        </p:scale>
        <p:origin x="2142" y="55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5BD70A3F-A41E-4AB4-A720-389C5C5A60AF}" type="datetimeFigureOut">
              <a:rPr lang="ar-SA" smtClean="0"/>
              <a:t>08/03/38</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689D65A6-7826-405A-9E1E-816585EDA8B3}" type="slidenum">
              <a:rPr lang="ar-SA" smtClean="0"/>
              <a:t>‹#›</a:t>
            </a:fld>
            <a:endParaRPr lang="ar-SA"/>
          </a:p>
        </p:txBody>
      </p:sp>
    </p:spTree>
    <p:extLst>
      <p:ext uri="{BB962C8B-B14F-4D97-AF65-F5344CB8AC3E}">
        <p14:creationId xmlns:p14="http://schemas.microsoft.com/office/powerpoint/2010/main" val="11520025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08:42.576"/>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BF02699F-652F-4611-BDF0-E24959892FC4}" emma:medium="tactile" emma:mode="ink">
          <msink:context xmlns:msink="http://schemas.microsoft.com/ink/2010/main" type="inkDrawing" rotatedBoundingBox="22562,3292 27170,3778 26997,5424 22389,4938" hotPoints="26879,3529 26975,4843 22930,5138 22834,3824" semanticType="enclosure" shapeName="Rectangle"/>
        </emma:interpretation>
      </emma:emma>
    </inkml:annotationXML>
    <inkml:trace contextRef="#ctx0" brushRef="#br0">613 1519,'10'0,"13"0,24 0,13 0,16 0,16 0,12 0,-2 0,-7 0,-1 0,-6 0,-7 0,-9 0,-5 0,-5 0,-2 0,-2 0,-1 0,1 0,0 0,0 0,1 0,-1 0,1 0,1 0,9 0,3-10,0-3,-3 0,-3 2,-2 4,-2 2,8 3,2 1,10 1,0 0,-4 1,-4-1,-6 1,-4-1,-2 0,-3 0,0 0,-1 0,0 0,1 0,-1 0,1 0,9 0,15 0,2 0,-3 0,-5 0,-16-10,-9-3,-12-9,-3-1,-9-7,-8-8,-8-8,4-6,9-5,1-12,-4-4,-6-1,-6 3,-4 4,-3 2,-3 4,-1 0,-10 2,-14 11,-2 2,-6 1,-9-4,-6 8,-15 0,-8 7,-1 10,2 8,-8 8,-1 4,-6 4,0 1,6 1,5 0,6-1,4 0,3 0,2-1,0 0,-9 0,-3 0,-10 0,-1 0,3 0,-4 0,1 0,4 0,6 0,5 0,4 0,3 0,1 0,11-10,3-4,0 1,-3 3,-3 2,-3 4,-3 1,-1 2,-1 1,-1 1,0-1,1-9,-1-4,1 1,10-8,3-1,0 4,-3 4,-3 5,-2 3,-3 3,-1 1,-11 2,-4 10,1 3,2 0,13 7,17 10,4 0,9 5,-1-4,-7-8,-16-7,-21-7,-17-26,-24-19,-3-14,19-9,15 6,32 11,25 13</inkml:trace>
  </inkml:traceGroup>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08:48.430"/>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9EFB8926-F154-44BE-A32D-E361EFBFB3F8}" emma:medium="tactile" emma:mode="ink">
          <msink:context xmlns:msink="http://schemas.microsoft.com/ink/2010/main" type="writingRegion" rotatedBoundingBox="23177,2811 20129,4195 19363,2510 22412,1126"/>
        </emma:interpretation>
      </emma:emma>
    </inkml:annotationXML>
    <inkml:traceGroup>
      <inkml:annotationXML>
        <emma:emma xmlns:emma="http://www.w3.org/2003/04/emma" version="1.0">
          <emma:interpretation id="{E46A9C6C-EA92-4D35-8C03-9EEEC08FF014}" emma:medium="tactile" emma:mode="ink">
            <msink:context xmlns:msink="http://schemas.microsoft.com/ink/2010/main" type="paragraph" rotatedBoundingBox="23177,2811 20129,4195 19363,2510 22412,1126" alignmentLevel="1"/>
          </emma:interpretation>
        </emma:emma>
      </inkml:annotationXML>
      <inkml:traceGroup>
        <inkml:annotationXML>
          <emma:emma xmlns:emma="http://www.w3.org/2003/04/emma" version="1.0">
            <emma:interpretation id="{F834767C-65B1-48D7-9EE8-0C33B893E5DD}" emma:medium="tactile" emma:mode="ink">
              <msink:context xmlns:msink="http://schemas.microsoft.com/ink/2010/main" type="line" rotatedBoundingBox="23177,2811 20129,4195 19363,2510 22412,1126"/>
            </emma:interpretation>
          </emma:emma>
        </inkml:annotationXML>
        <inkml:traceGroup>
          <inkml:annotationXML>
            <emma:emma xmlns:emma="http://www.w3.org/2003/04/emma" version="1.0">
              <emma:interpretation id="{AF974C72-16F6-4752-8EA5-56C84A2D6459}" emma:medium="tactile" emma:mode="ink">
                <msink:context xmlns:msink="http://schemas.microsoft.com/ink/2010/main" type="inkWord" rotatedBoundingBox="23177,2811 20129,4195 19363,2510 22412,1126"/>
              </emma:interpretation>
            </emma:emma>
          </inkml:annotationXML>
          <inkml:trace contextRef="#ctx0" brushRef="#br0">2954 522,'-10'0,"-14"0,-12 0,-11 0,-6 0,-16 0,-5 0,0 0,12-10,7-14,23-2,17-7,20 3,20-5,16 4,11 8,6 7,4 7,1 4,-10-6,-4-2,0 2,11 2,6 4,2 1,-12 12,-14 15,-15 13,-22 1,-31 4,-22-6,-3 3,-2-7,7 3,2-5,-2-8,-3 3,-13 8,-6-2,-2 4,1-4,2-6,3-8,2 3,2-1,0-4,1-4,0-5,1-2,-11-1,-3-3,-10 1,0-1,3 0,5 0,5 1,5-10,2-23,2-7,2-16,-1 2,1-1,10 0,13-2,23 0,23 9,20 12,4 4,7 6,6-3,5-5,14 2,-5-4,-13-4,-4 3,9 8,6 10,3 17,1 10,-1 13,-10 13,-15 11,-14 7,-10 6,-19-7,-18 7,-15-6,-1-2,-4-9,-5-2,-4-7,7 1,1-6,-3-16,8-21,10-19,9-14,9-10,6-6,4-3,2-1,1 0,10 11,4 24,8 17,10 10,0 16,4 5,-4 9,-9 10,-8 8,-7 6,-5 5,-4 1,-21 12,-19 3,-21-10,-21-7,-8-12,3-5,-5 2,-8-7,5 1,-3 5,5-6,8 3,9-6,6-9,5-7,4-7,12-15,14-17,13-14,10-11,-4 3,-18 9,-15 20,2 24,8 19,1 17,6 9,-1 7,-5-8,3-2,8 1,8 1,7 2,16-8,16-12,16-12,11-10,7-6,15-5,25-12,7-15,-5-12,3-10,-7 2,-19 21,-31 23,-34 23,-39 17,-23 23,-14 1,5-1,23-9,29-15,25-13,21-10,13-8,10-6,4-1,2-2,-1 0,-1 1,-1 10,-11 15,-4 12,0 1,-9 4,1-5,2-8,5 1,-5 6,0-2,3-8,-5 3,0-3,-7-6</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16:44.612"/>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30871FA2-8F65-4FEF-B00F-FDF337E9F11C}" emma:medium="tactile" emma:mode="ink">
          <msink:context xmlns:msink="http://schemas.microsoft.com/ink/2010/main" type="writingRegion" rotatedBoundingBox="22742,2875 8019,1982 8113,431 22836,1324"/>
        </emma:interpretation>
      </emma:emma>
    </inkml:annotationXML>
    <inkml:traceGroup>
      <inkml:annotationXML>
        <emma:emma xmlns:emma="http://www.w3.org/2003/04/emma" version="1.0">
          <emma:interpretation id="{79796A8E-4C4E-4944-8245-E4D6147463D6}" emma:medium="tactile" emma:mode="ink">
            <msink:context xmlns:msink="http://schemas.microsoft.com/ink/2010/main" type="paragraph" rotatedBoundingBox="22742,2875 8019,1982 8113,431 22836,1324" alignmentLevel="1"/>
          </emma:interpretation>
        </emma:emma>
      </inkml:annotationXML>
      <inkml:traceGroup>
        <inkml:annotationXML>
          <emma:emma xmlns:emma="http://www.w3.org/2003/04/emma" version="1.0">
            <emma:interpretation id="{154C4569-D5E5-4C59-A3AF-73859A488A79}" emma:medium="tactile" emma:mode="ink">
              <msink:context xmlns:msink="http://schemas.microsoft.com/ink/2010/main" type="line" rotatedBoundingBox="22742,2875 8019,1982 8113,431 22836,1324"/>
            </emma:interpretation>
          </emma:emma>
        </inkml:annotationXML>
        <inkml:traceGroup>
          <inkml:annotationXML>
            <emma:emma xmlns:emma="http://www.w3.org/2003/04/emma" version="1.0">
              <emma:interpretation id="{59330E57-EF0D-4C19-899E-25D2C6E01EDF}" emma:medium="tactile" emma:mode="ink">
                <msink:context xmlns:msink="http://schemas.microsoft.com/ink/2010/main" type="inkWord" rotatedBoundingBox="22780,2247 22607,2237 22611,2179 22784,2190">
                  <msink:destinationLink direction="with" ref="{5A52D9E4-DA9B-44D8-936D-0FB5EF6BB708}"/>
                  <msink:destinationLink direction="with" ref="{5836D72A-5CE4-48E0-B4A3-0080B614E971}"/>
                </msink:context>
              </emma:interpretation>
            </emma:emma>
          </inkml:annotationXML>
          <inkml:trace contextRef="#ctx0" brushRef="#br0">2125 1538,'0'9,"-9"5,5-2,15-2,15-3,13-2,11-13,-15-4,-22 0,-23 1,-21 3,-15 3,11 3,21 0,13 2</inkml:trace>
        </inkml:traceGroup>
        <inkml:traceGroup>
          <inkml:annotationXML>
            <emma:emma xmlns:emma="http://www.w3.org/2003/04/emma" version="1.0">
              <emma:interpretation id="{A8F9C3A5-03DC-4290-A3F7-17E629C58D95}" emma:medium="tactile" emma:mode="ink">
                <msink:context xmlns:msink="http://schemas.microsoft.com/ink/2010/main" type="inkWord" rotatedBoundingBox="20046,2244 19861,2233 19870,2079 20055,2090">
                  <msink:destinationLink direction="with" ref="{C092DDCA-436C-4025-A049-9839F5E73B25}"/>
                  <msink:destinationLink direction="with" ref="{5836D72A-5CE4-48E0-B4A3-0080B614E971}"/>
                </msink:context>
              </emma:interpretation>
            </emma:emma>
          </inkml:annotationXML>
          <inkml:trace contextRef="#ctx0" brushRef="#br0" timeOffset="4713">-474 1596,'10'0,"3"-10,-11-3,-15 0,-15 3,-4 13,14 5,21 2,8-10,4-16,-1-16,-14-1,-15 4,-17 8,-2 16,5 21,7 6</inkml:trace>
        </inkml:traceGroup>
        <inkml:traceGroup>
          <inkml:annotationXML>
            <emma:emma xmlns:emma="http://www.w3.org/2003/04/emma" version="1.0">
              <emma:interpretation id="{9CA48E8E-CED3-41DC-92C0-07825415A673}" emma:medium="tactile" emma:mode="ink">
                <msink:context xmlns:msink="http://schemas.microsoft.com/ink/2010/main" type="inkWord" rotatedBoundingBox="18072,1975 17610,1947 17612,1918 18074,1947">
                  <msink:destinationLink direction="with" ref="{C092DDCA-436C-4025-A049-9839F5E73B25}"/>
                </msink:context>
              </emma:interpretation>
            </emma:emma>
          </inkml:annotationXML>
          <inkml:trace contextRef="#ctx0" brushRef="#br0" timeOffset="7575">-2423 1300,'-11'0,"-12"0,-13 0,-11 0,-6 0,-6 0,-1 0,-2 0,1 0,10 0</inkml:trace>
        </inkml:traceGroup>
        <inkml:traceGroup>
          <inkml:annotationXML>
            <emma:emma xmlns:emma="http://www.w3.org/2003/04/emma" version="1.0">
              <emma:interpretation id="{F8B0B26B-A381-4869-BEFE-69D9ADDB04BA}" emma:medium="tactile" emma:mode="ink">
                <msink:context xmlns:msink="http://schemas.microsoft.com/ink/2010/main" type="inkWord" rotatedBoundingBox="16193,2013 15821,1991 15828,1878 16200,1900">
                  <msink:destinationLink direction="with" ref="{C092DDCA-436C-4025-A049-9839F5E73B25}"/>
                </msink:context>
              </emma:interpretation>
            </emma:emma>
          </inkml:annotationXML>
          <inkml:trace contextRef="#ctx0" brushRef="#br0" timeOffset="11265">-4669 1241,'0'10,"10"3,4 10,8 1,12-4,20-5,10-6,5-3,-9-14,-26-4,-27-1,-16-9,-17 0,-13 4,-10 5,-7 4,-5 4,0 3,8 1</inkml:trace>
        </inkml:traceGroup>
        <inkml:traceGroup>
          <inkml:annotationXML>
            <emma:emma xmlns:emma="http://www.w3.org/2003/04/emma" version="1.0">
              <emma:interpretation id="{376F7349-776F-4E47-8DBB-878CDFFF9741}" emma:medium="tactile" emma:mode="ink">
                <msink:context xmlns:msink="http://schemas.microsoft.com/ink/2010/main" type="inkWord" rotatedBoundingBox="13332,2304 8019,1982 8113,431 13426,753"/>
              </emma:interpretation>
            </emma:emma>
          </inkml:annotationXML>
          <inkml:trace contextRef="#ctx0" brushRef="#br0" timeOffset="21402">-9511 2,'0'9,"0"15,10 2,3 7,0 8,-3-13,-3-22,8-21,1-19,-2-13,-14 1,-17 8,-5 11</inkml:trace>
          <inkml:trace contextRef="#ctx0" brushRef="#br0" timeOffset="18880">-7089 415,'-21'0,"-16"0,-32 0,-24 0,-27 0,-13 0,-4 0,2 0,13 0,17 0,27-10,26-14,33-2,39 3,26-4,16 2,7 5,2 7,-12-6,6 1,0 4,10 4,2 3,-2 4,-3 1,-5 13,-13 13,-16 13,-14 10,-12 7,-7 5,-5 2,-3 0,0 1,-10-1,-2 0,-10-1,-9-10,0-4,-4-10,-5-11,-6-9,-4-8,-14-6,-15-2,-14-1,-20-2,-12 1,-12 1,6 0,16 0,8 1,13-1,3 1,6 1,0-1,4-20,6-7,16-8,19-9,7 3,10-1,-12-4,2-4,16 27,22 27,20 23,17 27,2 14,4 7,-6-1,-10-2,-9-4,-29-3,-22-13,-17-5,-9-10,-6-12,-12-10,-3-7,1-6,5-2,3-2,15 9,-5 4,-2 0,0-2,0-2,0-3,0-2,1-1,0-1,1 0,0-1,0-9,0-4,0-9,0 0,11-8,12-7,13-7,11-7,6-14,5-16,3-4,1 2,-1 6,10 15,13 19,22 17,24 13,8 9,3 5,-4 3,-5 0,-15 21,-17 16,-16 21,-11 10,-9 4,-6-2,-11-12,-15-18,-12-15,-10-13,-6-9,-5-5,-1-3,0-1,9-10,15-13,22-12,15-10,7-6,12 5,13 12,2 21,-6 25,-8 19,-6 17,-7 9,-3 16,-13 17,-15 2,-14-13,-10-9,-7-17,-4-16,-13-14,-3-10,0-8,14-13,6-6,13-9,4-1,-2 5,-4-4,-5-8,-14-8,4-7,2 5,10 0,3-3,10-13,0 3,6 1,7-9,-2-4,2-11,6-1,-6 13,-89-53,-36-5,7 9,26 14,24 24,26 16,14 18,15 17</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16:41.940"/>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C092DDCA-436C-4025-A049-9839F5E73B25}" emma:medium="tactile" emma:mode="ink">
          <msink:context xmlns:msink="http://schemas.microsoft.com/ink/2010/main" type="inkDrawing" rotatedBoundingBox="14986,1131 20894,605 20965,1402 15057,1929" semanticType="underline" shapeName="Other">
            <msink:sourceLink direction="with" ref="{F8B0B26B-A381-4869-BEFE-69D9ADDB04BA}"/>
            <msink:sourceLink direction="with" ref="{A8F9C3A5-03DC-4290-A3F7-17E629C58D95}"/>
            <msink:sourceLink direction="with" ref="{9CA48E8E-CED3-41DC-92C0-07825415A673}"/>
          </msink:context>
        </emma:interpretation>
      </emma:emma>
    </inkml:annotationXML>
    <inkml:trace contextRef="#ctx0" brushRef="#br0">-1596 473,'10'0,"13"0,14 0,9 0,8 0,5 0,-9-10,8-3,4 0,2-7,10 0,12 3,12-6,10 1,-5 5,-9 4,0 6,-7 3,-7 2,-8 2,-6 1,-4 0,-2-1,-2 1,-1-10,1-4,0 1,-1 2,-8-8,-4 0,-9-7,-10 10,-10 19,-8 17,-15 6,-17-1,-13 4,-12 17,-17 11,-7-4,-1-2,1-9,4-13,13 0,6-6,12 3,2 7,7 8,-1-4,-6-7,-7-10,-6-8,-4-7,-4-3,-2-4,-1 0,0 9,-1 4,1 0,0-2,1-4,-1-1,1-3,0-1,0-1,0 0,0-1,0 1,0-1,0 1,0 0,0 0,0 0,-1 0,1 0,0 0,1 0,-1 0,0 0,0 0,-1 0,1 0,0 0,0 0,0 0,0-10,10-14,3-2,9-7,2 2,6-4,8-6,-2-6,3-5,14 6,9 22,4 34,0 26,-1 16,-1 10,-12-5,-24-14,-17-13,-11-1,-6-6,0-7,-1-7,2-3,1-4,1-2,2-1,11-21,3-6,10-9,1 13,-4 9,5 18,-2 19,-5 5,-5-2,-5 5,-4-3,-3-6,-1-6,-1-6,-1-5,2-2,9 8,4 2,-1 0,-2-3,-3-2,-2-3,-3-2,-1-1,-1-1,-1-1,1 1,-1-1,1 1,0-1,-1 1,1 0,0-10,0-4,0 1,0-7,-1-1,1-6,0 1,10-5,3-8,10-6,11-6,9-5,8-2,15 8,-4 12,-1 14</inkml:trace>
  </inkml:traceGroup>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16:36.745"/>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5A52D9E4-DA9B-44D8-936D-0FB5EF6BB708}" emma:medium="tactile" emma:mode="ink">
          <msink:context xmlns:msink="http://schemas.microsoft.com/ink/2010/main" type="inkDrawing" rotatedBoundingBox="20315,920 22389,415 22708,1726 20634,2231" semanticType="callout" shapeName="Other">
            <msink:sourceLink direction="with" ref="{59330E57-EF0D-4C19-899E-25D2C6E01EDF}"/>
          </msink:context>
        </emma:interpretation>
      </emma:emma>
    </inkml:annotationXML>
    <inkml:trace contextRef="#ctx0" brushRef="#br0">1949 1,'0'20,"0"27,0 25,0 11,0 0,0-2,0-7,0-4,0-5,0-4,0-1,0-1,0-1,0 0,0 0,-10 1,-14-10,-12-14,-1-2,-13-7,-9 2,-4-4,-12-6,-2-6,1-5,3-4,5-2,3-1,3-2,12-9,15-13,13-12,10-21,7-10,5 16,2 26,1 39,0 26,-1 16,-1 10,-10-8,-4-3,-10-11,-10-13,-10-12,2 2,-2-4,-14 6,-6-1,-4-5,0-5,1-4,2-4,2-2,1-2,11-11,4-3,10-10,1-10,7-10,-2-8,-7-4,4-3,8-1,7-1,7 0,16 0,6 1,12 10,2 4,-3-1,-6-22,-5-29,-5-9,-3 4,-2 10,-1 21</inkml:trace>
  </inkml:traceGroup>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16:45.987"/>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5836D72A-5CE4-48E0-B4A3-0080B614E971}" emma:medium="tactile" emma:mode="ink">
          <msink:context xmlns:msink="http://schemas.microsoft.com/ink/2010/main" type="inkDrawing" rotatedBoundingBox="21138,2436 22078,2242 22091,2302 21150,2495" semanticType="callout" shapeName="Other">
            <msink:sourceLink direction="with" ref="{59330E57-EF0D-4C19-899E-25D2C6E01EDF}"/>
            <msink:sourceLink direction="with" ref="{A8F9C3A5-03DC-4290-A3F7-17E629C58D95}"/>
          </msink:context>
        </emma:interpretation>
      </emma:emma>
    </inkml:annotationXML>
    <inkml:trace contextRef="#ctx0" brushRef="#br0">1594 1655,'-10'0,"-13"0,-23 0,-24 0,-10 0,-11 10,-1 3,6 10,7 0,7 7,6-2,4-5,2-8,2-5,10-5</inkml:trace>
  </inkml:traceGroup>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17:19.550"/>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FAE1118B-8DD6-4909-8E91-30C9E1C001A0}" emma:medium="tactile" emma:mode="ink">
          <msink:context xmlns:msink="http://schemas.microsoft.com/ink/2010/main" type="writingRegion" rotatedBoundingBox="8632,2625 4381,5357 3074,3323 7325,592"/>
        </emma:interpretation>
      </emma:emma>
    </inkml:annotationXML>
    <inkml:traceGroup>
      <inkml:annotationXML>
        <emma:emma xmlns:emma="http://www.w3.org/2003/04/emma" version="1.0">
          <emma:interpretation id="{1D9B0677-5F8F-4852-A8F6-23BF23727F75}" emma:medium="tactile" emma:mode="ink">
            <msink:context xmlns:msink="http://schemas.microsoft.com/ink/2010/main" type="paragraph" rotatedBoundingBox="8632,2625 4381,5357 3074,3323 7325,592" alignmentLevel="1"/>
          </emma:interpretation>
        </emma:emma>
      </inkml:annotationXML>
      <inkml:traceGroup>
        <inkml:annotationXML>
          <emma:emma xmlns:emma="http://www.w3.org/2003/04/emma" version="1.0">
            <emma:interpretation id="{A46DBBFE-CA05-4806-897E-0AE8C0F832CC}" emma:medium="tactile" emma:mode="ink">
              <msink:context xmlns:msink="http://schemas.microsoft.com/ink/2010/main" type="line" rotatedBoundingBox="8632,2625 4381,5357 3074,3323 7325,592"/>
            </emma:interpretation>
          </emma:emma>
        </inkml:annotationXML>
        <inkml:traceGroup>
          <inkml:annotationXML>
            <emma:emma xmlns:emma="http://www.w3.org/2003/04/emma" version="1.0">
              <emma:interpretation id="{995A5B00-99A7-4440-8D16-BC9CF8CFC817}" emma:medium="tactile" emma:mode="ink">
                <msink:context xmlns:msink="http://schemas.microsoft.com/ink/2010/main" type="inkWord" rotatedBoundingBox="8632,2625 4381,5357 3074,3323 7325,592"/>
              </emma:interpretation>
            </emma:emma>
          </inkml:annotationXML>
          <inkml:trace contextRef="#ctx0" brushRef="#br0">-15006 1124,'0'9,"0"14,0 13,0 10,0 8,-10 4,-3 3,10-9,26-14,20-13,11-10,8-9,-7-15,-13 5,-14 12,-21 15,-22 14,-19 10,-14-2,-8 1,-5-8,-2 0,9 4,15 4,3 5,8 4,-1-8,-6-2,3 2,-3-7,4-1,8-6</inkml:trace>
          <inkml:trace contextRef="#ctx0" brushRef="#br0" timeOffset="14609">-12642 769,'0'9,"0"15,10 12,3 10,0 18,-3 8,-3 1,-3-1,-11-13,-15-17,-14-15,-11-12,-8-9,7-16,0-6,-1 0,7-17,1-3,8-6,8 14,10 23,17 32,8 20,3 14,-2 6,8-9,-9-14,-17-14,-17-13,-14-9,-12-6,-6-3,-4-1,-2-1,0 0,0 1,11-9,3-13,11-12,21-1,14 17,16 11,7 18,-1 17,7 4,-2 7,-4 7,-6 7,-6 4,-5 3,-2 2,-12 0,-14 0,-4 1,4-1,6-1,-15-9,-11 5,-19-5,-28 8,-9 5,-8-8,-4-14,5-14,21-1,6-6,6-5,5 4,-5-1,0-3,2-5,4-3,3-14,12-15,16-14,24-11,24-8,20-4,16 8,9 2,5 9,2 12,11 1,2 5,0 6,-5-5,-3 2,-4 4,-2 4,-2 15,-2 6,1 2,-1-2,-10 8,-3 1,-9 7,-1 9,4 9,6-3,-6 1,1-6,-6 1,-9 4,2 5,-5 5,-5 3,-6 3,-5 2,-3 1,-3 10,0 3,-2 0,-9-13,-23-16,-16-16,0-3,-1-6,-2-5,8-6</inkml:trace>
          <inkml:trace contextRef="#ctx0" brushRef="#br0" timeOffset="17052">-16068 2126,'10'0,"13"0,13 10,11 14,7 2,-6 7,9 8,5-3,-7 2,-4-5,0 0,1-5,-9 3,-1 5,3-4,2-7,5-9,3-7,2-5,1-4,-8 7,-4 3,-9 9,-11 11,-9 10,1-1,-1 1,-5 4,7-5,0-1,6 4,9-6,0-9</inkml:trace>
          <inkml:trace contextRef="#ctx0" brushRef="#br0" timeOffset="-2516">-16599 2423,'0'10,"10"13,13 13,13 10,0 8,15-6,8-11,4 9,12 6,12-6,3-11,-5 0,-7-7,-6 2,5-5,-1 5,-3-4,25-5,7-7,-14 4,-13-1,-20 7,-10-1,-12 6,-13 8,0 8,-5 5,-4 6,-5 2,-5 2,-2 1,-11 0,-15-11,-4-3,-6-10,-7-1,-8-7,5 2,0-5,-12-6,-7-7,-3 5,-10-1,-13-3,0-5,-6-2,-7-4,-6-2,6-1,9 0,11-1,10 0,16-10,8-3,2-9,-1-1,-2 4,6-5,11 2</inkml:trace>
        </inkml:traceGroup>
      </inkml:traceGroup>
    </inkml:traceGroup>
  </inkml:traceGroup>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25:45.689"/>
    </inkml:context>
    <inkml:brush xml:id="br0">
      <inkml:brushProperty name="width" value="0.06667" units="cm"/>
      <inkml:brushProperty name="height" value="0.06667" units="cm"/>
      <inkml:brushProperty name="ignorePressure" value="1"/>
    </inkml:brush>
  </inkml:definitions>
  <inkml:traceGroup>
    <inkml:annotationXML>
      <emma:emma xmlns:emma="http://www.w3.org/2003/04/emma" version="1.0">
        <emma:interpretation id="{4433016D-95DF-4355-AB56-B891D6D133A2}" emma:medium="tactile" emma:mode="ink">
          <msink:context xmlns:msink="http://schemas.microsoft.com/ink/2010/main" type="writingRegion" rotatedBoundingBox="20204,1903 27729,3847 27186,5950 19661,4006"/>
        </emma:interpretation>
      </emma:emma>
    </inkml:annotationXML>
    <inkml:traceGroup>
      <inkml:annotationXML>
        <emma:emma xmlns:emma="http://www.w3.org/2003/04/emma" version="1.0">
          <emma:interpretation id="{11FE75D4-116C-43E4-9532-A12270C5B0EB}" emma:medium="tactile" emma:mode="ink">
            <msink:context xmlns:msink="http://schemas.microsoft.com/ink/2010/main" type="paragraph" rotatedBoundingBox="20204,1903 27729,3847 27186,5950 19661,4006" alignmentLevel="1"/>
          </emma:interpretation>
        </emma:emma>
      </inkml:annotationXML>
      <inkml:traceGroup>
        <inkml:annotationXML>
          <emma:emma xmlns:emma="http://www.w3.org/2003/04/emma" version="1.0">
            <emma:interpretation id="{07EC7F04-41EB-4812-BA3A-A72F464DB3B0}" emma:medium="tactile" emma:mode="ink">
              <msink:context xmlns:msink="http://schemas.microsoft.com/ink/2010/main" type="line" rotatedBoundingBox="20204,1903 27729,3847 27186,5950 19661,4006"/>
            </emma:interpretation>
          </emma:emma>
        </inkml:annotationXML>
        <inkml:traceGroup>
          <inkml:annotationXML>
            <emma:emma xmlns:emma="http://www.w3.org/2003/04/emma" version="1.0">
              <emma:interpretation id="{CDF1195E-195B-448C-86EE-137FCED3D37B}" emma:medium="tactile" emma:mode="ink">
                <msink:context xmlns:msink="http://schemas.microsoft.com/ink/2010/main" type="inkWord" rotatedBoundingBox="20204,1903 24149,2922 23605,5025 19661,4006"/>
              </emma:interpretation>
            </emma:emma>
          </inkml:annotationXML>
          <inkml:trace contextRef="#ctx0" brushRef="#br0">3966 657,'-10'0,"-13"0,-13 0,-21 0,-10 0,-14 0,-3 0,2 0,6 0,5 0,5 0,13-10,16-13,15-13,10-11,28-6,21 4,14 12,19 12,7 10,11 7,0 6,6 12,7 5,-5 11,3 9,-16 10,-23 7,-20 5,-28 3,-36-10,-24-2,-24 0,-19-7,-5-2,-6 3,4-5,9 1,0-7,-6-7,-6-9,3-7,0-4,-5-3,-5-2,-4-1,8 0,10 1,12 0,10-20,6-6,5-9,3 3,1-5,0 6,0 7,0-2,-11-6,-4 2,-9-3,-12-6,11-7,18-4,21-5,18-12,12-5,19 10,19 16,14 16,2 3,12 6,19 7,7-4,9-9,11-10,-2 2,3 7,-6 9,-9 7,-8 6,-8 4,-15 13,-7 14,-11 24,-13 14,-9 5,-8 3,-4-1,-3-3,-11-2,-13-1,-14-13,-18-4,-12 0,-2 3,-1-8,3-11,13-20,16-22,15-18,11-15,9-10,-6-15,0-6,1 0,2 2,3 5,2 3,12 13,14 16,14 14,0 21,4 10,-5 15,1 13,5 10,5 8,5-5,-27-2,-38-8,-16 0,-14 2,-19-5,-19 1,-6 4,1-5,6-8,-3 1,1-5,-5-6,3 4,5-2,6 6,5-1,4-6,4-5,1-6,11-13,4-7,9-11,0-2,-3 4,4-5,-2 2,5-5,-2 3,5-5,-4 4,4-4,-3 2,-6-2,-18-7,-8 3,-4-2,-1 4,1 9,2 8,2 7,2 5,1 13,10 15,15 13,2 1,7 4,8 5,7 4,6 3,3 3,12-8,15-13,13-12,10-11,7-7,4-4,2-4,1 0,0 0,-1-1,0 2,-1 0,-1 0,0 1,-10-10,-13 7,-23 4,-24 1,-10 11,-11 4,-11 8,2 10,-1 0,6 3,-1-5,6 3,7 4,9 7,7 4,24 4,20 3,14-9,18-3,-2 2,-2 1,-2 4,-2-8,-11-1,-3-9,-10 1,-1-7,-7 3,3 5,5-3,-3 2,-7-5</inkml:trace>
        </inkml:traceGroup>
        <inkml:traceGroup>
          <inkml:annotationXML>
            <emma:emma xmlns:emma="http://www.w3.org/2003/04/emma" version="1.0">
              <emma:interpretation id="{7C408A69-2D7E-414B-943A-DB1DFF324FDA}" emma:medium="tactile" emma:mode="ink">
                <msink:context xmlns:msink="http://schemas.microsoft.com/ink/2010/main" type="inkWord" rotatedBoundingBox="26184,4033 27588,4396 27332,5384 25929,5022"/>
              </emma:interpretation>
            </emma:emma>
          </inkml:annotationXML>
          <inkml:trace contextRef="#ctx0" brushRef="#br0" timeOffset="4282">6683 1897,'-10'0,"-3"10,0 23,3 27,3 12,3 5,1 9,2-1,1-3,1-7,-1-5,1-5,9-14,14-15,12-14,11-10,6-8,5-4,3-3,11 0,2 0,0 1,-3 0,-3 1,-4 1,-12-10,-6-13,-9-13,-2-21,-7-10,-8-4,-7 0,-6 2,-5 3,-2 2,-1 3,-10 1,-14 11,-3 4,-5 9,-9 1,-6 6,-6-1,-3 3,-22 8,-8 6,1 5,-5 5,3 2,-4 2,4 0,7 0,7 0,6 0,4 0,4-1,12 10,14 13,12 13,11 11,7 16,4 19,2 4,0-1,1-6,-1-6,10-15,12-18,12-16,10-11,8-9,4-4,3-3,0-1,1 1,-1 1,0 0,9 1,-8 10,-3 5,-12-1</inkml:trace>
        </inkml:traceGroup>
      </inkml:traceGroup>
    </inkml:traceGroup>
  </inkml:traceGroup>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48:19.217"/>
    </inkml:context>
    <inkml:brush xml:id="br0">
      <inkml:brushProperty name="width" value="0.04667" units="cm"/>
      <inkml:brushProperty name="height" value="0.04667" units="cm"/>
      <inkml:brushProperty name="color" value="#ED1C24"/>
      <inkml:brushProperty name="ignorePressure" value="1"/>
    </inkml:brush>
  </inkml:definitions>
  <inkml:traceGroup>
    <inkml:annotationXML>
      <emma:emma xmlns:emma="http://www.w3.org/2003/04/emma" version="1.0">
        <emma:interpretation id="{8D7A3FB5-637F-44E4-ABE4-19124E11F03A}" emma:medium="tactile" emma:mode="ink">
          <msink:context xmlns:msink="http://schemas.microsoft.com/ink/2010/main" type="writingRegion" rotatedBoundingBox="24363,1027 23502,4094 21153,3435 22013,368"/>
        </emma:interpretation>
      </emma:emma>
    </inkml:annotationXML>
    <inkml:traceGroup>
      <inkml:annotationXML>
        <emma:emma xmlns:emma="http://www.w3.org/2003/04/emma" version="1.0">
          <emma:interpretation id="{53DB7B1C-B4C3-4EA2-8C69-7A62BFBD6A6F}" emma:medium="tactile" emma:mode="ink">
            <msink:context xmlns:msink="http://schemas.microsoft.com/ink/2010/main" type="paragraph" rotatedBoundingBox="24363,1027 23502,4094 21153,3435 22013,368" alignmentLevel="1"/>
          </emma:interpretation>
        </emma:emma>
      </inkml:annotationXML>
      <inkml:traceGroup>
        <inkml:annotationXML>
          <emma:emma xmlns:emma="http://www.w3.org/2003/04/emma" version="1.0">
            <emma:interpretation id="{7E2050A1-AC2D-4E4C-9441-E5ED874E4F66}" emma:medium="tactile" emma:mode="ink">
              <msink:context xmlns:msink="http://schemas.microsoft.com/ink/2010/main" type="line" rotatedBoundingBox="24363,1027 23502,4094 21153,3435 22013,368"/>
            </emma:interpretation>
          </emma:emma>
        </inkml:annotationXML>
        <inkml:traceGroup>
          <inkml:annotationXML>
            <emma:emma xmlns:emma="http://www.w3.org/2003/04/emma" version="1.0">
              <emma:interpretation id="{7F1FAAE1-4530-43DC-9B96-D008E51D627F}" emma:medium="tactile" emma:mode="ink">
                <msink:context xmlns:msink="http://schemas.microsoft.com/ink/2010/main" type="inkWord" rotatedBoundingBox="24363,1027 23502,4094 21153,3435 22013,368"/>
              </emma:interpretation>
            </emma:emma>
          </inkml:annotationXML>
          <inkml:trace contextRef="#ctx0" brushRef="#br0">2182 643,'-50'0,"-29"-12,-20-11,-24-14,-11-13,-13-23,6-11,20-5,25 7,29 11,37 18,38 17,35 16,24 10,5 8,-2 3,-7 3,-8-1,-7 0,-5 0,-4-2,-3 0,0 0,-1-1,7 6,2 2,6 7,1 12,-2 2,-3-4,-10 0,-10 2,-10 2,-7 4,-6 1,-3 8,-2 3,0 0,-6-1,-9 4,-13 0,-20 18,-15 9,-8-1,-11 5,3-11,2-4,3-7,7-13,10-8,8-10,1-9,2-8,-4-6,-4-2,-7-2,-3-1,2 0,6 0,0 1,-2 0,2 1,-1 0,3 0,5-7,-1-7,1-8,-2-7,-6-4,2-3,4-2,-2-1,9-5,6-3,9 1,11 2,8 3,13 7,6 4,8 1,7-2,8 6,9 6,13 7,2 5,11 4,1 2,-5 2,-6 0,-6 1,-6-1,-3 0,-3-1,-1 0,0 1,0-1,6 6,2 2,6 0,1 4,-2 7,-2 0,-11 3,-10 4,-4 4,-5 3,-6 2,-5 8,-3 3,-3-1,0 6,-7-7,-9-5,-7-8,-7-4,-17 1,-12-6,-3-6,-3-5,2-5,7-4,6-2,5 0,5-2,2 1,8-6,2-8,7-8,7-6,5-4,4-4,4 0,7 4,4 3,5 0,7-1,6 4,4 8,4 6,1 12,1 12,0 11,0 1,-7 3,-1-2,-7 0,-1-3,2 6,4 12,-4 6,-5 0,-6 0,-6-2,-3-1,-9-9,-10-10,-9-8,-12-1,-7-2,-2-4,-6-3,-1-2,3-2,-3-1,0-1,4 1,4-1,2 1,3-1,1 1,-5 0,-2 0,-5 0,-1 0,2 0,9 6,12 9,11 7,7 7,7 4,3 3,1 2,1 1,1-1,-2 0,7 0,13-7,10-2,6-6,16-1,4-4,0-5,-4-4,-5-5,-4-2,-4-2,-2-1,-1 0,-7-6,-3-8,1-2,-4-4,-7 14,-12 14,-14 19,-10 17,-10 14,-5 4,3-3,0-4,6-6,7-4,7-4,5 4,3 1,3-1,13 4,11 1,1 4,3 6,9-1,5 2,7-3,9-4,12 0,14-2,4-3,7 2,-1-7,-9-4,-8 3,-4 1,-7-1,-4-7,-12-4,-8 0,-4-6,2-13,2-16,-6-12,-4-4,-7 1</inkml:trace>
        </inkml:traceGroup>
      </inkml:traceGroup>
    </inkml:traceGroup>
  </inkml:traceGroup>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42:49.158"/>
    </inkml:context>
    <inkml:brush xml:id="br0">
      <inkml:brushProperty name="width" value="0.04667" units="cm"/>
      <inkml:brushProperty name="height" value="0.04667" units="cm"/>
      <inkml:brushProperty name="color" value="#ED1C24"/>
      <inkml:brushProperty name="ignorePressure" value="1"/>
    </inkml:brush>
  </inkml:definitions>
  <inkml:traceGroup>
    <inkml:annotationXML>
      <emma:emma xmlns:emma="http://www.w3.org/2003/04/emma" version="1.0">
        <emma:interpretation id="{CE898227-0498-4207-AA95-4EC637E1CD1F}" emma:medium="tactile" emma:mode="ink">
          <msink:context xmlns:msink="http://schemas.microsoft.com/ink/2010/main" type="inkDrawing" rotatedBoundingBox="23796,6611 25520,6730 25449,7765 23725,7647" hotPoints="24035,6824 25327,6758 25482,7286 25215,7701 24415,7707 23763,7371" semanticType="enclosure" shapeName="Hexagon"/>
        </emma:interpretation>
      </emma:emma>
    </inkml:annotationXML>
    <inkml:trace contextRef="#ctx0" brushRef="#br0">1560 1,'-13'0,"-20"0,-17 0,-14 0,3 14,-1 5,-5-1,-4-4,-5-3,-2-5,-3-3,-1-1,0-2,-1-1,1 0,-1 1,0-1,15 14,4 5,14 13,1 1,8 10,-2-3,6 6,10 9,8 10,8 8,21-9,7-1,16-11,16-14,13 1,10-7,-6 6,12-3,-6 6,-2-4,1-7,3-9,2-8,2-6,2-4,1-2,1-2,1 1,-1-1,1 1,-1 0,-13-14,-20-18,-3-3,-10-10,4 3,-7-5,-7-9,-9-8,-7-7,-6-5,-16-4,-22 12,-17 18,-1 3,-6 11,-6 11,-7 10,-5 8,-3 5,-3 3,-1 2,0-14,0-4,0 1,0 2,1 3,0 5,0 1,13 17,6 5,13 13,1 2,-5-5,6-7</inkml:trace>
  </inkml:traceGroup>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43:51.381"/>
    </inkml:context>
    <inkml:brush xml:id="br0">
      <inkml:brushProperty name="width" value="0.04667" units="cm"/>
      <inkml:brushProperty name="height" value="0.04667" units="cm"/>
      <inkml:brushProperty name="color" value="#ED1C24"/>
      <inkml:brushProperty name="ignorePressure" value="1"/>
    </inkml:brush>
  </inkml:definitions>
  <inkml:traceGroup>
    <inkml:annotationXML>
      <emma:emma xmlns:emma="http://www.w3.org/2003/04/emma" version="1.0">
        <emma:interpretation id="{FB1092A6-058D-4400-8293-711D9F774A99}" emma:medium="tactile" emma:mode="ink">
          <msink:context xmlns:msink="http://schemas.microsoft.com/ink/2010/main" type="inkDrawing" rotatedBoundingBox="23799,12271 25104,12419 25017,13186 23712,13039" hotPoints="23785,12656 24224,12333 24776,12483 25087,12732 24844,13126 24170,13104" semanticType="enclosure" shapeName="Hexagon"/>
        </emma:interpretation>
      </emma:emma>
    </inkml:annotationXML>
    <inkml:trace contextRef="#ctx0" brushRef="#br0">1064 217,'0'-14,"-14"-5,-18 1,-18 4,-14 3,-10-9,-7-1,-3-12,-1 0,-1 5,1 23,1 24,0 11,16 13,4 0,13 5,16 10,13 9,25-8,12 0,17-9,3 0,9 5,12-6,10-11,-6 1,1-5,3-9,5-9,6-6,2-6,3-3,2-2,0 0,1-1,-14-14,-5-4,-13-12,-16-16,1 2,-6-7,-7-6,-9-9,-20 8,-24 14,-19 15,-17 12,4-3,-2 1,10 4</inkml:trace>
  </inkml:traceGroup>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49:13.198"/>
    </inkml:context>
    <inkml:brush xml:id="br0">
      <inkml:brushProperty name="width" value="0.04667" units="cm"/>
      <inkml:brushProperty name="height" value="0.04667" units="cm"/>
      <inkml:brushProperty name="color" value="#ED1C24"/>
      <inkml:brushProperty name="ignorePressure" value="1"/>
    </inkml:brush>
  </inkml:definitions>
  <inkml:traceGroup>
    <inkml:annotationXML>
      <emma:emma xmlns:emma="http://www.w3.org/2003/04/emma" version="1.0">
        <emma:interpretation id="{F3356D6D-99D0-4732-905D-D8CDB983446B}" emma:medium="tactile" emma:mode="ink">
          <msink:context xmlns:msink="http://schemas.microsoft.com/ink/2010/main" type="inkDrawing" rotatedBoundingBox="22231,7965 23216,8135 23133,8619 22148,8449" hotPoints="23270,8404 22709,8565 22204,8274 22765,8113" semanticType="enclosure" shapeName="Ellipse"/>
        </emma:interpretation>
      </emma:emma>
    </inkml:annotationXML>
    <inkml:trace contextRef="#ctx0" brushRef="#br0">585 0,'-7'0,"-7"0,-9 0,-12 0,-6 0,-10 0,-1 0,-5 0,1 0,3 0,6 0,3 0,10 6,4 9,8 7,6 13,14 7,6 3,9-1,8-1,8-8,4-4,10-7,3-1,0 1,6 4,-1-4,-3-6,-2-5,-4-6,-2-3,-2-3,-1-1,-1-1,1 0,-1-1,0 2,1-7,-1-2,-5-6,-3-6,1 0,-5-2,-6-4,-1 3,-2-1,-4-2,-5-3,-2-3,-2-1,-8 4,-9 7,-8 9,-7-1,-4 3,-3 3,-7 3,-3 3,1 2,1-5,3-3,1 2,9-5,9 0</inkml:trace>
  </inkml:traceGroup>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49:16.143"/>
    </inkml:context>
    <inkml:brush xml:id="br0">
      <inkml:brushProperty name="width" value="0.04667" units="cm"/>
      <inkml:brushProperty name="height" value="0.04667" units="cm"/>
      <inkml:brushProperty name="color" value="#ED1C24"/>
      <inkml:brushProperty name="ignorePressure" value="1"/>
    </inkml:brush>
  </inkml:definitions>
  <inkml:traceGroup>
    <inkml:annotationXML>
      <emma:emma xmlns:emma="http://www.w3.org/2003/04/emma" version="1.0">
        <emma:interpretation id="{9B4AA603-4627-4C0C-9145-445EAEC94F37}" emma:medium="tactile" emma:mode="ink">
          <msink:context xmlns:msink="http://schemas.microsoft.com/ink/2010/main" type="writingRegion" rotatedBoundingBox="23293,13616 24225,13616 24225,14138 23293,14138"/>
        </emma:interpretation>
      </emma:emma>
    </inkml:annotationXML>
    <inkml:traceGroup>
      <inkml:annotationXML>
        <emma:emma xmlns:emma="http://www.w3.org/2003/04/emma" version="1.0">
          <emma:interpretation id="{1B326A51-7945-4718-B46B-6C1552803E93}" emma:medium="tactile" emma:mode="ink">
            <msink:context xmlns:msink="http://schemas.microsoft.com/ink/2010/main" type="paragraph" rotatedBoundingBox="23293,13616 24225,13616 24225,14138 23293,14138" alignmentLevel="1"/>
          </emma:interpretation>
        </emma:emma>
      </inkml:annotationXML>
      <inkml:traceGroup>
        <inkml:annotationXML>
          <emma:emma xmlns:emma="http://www.w3.org/2003/04/emma" version="1.0">
            <emma:interpretation id="{C6AC2188-E2A9-4620-B65F-FC6BCA60C407}" emma:medium="tactile" emma:mode="ink">
              <msink:context xmlns:msink="http://schemas.microsoft.com/ink/2010/main" type="line" rotatedBoundingBox="23293,13616 24225,13616 24225,14138 23293,14138"/>
            </emma:interpretation>
          </emma:emma>
        </inkml:annotationXML>
        <inkml:traceGroup>
          <inkml:annotationXML>
            <emma:emma xmlns:emma="http://www.w3.org/2003/04/emma" version="1.0">
              <emma:interpretation id="{90CDB557-F950-45B4-B172-C8C8842FAAE9}" emma:medium="tactile" emma:mode="ink">
                <msink:context xmlns:msink="http://schemas.microsoft.com/ink/2010/main" type="inkWord" rotatedBoundingBox="23293,13616 24225,13616 24225,14138 23293,14138"/>
              </emma:interpretation>
            </emma:emma>
          </inkml:annotationXML>
          <inkml:trace contextRef="#ctx0" brushRef="#br0">449 77,'-6'0,"-9"0,-7 0,-7 0,-5 0,-2 0,-2 0,0 0,-1 0,1 0,1 0,-1 0,7 6,9 9,8 7,6 7,5 5,8-4,5 5,-1 4,5-5,1-2,-3 0,2-6,0-1,3-5,6-5,-2 1,1-3,5-3,3-3,8-4,6-1,0-1,0-2,-2 1,-2-1,5 0,2 1,-2 0,-2 0,-2-1,-2 1,-1 0,-1 0,-6-12,-3-5,-6-5,-7-5,-5-5,-5-3,-4-1,-1-2,-7 0,-3 0,-5 7,-7 2,-6 5,-4 8,3 0,-6 3,-3 3,-1 4,-1 3,0-5,2 0,-1-6,2 0,-1 2,2 3,-1 3,0 3,0 2,0 1,1 0,-1 1,1 6,5 2</inkml:trace>
        </inkml:traceGroup>
      </inkml:traceGroup>
    </inkml:traceGroup>
  </inkml:traceGroup>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49:18.647"/>
    </inkml:context>
    <inkml:brush xml:id="br0">
      <inkml:brushProperty name="width" value="0.04667" units="cm"/>
      <inkml:brushProperty name="height" value="0.04667" units="cm"/>
      <inkml:brushProperty name="color" value="#ED1C24"/>
      <inkml:brushProperty name="ignorePressure" value="1"/>
    </inkml:brush>
  </inkml:definitions>
  <inkml:trace contextRef="#ctx0" brushRef="#br0">1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39:38.321"/>
    </inkml:context>
    <inkml:brush xml:id="br0">
      <inkml:brushProperty name="width" value="0.04667" units="cm"/>
      <inkml:brushProperty name="height" value="0.04667" units="cm"/>
      <inkml:brushProperty name="color" value="#ED1C24"/>
      <inkml:brushProperty name="ignorePressure" value="1"/>
    </inkml:brush>
  </inkml:definitions>
  <inkml:traceGroup>
    <inkml:annotationXML>
      <emma:emma xmlns:emma="http://www.w3.org/2003/04/emma" version="1.0">
        <emma:interpretation id="{7E7FA655-1E57-4555-9D72-9C0737C1EBD3}" emma:medium="tactile" emma:mode="ink">
          <msink:context xmlns:msink="http://schemas.microsoft.com/ink/2010/main" type="writingRegion" rotatedBoundingBox="28505,10243 29502,10243 29502,11184 28505,11184"/>
        </emma:interpretation>
      </emma:emma>
    </inkml:annotationXML>
    <inkml:traceGroup>
      <inkml:annotationXML>
        <emma:emma xmlns:emma="http://www.w3.org/2003/04/emma" version="1.0">
          <emma:interpretation id="{512D984F-14E5-4929-AEE5-193897EAE63A}" emma:medium="tactile" emma:mode="ink">
            <msink:context xmlns:msink="http://schemas.microsoft.com/ink/2010/main" type="paragraph" rotatedBoundingBox="28505,10243 29502,10243 29502,11184 28505,11184" alignmentLevel="1"/>
          </emma:interpretation>
        </emma:emma>
      </inkml:annotationXML>
      <inkml:traceGroup>
        <inkml:annotationXML>
          <emma:emma xmlns:emma="http://www.w3.org/2003/04/emma" version="1.0">
            <emma:interpretation id="{C3E6AD11-528A-4640-A2CC-B577E8C822D0}" emma:medium="tactile" emma:mode="ink">
              <msink:context xmlns:msink="http://schemas.microsoft.com/ink/2010/main" type="line" rotatedBoundingBox="28505,10243 29502,10243 29502,11184 28505,11184"/>
            </emma:interpretation>
          </emma:emma>
        </inkml:annotationXML>
        <inkml:traceGroup>
          <inkml:annotationXML>
            <emma:emma xmlns:emma="http://www.w3.org/2003/04/emma" version="1.0">
              <emma:interpretation id="{E844EFD0-6D20-4B5E-94A6-6A948E095939}" emma:medium="tactile" emma:mode="ink">
                <msink:context xmlns:msink="http://schemas.microsoft.com/ink/2010/main" type="inkWord" rotatedBoundingBox="28505,10243 29502,10243 29502,11184 28505,11184"/>
              </emma:interpretation>
            </emma:emma>
          </inkml:annotationXML>
          <inkml:trace contextRef="#ctx0" brushRef="#br0">907 407,'-13'0,"-20"0,-17-14,-28-19,-15-17,-5 0,13 22,8 16,3 9,13 21,4 6,12 13,12 15,-1-2,5 4,8 7,7 7,6 6,4 5,17-12,20-17,19-17,14-13,9-12,7-6,3-3,1-2,0-1,-1 1,-1 1,-1 1,-15-14,-18-18,-19-18,-13-13,-25-11,-10-5,-17 10,-2 3,-9-14,-11 6,5 1,-4 14,-6 4,-7 10,-6 14,-4 12,-2 23,-3 11,14 18,18 16,18 15,14 10,11 7,6 4,4 1,2 0,-1 0,15-1,16-14,18-20,14-18,9-14,20-10,8-7,-14 10,6 4,-14-15,-19-22,-22-20,-16-4</inkml:trace>
        </inkml:traceGroup>
      </inkml:traceGroup>
    </inkml:traceGroup>
  </inkml:traceGroup>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6-12-07T17:41:56.300"/>
    </inkml:context>
    <inkml:brush xml:id="br0">
      <inkml:brushProperty name="width" value="0.04667" units="cm"/>
      <inkml:brushProperty name="height" value="0.04667" units="cm"/>
      <inkml:brushProperty name="color" value="#ED1C24"/>
      <inkml:brushProperty name="ignorePressure" value="1"/>
    </inkml:brush>
  </inkml:definitions>
  <inkml:traceGroup>
    <inkml:annotationXML>
      <emma:emma xmlns:emma="http://www.w3.org/2003/04/emma" version="1.0">
        <emma:interpretation id="{79A89289-0726-441B-9C9E-DFC3B1BD19B5}" emma:medium="tactile" emma:mode="ink">
          <msink:context xmlns:msink="http://schemas.microsoft.com/ink/2010/main" type="writingRegion" rotatedBoundingBox="34410,2539 34425,2539 34425,2554 34410,2554"/>
        </emma:interpretation>
      </emma:emma>
    </inkml:annotationXML>
    <inkml:traceGroup>
      <inkml:annotationXML>
        <emma:emma xmlns:emma="http://www.w3.org/2003/04/emma" version="1.0">
          <emma:interpretation id="{1889CC50-B2AF-4B99-8988-3B0C375F3C30}" emma:medium="tactile" emma:mode="ink">
            <msink:context xmlns:msink="http://schemas.microsoft.com/ink/2010/main" type="paragraph" rotatedBoundingBox="34410,2539 34425,2539 34425,2554 34410,2554" alignmentLevel="1"/>
          </emma:interpretation>
        </emma:emma>
      </inkml:annotationXML>
      <inkml:traceGroup>
        <inkml:annotationXML>
          <emma:emma xmlns:emma="http://www.w3.org/2003/04/emma" version="1.0">
            <emma:interpretation id="{429EC558-F55C-4241-A6DA-27114AFA9904}" emma:medium="tactile" emma:mode="ink">
              <msink:context xmlns:msink="http://schemas.microsoft.com/ink/2010/main" type="line" rotatedBoundingBox="34410,2539 34425,2539 34425,2554 34410,2554"/>
            </emma:interpretation>
          </emma:emma>
        </inkml:annotationXML>
        <inkml:traceGroup>
          <inkml:annotationXML>
            <emma:emma xmlns:emma="http://www.w3.org/2003/04/emma" version="1.0">
              <emma:interpretation id="{74C7C265-9B2E-4F75-8137-388E9ED8673E}" emma:medium="tactile" emma:mode="ink">
                <msink:context xmlns:msink="http://schemas.microsoft.com/ink/2010/main" type="inkWord" rotatedBoundingBox="34410,2539 34425,2539 34425,2554 34410,2554"/>
              </emma:interpretation>
            </emma:emma>
          </inkml:annotationXML>
          <inkml:trace contextRef="#ctx0" brushRef="#br0">1 0,'0'0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a:t>Click to edit Master title style</a:t>
            </a:r>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a:t>Click to edit Master title style</a:t>
            </a:r>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a:t>العنوان الرئيسي</a:t>
            </a:r>
            <a:endParaRPr lang="en-US"/>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a:t>
            </a:r>
            <a:r>
              <a:rPr lang="ar-SA" sz="1600" b="1" baseline="0" dirty="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customXml" Target="../ink/ink3.xml"/><Relationship Id="rId1" Type="http://schemas.openxmlformats.org/officeDocument/2006/relationships/slideLayout" Target="../slideLayouts/slideLayout2.xml"/><Relationship Id="rId6" Type="http://schemas.openxmlformats.org/officeDocument/2006/relationships/customXml" Target="../ink/ink5.xml"/><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customXml" Target="../ink/ink7.xml"/><Relationship Id="rId4" Type="http://schemas.openxmlformats.org/officeDocument/2006/relationships/customXml" Target="../ink/ink4.xml"/><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customXml" Target="../ink/ink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customXml" Target="../ink/ink12.xml"/><Relationship Id="rId7" Type="http://schemas.openxmlformats.org/officeDocument/2006/relationships/customXml" Target="../ink/ink14.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customXml" Target="../ink/ink13.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customXml" Target="../ink/ink16.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667000"/>
            <a:ext cx="5076056" cy="3426296"/>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المقرر</a:t>
            </a:r>
            <a:endParaRPr lang="ar-SA" sz="3700" b="1" dirty="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الأعمال الإلكترونية</a:t>
            </a:r>
          </a:p>
          <a:p>
            <a:pPr algn="ctr" rtl="0"/>
            <a:r>
              <a:rPr lang="en-US" sz="2800" b="1" dirty="0">
                <a:solidFill>
                  <a:srgbClr val="7F7F7F"/>
                </a:solidFill>
                <a:latin typeface="Calibri" pitchFamily="34" charset="0"/>
                <a:cs typeface="Times New Roman" pitchFamily="18" charset="0"/>
              </a:rPr>
              <a:t>E-Business </a:t>
            </a:r>
          </a:p>
          <a:p>
            <a:pPr algn="ctr" rtl="0"/>
            <a:r>
              <a:rPr lang="ar-SA" sz="3700" b="1" dirty="0">
                <a:solidFill>
                  <a:srgbClr val="AD9968"/>
                </a:solidFill>
                <a:latin typeface="AYM Wadiy S_U normal."/>
                <a:cs typeface="Times New Roman" pitchFamily="18" charset="0"/>
              </a:rPr>
              <a:t>استاذ المقرر</a:t>
            </a:r>
          </a:p>
          <a:p>
            <a:pPr algn="ctr"/>
            <a:r>
              <a:rPr lang="ar-SA" sz="2800" b="1" dirty="0">
                <a:solidFill>
                  <a:srgbClr val="7F7F7F"/>
                </a:solidFill>
                <a:latin typeface="Calibri" pitchFamily="34" charset="0"/>
                <a:cs typeface="Times New Roman" pitchFamily="18" charset="0"/>
              </a:rPr>
              <a:t>د/ عبدالناصر عبدالعال</a:t>
            </a:r>
          </a:p>
          <a:p>
            <a:pPr algn="ctr"/>
            <a:r>
              <a:rPr lang="ar-SA" sz="2800" b="1" dirty="0">
                <a:solidFill>
                  <a:srgbClr val="7F7F7F"/>
                </a:solidFill>
                <a:latin typeface="Calibri" pitchFamily="34" charset="0"/>
                <a:cs typeface="Times New Roman" pitchFamily="18" charset="0"/>
              </a:rPr>
              <a:t>قسم نظم المعلومات</a:t>
            </a:r>
          </a:p>
          <a:p>
            <a:pPr algn="ctr"/>
            <a:r>
              <a:rPr lang="ar-SA" sz="2800" b="1" dirty="0">
                <a:solidFill>
                  <a:srgbClr val="7F7F7F"/>
                </a:solidFill>
                <a:latin typeface="Calibri" pitchFamily="34" charset="0"/>
                <a:cs typeface="Times New Roman" pitchFamily="18" charset="0"/>
              </a:rPr>
              <a:t>كلية إدارة الأعمال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a:solidFill>
                  <a:srgbClr val="AD9968"/>
                </a:solidFill>
                <a:effectLst>
                  <a:outerShdw blurRad="38100" dist="38100" dir="2700000" algn="tl">
                    <a:srgbClr val="000000">
                      <a:alpha val="43137"/>
                    </a:srgbClr>
                  </a:outerShdw>
                </a:effectLst>
                <a:cs typeface="Arial" pitchFamily="34" charset="0"/>
              </a:rPr>
              <a:t>المحاضرة</a:t>
            </a:r>
            <a:r>
              <a:rPr lang="ar-SA" b="1" dirty="0">
                <a:solidFill>
                  <a:srgbClr val="AD9968"/>
                </a:solidFill>
                <a:effectLst>
                  <a:outerShdw blurRad="38100" dist="38100" dir="2700000" algn="tl">
                    <a:srgbClr val="000000">
                      <a:alpha val="43137"/>
                    </a:srgbClr>
                  </a:outerShdw>
                </a:effectLst>
                <a:cs typeface="Arial" pitchFamily="34" charset="0"/>
              </a:rPr>
              <a:t> المباشرة الثالثة</a:t>
            </a:r>
            <a:endParaRPr lang="en-US" spc="-150" dirty="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125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مراجعة على المحاضرات </a:t>
            </a:r>
            <a:r>
              <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9,10,11</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4" name="TextBox 3"/>
          <p:cNvSpPr txBox="1"/>
          <p:nvPr/>
        </p:nvSpPr>
        <p:spPr>
          <a:xfrm>
            <a:off x="1856656" y="5266116"/>
            <a:ext cx="5779144" cy="400110"/>
          </a:xfrm>
          <a:prstGeom prst="rect">
            <a:avLst/>
          </a:prstGeom>
          <a:noFill/>
        </p:spPr>
        <p:txBody>
          <a:bodyPr wrap="square" rtlCol="1">
            <a:spAutoFit/>
          </a:bodyPr>
          <a:lstStyle/>
          <a:p>
            <a:r>
              <a:rPr lang="ar-SA" sz="2000" dirty="0"/>
              <a:t>تنبيه: المحاضرة للمراجعة فقط والاختبار سيأتي من المنهج كله </a:t>
            </a:r>
          </a:p>
        </p:txBody>
      </p:sp>
    </p:spTree>
    <p:extLst>
      <p:ext uri="{BB962C8B-B14F-4D97-AF65-F5344CB8AC3E}">
        <p14:creationId xmlns:p14="http://schemas.microsoft.com/office/powerpoint/2010/main" val="327237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495300" y="274638"/>
            <a:ext cx="8915400" cy="1143000"/>
          </a:xfrm>
        </p:spPr>
        <p:txBody>
          <a:bodyPr/>
          <a:lstStyle/>
          <a:p>
            <a:r>
              <a:rPr lang="ar-SA" dirty="0"/>
              <a:t>مخاطر التجارة الإلكترونية</a:t>
            </a:r>
          </a:p>
        </p:txBody>
      </p:sp>
      <p:sp>
        <p:nvSpPr>
          <p:cNvPr id="3" name="Content Placeholder 2"/>
          <p:cNvSpPr>
            <a:spLocks noGrp="1"/>
          </p:cNvSpPr>
          <p:nvPr>
            <p:ph idx="1"/>
          </p:nvPr>
        </p:nvSpPr>
        <p:spPr>
          <a:xfrm>
            <a:off x="0" y="1417638"/>
            <a:ext cx="9777536" cy="4708525"/>
          </a:xfrm>
        </p:spPr>
        <p:txBody>
          <a:bodyPr/>
          <a:lstStyle/>
          <a:p>
            <a:pPr rtl="1"/>
            <a:r>
              <a:rPr lang="ar-SA" dirty="0"/>
              <a:t>1- </a:t>
            </a:r>
            <a:r>
              <a:rPr lang="ar-SA" sz="2800" dirty="0"/>
              <a:t>الهندسة الاجتماعية</a:t>
            </a:r>
          </a:p>
          <a:p>
            <a:pPr rtl="1"/>
            <a:r>
              <a:rPr lang="ar-SA" sz="2800" dirty="0"/>
              <a:t>2- الاصطياد الإلكتروني </a:t>
            </a:r>
          </a:p>
          <a:p>
            <a:pPr rtl="1"/>
            <a:r>
              <a:rPr lang="ar-SA" sz="2800" dirty="0"/>
              <a:t>3- هجوم رجل-في-الوسط</a:t>
            </a:r>
            <a:endParaRPr lang="en-US" sz="2800" dirty="0"/>
          </a:p>
          <a:p>
            <a:pPr rtl="1"/>
            <a:r>
              <a:rPr lang="ar-SA" sz="2800" dirty="0"/>
              <a:t>4-</a:t>
            </a:r>
            <a:r>
              <a:rPr lang="en-US" sz="2800" dirty="0"/>
              <a:t> </a:t>
            </a:r>
            <a:r>
              <a:rPr lang="ar-SA" sz="2800" dirty="0"/>
              <a:t> هجوم إعادة الإرسال </a:t>
            </a:r>
            <a:r>
              <a:rPr lang="en-US" sz="2800" dirty="0"/>
              <a:t> </a:t>
            </a:r>
          </a:p>
          <a:p>
            <a:pPr rtl="1"/>
            <a:r>
              <a:rPr lang="ar-SA" sz="2800" dirty="0"/>
              <a:t>5-  سرقة بيانات وسائل الدفع المالي.</a:t>
            </a:r>
          </a:p>
          <a:p>
            <a:pPr rtl="1"/>
            <a:r>
              <a:rPr lang="ar-SA" sz="2800" dirty="0"/>
              <a:t>6- هجمات القراصنة والمخترقين </a:t>
            </a:r>
          </a:p>
          <a:p>
            <a:pPr rtl="1"/>
            <a:r>
              <a:rPr lang="ar-SA" sz="2800" dirty="0"/>
              <a:t>7- البرامج الخبيثة وبرامج الدعاية والاعلانات غير المرغوب فيها</a:t>
            </a:r>
          </a:p>
          <a:p>
            <a:pPr rtl="1"/>
            <a:r>
              <a:rPr lang="ar-SA" sz="2800" dirty="0"/>
              <a:t>8- تأخير إرسال معلومات مفيدة أو إعادة إرسالها بعد تغييرها</a:t>
            </a:r>
          </a:p>
          <a:p>
            <a:pPr rtl="1"/>
            <a:r>
              <a:rPr lang="ar-SA" sz="2800" dirty="0"/>
              <a:t>9. هناك هجمات نشطة وأخرى غير نشطة وخدمات من الداخل وأخرى من الخارج </a:t>
            </a:r>
          </a:p>
          <a:p>
            <a:pPr rtl="1"/>
            <a:endParaRPr lang="ar-SA" sz="2800" dirty="0"/>
          </a:p>
          <a:p>
            <a:pPr rtl="1"/>
            <a:endParaRPr lang="ar-SA" sz="2800"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189660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وسائل حماية التجارة الإلكترونية </a:t>
            </a:r>
          </a:p>
        </p:txBody>
      </p:sp>
      <p:sp>
        <p:nvSpPr>
          <p:cNvPr id="3" name="Content Placeholder 2"/>
          <p:cNvSpPr>
            <a:spLocks noGrp="1"/>
          </p:cNvSpPr>
          <p:nvPr>
            <p:ph idx="1"/>
          </p:nvPr>
        </p:nvSpPr>
        <p:spPr>
          <a:xfrm>
            <a:off x="495300" y="1417638"/>
            <a:ext cx="9410700" cy="4747666"/>
          </a:xfrm>
        </p:spPr>
        <p:txBody>
          <a:bodyPr/>
          <a:lstStyle/>
          <a:p>
            <a:r>
              <a:rPr lang="ar-SA" sz="2600" dirty="0"/>
              <a:t>(مثل </a:t>
            </a:r>
            <a:r>
              <a:rPr lang="ar-SA" sz="2600" dirty="0" err="1"/>
              <a:t>سباى</a:t>
            </a:r>
            <a:r>
              <a:rPr lang="ar-SA" sz="2600" dirty="0"/>
              <a:t> بوت ) </a:t>
            </a:r>
            <a:r>
              <a:rPr lang="en-US" sz="2600" dirty="0"/>
              <a:t>  </a:t>
            </a:r>
            <a:r>
              <a:rPr lang="ar-SA" sz="2600" dirty="0" err="1"/>
              <a:t>أفاست</a:t>
            </a:r>
            <a:r>
              <a:rPr lang="ar-SA" sz="2600" dirty="0"/>
              <a:t> وأفيرا) والتجسس</a:t>
            </a:r>
            <a:r>
              <a:rPr lang="en-US" sz="2600" dirty="0"/>
              <a:t> </a:t>
            </a:r>
            <a:r>
              <a:rPr lang="ar-SA" sz="2600" dirty="0"/>
              <a:t>1- برامج مضادة للفيروسات ( مثل </a:t>
            </a:r>
          </a:p>
          <a:p>
            <a:r>
              <a:rPr lang="ar-SA" sz="2600" dirty="0"/>
              <a:t>وإعداده جيداً</a:t>
            </a:r>
            <a:r>
              <a:rPr lang="en-US" sz="2600" dirty="0"/>
              <a:t>  </a:t>
            </a:r>
            <a:r>
              <a:rPr lang="ar-SA" sz="2600" dirty="0"/>
              <a:t>2- استخدام الجدار الناري</a:t>
            </a:r>
          </a:p>
          <a:p>
            <a:r>
              <a:rPr lang="en-US" sz="2600" dirty="0"/>
              <a:t> </a:t>
            </a:r>
            <a:r>
              <a:rPr lang="ar-SA" sz="2600" dirty="0"/>
              <a:t>3- عمل نسخ احتياطية للملفات</a:t>
            </a:r>
          </a:p>
          <a:p>
            <a:r>
              <a:rPr lang="en-US" sz="2600" dirty="0"/>
              <a:t> </a:t>
            </a:r>
            <a:r>
              <a:rPr lang="ar-SA" sz="2600" dirty="0"/>
              <a:t>4- استخدام برتوكولات تأمين التجارة الإلكترونية</a:t>
            </a:r>
          </a:p>
          <a:p>
            <a:pPr rtl="1"/>
            <a:r>
              <a:rPr lang="ar-SA" sz="2600" dirty="0"/>
              <a:t>5- إنشاء شبكات افتراضية خاصة ( </a:t>
            </a:r>
            <a:r>
              <a:rPr lang="ar-SA" sz="2600" dirty="0" err="1"/>
              <a:t>بإستخدام</a:t>
            </a:r>
            <a:r>
              <a:rPr lang="ar-SA" sz="2600" dirty="0"/>
              <a:t> </a:t>
            </a:r>
            <a:r>
              <a:rPr lang="ar-SA" sz="2600" dirty="0" err="1"/>
              <a:t>آى</a:t>
            </a:r>
            <a:r>
              <a:rPr lang="ar-SA" sz="2600" dirty="0"/>
              <a:t> </a:t>
            </a:r>
            <a:r>
              <a:rPr lang="ar-SA" sz="2600" dirty="0" err="1"/>
              <a:t>بى</a:t>
            </a:r>
            <a:r>
              <a:rPr lang="ar-SA" sz="2600" dirty="0"/>
              <a:t> سيك </a:t>
            </a:r>
            <a:r>
              <a:rPr lang="en-US" sz="2600" dirty="0"/>
              <a:t>IPsec</a:t>
            </a:r>
            <a:r>
              <a:rPr lang="ar-SA" sz="2600" dirty="0"/>
              <a:t>)</a:t>
            </a:r>
          </a:p>
          <a:p>
            <a:r>
              <a:rPr lang="ar-SA" sz="2600" dirty="0"/>
              <a:t>6- استخدام وسائل لاكتشاف ومنع المخترقين مثل ملفات الأنشطة وملفات التدقيق وآنية العسل</a:t>
            </a:r>
          </a:p>
          <a:p>
            <a:r>
              <a:rPr lang="ar-SA" sz="2600" dirty="0"/>
              <a:t>7- </a:t>
            </a:r>
            <a:r>
              <a:rPr lang="ar-SA" sz="2600" dirty="0" err="1"/>
              <a:t>إستخدام</a:t>
            </a:r>
            <a:r>
              <a:rPr lang="ar-SA" sz="2600" dirty="0"/>
              <a:t> وسائل التوثيق والتوقيع </a:t>
            </a:r>
            <a:r>
              <a:rPr lang="ar-SA" sz="2600" dirty="0" err="1"/>
              <a:t>الإلكترونى</a:t>
            </a:r>
            <a:r>
              <a:rPr lang="ar-SA" sz="2600" dirty="0"/>
              <a:t> </a:t>
            </a:r>
          </a:p>
          <a:p>
            <a:r>
              <a:rPr lang="ar-SA" sz="2600" dirty="0"/>
              <a:t>8- استخدام وسائل التشفير </a:t>
            </a:r>
          </a:p>
          <a:p>
            <a:r>
              <a:rPr lang="ar-SA" sz="2600" dirty="0"/>
              <a:t>9- التدريب والتوعية ووضع سياسات لأمن المعلومات</a:t>
            </a:r>
          </a:p>
          <a:p>
            <a:r>
              <a:rPr lang="en-US" dirty="0"/>
              <a:t>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3612161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a:t>وسائل التوثيق </a:t>
            </a:r>
            <a:r>
              <a:rPr lang="en-US" dirty="0"/>
              <a:t>Authentication</a:t>
            </a:r>
            <a:endParaRPr lang="ar-SA" dirty="0"/>
          </a:p>
        </p:txBody>
      </p:sp>
      <p:sp>
        <p:nvSpPr>
          <p:cNvPr id="3" name="Content Placeholder 2"/>
          <p:cNvSpPr>
            <a:spLocks noGrp="1"/>
          </p:cNvSpPr>
          <p:nvPr>
            <p:ph idx="1"/>
          </p:nvPr>
        </p:nvSpPr>
        <p:spPr>
          <a:xfrm>
            <a:off x="0" y="1340768"/>
            <a:ext cx="9906000" cy="5040560"/>
          </a:xfrm>
        </p:spPr>
        <p:txBody>
          <a:bodyPr/>
          <a:lstStyle/>
          <a:p>
            <a:pPr rtl="1"/>
            <a:r>
              <a:rPr lang="ar-SA" sz="2400" dirty="0"/>
              <a:t> </a:t>
            </a:r>
            <a:r>
              <a:rPr lang="ar-SA" sz="2400" b="1" dirty="0"/>
              <a:t>وسائل التوثيق: </a:t>
            </a:r>
            <a:r>
              <a:rPr lang="ar-SA" sz="2400" dirty="0"/>
              <a:t>للتحقق من أصل رسالة معينة أو برنامج معين أو هوية المستخدم. </a:t>
            </a:r>
          </a:p>
          <a:p>
            <a:pPr marL="457200" indent="-457200" rtl="1">
              <a:buFont typeface="+mj-lt"/>
              <a:buAutoNum type="arabicPeriod"/>
            </a:pPr>
            <a:r>
              <a:rPr lang="ar-SA" sz="2400" b="1" dirty="0"/>
              <a:t>أشياء يعرفها: </a:t>
            </a:r>
            <a:r>
              <a:rPr lang="ar-SA" sz="2400" dirty="0"/>
              <a:t>مثل كلمة المرور، والرمز السرى أو إجابة سؤال معين : </a:t>
            </a:r>
          </a:p>
          <a:p>
            <a:pPr marL="914400" lvl="1" indent="-457200" rtl="1">
              <a:buFont typeface="Wingdings" panose="05000000000000000000" pitchFamily="2" charset="2"/>
              <a:buChar char="Ø"/>
            </a:pPr>
            <a:r>
              <a:rPr lang="ar-SA" sz="2000" dirty="0"/>
              <a:t>ينصح بتغييرها باستمرار والا تقل عن 8 حروف وتشمل أرقام ورموز. </a:t>
            </a:r>
          </a:p>
          <a:p>
            <a:pPr marL="914400" lvl="1" indent="-457200" rtl="1">
              <a:buFont typeface="Wingdings" panose="05000000000000000000" pitchFamily="2" charset="2"/>
              <a:buChar char="Ø"/>
            </a:pPr>
            <a:r>
              <a:rPr lang="ar-SA" sz="2000" dirty="0"/>
              <a:t>وهى الأكثر شيوعا </a:t>
            </a:r>
            <a:r>
              <a:rPr lang="ar-SA" sz="2000" dirty="0" err="1"/>
              <a:t>وإستخداما</a:t>
            </a:r>
            <a:r>
              <a:rPr lang="ar-SA" sz="2000" dirty="0"/>
              <a:t> بين المستخدمين </a:t>
            </a:r>
            <a:endParaRPr lang="ar-SA" sz="2400" b="1" dirty="0"/>
          </a:p>
          <a:p>
            <a:pPr marL="457200" indent="-457200" rtl="1">
              <a:buAutoNum type="arabicPeriod"/>
            </a:pPr>
            <a:r>
              <a:rPr lang="ar-SA" sz="2400" b="1" dirty="0"/>
              <a:t>بيانات المستخدم: </a:t>
            </a:r>
            <a:r>
              <a:rPr lang="ar-SA" sz="2400" dirty="0"/>
              <a:t>البصمة الأصبع، الحمض النووي، التوقيع، بصمة الصوت</a:t>
            </a:r>
          </a:p>
          <a:p>
            <a:pPr lvl="1" rtl="1">
              <a:buFont typeface="Arial" panose="020B0604020202020204" pitchFamily="34" charset="0"/>
              <a:buChar char="•"/>
            </a:pPr>
            <a:r>
              <a:rPr lang="ar-SA" sz="2000" dirty="0"/>
              <a:t>بعضها غير مقبول من المجتمع ( الحمض النووي) </a:t>
            </a:r>
          </a:p>
          <a:p>
            <a:pPr lvl="1" rtl="1">
              <a:buFont typeface="Arial" panose="020B0604020202020204" pitchFamily="34" charset="0"/>
              <a:buChar char="•"/>
            </a:pPr>
            <a:r>
              <a:rPr lang="ar-SA" sz="2000" dirty="0" err="1"/>
              <a:t>هى</a:t>
            </a:r>
            <a:r>
              <a:rPr lang="ar-SA" sz="2000" dirty="0"/>
              <a:t> بطيئة ومكلفة </a:t>
            </a:r>
          </a:p>
          <a:p>
            <a:pPr lvl="1" rtl="1">
              <a:buFont typeface="Arial" panose="020B0604020202020204" pitchFamily="34" charset="0"/>
              <a:buChar char="•"/>
            </a:pPr>
            <a:r>
              <a:rPr lang="ar-SA" sz="2000" dirty="0"/>
              <a:t>تحتاج الى أجهزة خاصة </a:t>
            </a:r>
          </a:p>
          <a:p>
            <a:pPr marL="457200" indent="-457200" rtl="1">
              <a:buAutoNum type="arabicPeriod"/>
            </a:pPr>
            <a:r>
              <a:rPr lang="ar-SA" sz="2400" b="1" dirty="0"/>
              <a:t>أشياء يملكها: </a:t>
            </a:r>
            <a:r>
              <a:rPr lang="ar-SA" sz="2400" dirty="0"/>
              <a:t>مثل بطاقة الهوية وبطاقة الصراف أو شريحة خاصة أو المفتاح.</a:t>
            </a:r>
          </a:p>
          <a:p>
            <a:pPr lvl="1" rtl="1">
              <a:buFont typeface="Arial" panose="020B0604020202020204" pitchFamily="34" charset="0"/>
              <a:buChar char="•"/>
            </a:pPr>
            <a:r>
              <a:rPr lang="ar-SA" sz="2000" dirty="0"/>
              <a:t>مكلفة بالمقارنة بكلمة المرور وقد تضيع أو تتلف أو تسرق  </a:t>
            </a:r>
          </a:p>
          <a:p>
            <a:pPr rtl="1"/>
            <a:r>
              <a:rPr lang="ar-SA" sz="2400" dirty="0"/>
              <a:t>وسائل التوثيق تقدم عناصر المعلومات الثلاثة: سرية وسلامة وضمان الوصول </a:t>
            </a:r>
            <a:r>
              <a:rPr lang="ar-SA" sz="2400" dirty="0">
                <a:solidFill>
                  <a:schemeClr val="tx1"/>
                </a:solidFill>
              </a:rPr>
              <a:t>للمعلومات</a:t>
            </a:r>
            <a:r>
              <a:rPr lang="ar-SA" sz="2400" dirty="0">
                <a:solidFill>
                  <a:srgbClr val="FF0000"/>
                </a:solidFill>
              </a:rPr>
              <a:t> </a:t>
            </a:r>
          </a:p>
          <a:p>
            <a:pPr rtl="1"/>
            <a:endParaRPr lang="ar-SA"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pic>
        <p:nvPicPr>
          <p:cNvPr id="5" name="Picture 4"/>
          <p:cNvPicPr>
            <a:picLocks noChangeAspect="1"/>
          </p:cNvPicPr>
          <p:nvPr/>
        </p:nvPicPr>
        <p:blipFill>
          <a:blip r:embed="rId2"/>
          <a:stretch>
            <a:fillRect/>
          </a:stretch>
        </p:blipFill>
        <p:spPr>
          <a:xfrm>
            <a:off x="-87560" y="1340768"/>
            <a:ext cx="1980421" cy="3096344"/>
          </a:xfrm>
          <a:prstGeom prst="rect">
            <a:avLst/>
          </a:prstGeom>
        </p:spPr>
      </p:pic>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8114877" y="1260209"/>
              <a:ext cx="1647360" cy="547200"/>
            </p14:xfrm>
          </p:contentPart>
        </mc:Choice>
        <mc:Fallback>
          <p:pic>
            <p:nvPicPr>
              <p:cNvPr id="7" name="حبر 6"/>
              <p:cNvPicPr/>
              <p:nvPr/>
            </p:nvPicPr>
            <p:blipFill>
              <a:blip r:embed="rId4"/>
              <a:stretch>
                <a:fillRect/>
              </a:stretch>
            </p:blipFill>
            <p:spPr>
              <a:xfrm>
                <a:off x="8102997" y="1248329"/>
                <a:ext cx="1671120" cy="5709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7059717" y="598529"/>
              <a:ext cx="1146600" cy="734400"/>
            </p14:xfrm>
          </p:contentPart>
        </mc:Choice>
        <mc:Fallback>
          <p:pic>
            <p:nvPicPr>
              <p:cNvPr id="9" name="حبر 8"/>
              <p:cNvPicPr/>
              <p:nvPr/>
            </p:nvPicPr>
            <p:blipFill>
              <a:blip r:embed="rId6"/>
              <a:stretch>
                <a:fillRect/>
              </a:stretch>
            </p:blipFill>
            <p:spPr>
              <a:xfrm>
                <a:off x="7047837" y="586649"/>
                <a:ext cx="1170360" cy="758160"/>
              </a:xfrm>
              <a:prstGeom prst="rect">
                <a:avLst/>
              </a:prstGeom>
            </p:spPr>
          </p:pic>
        </mc:Fallback>
      </mc:AlternateContent>
    </p:spTree>
    <p:extLst>
      <p:ext uri="{BB962C8B-B14F-4D97-AF65-F5344CB8AC3E}">
        <p14:creationId xmlns:p14="http://schemas.microsoft.com/office/powerpoint/2010/main" val="64805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إدارة التغيير والمعرفة</a:t>
            </a:r>
          </a:p>
        </p:txBody>
      </p:sp>
      <p:sp>
        <p:nvSpPr>
          <p:cNvPr id="3" name="Content Placeholder 2"/>
          <p:cNvSpPr>
            <a:spLocks noGrp="1"/>
          </p:cNvSpPr>
          <p:nvPr>
            <p:ph idx="1"/>
          </p:nvPr>
        </p:nvSpPr>
        <p:spPr>
          <a:xfrm>
            <a:off x="56456" y="1417638"/>
            <a:ext cx="9793088" cy="4708525"/>
          </a:xfrm>
        </p:spPr>
        <p:txBody>
          <a:bodyPr/>
          <a:lstStyle/>
          <a:p>
            <a:pPr marL="457200" indent="-457200" rtl="1">
              <a:buFont typeface="Arial" panose="020B0604020202020204" pitchFamily="34" charset="0"/>
              <a:buChar char="•"/>
            </a:pPr>
            <a:r>
              <a:rPr lang="ar-SA" dirty="0"/>
              <a:t>التحول الى الأعمال الإلكترونية يحتاج تغيير في المنظمة والإدارة والعمالة والثقافة وطريقة تدفق المعلومات والأوامر وغيرها</a:t>
            </a:r>
          </a:p>
          <a:p>
            <a:pPr marL="457200" indent="-457200" rtl="1">
              <a:buFont typeface="Arial" panose="020B0604020202020204" pitchFamily="34" charset="0"/>
              <a:buChar char="•"/>
            </a:pPr>
            <a:r>
              <a:rPr lang="ar-SA" dirty="0"/>
              <a:t>أمثلة لأشكال التغيير:</a:t>
            </a:r>
          </a:p>
          <a:p>
            <a:pPr marL="857250" lvl="1" indent="-457200" rtl="1">
              <a:buFont typeface="Wingdings" panose="05000000000000000000" pitchFamily="2" charset="2"/>
              <a:buChar char="Ø"/>
            </a:pPr>
            <a:r>
              <a:rPr lang="ar-SA" sz="2400" dirty="0"/>
              <a:t>تحديث هيكل المنظمة ويجب مراعاة مراحل تطورها</a:t>
            </a:r>
          </a:p>
          <a:p>
            <a:pPr marL="1257300" lvl="2" indent="-457200" rtl="1">
              <a:buFont typeface="Wingdings" panose="05000000000000000000" pitchFamily="2" charset="2"/>
              <a:buChar char="ü"/>
            </a:pPr>
            <a:r>
              <a:rPr lang="ar-SA" sz="2200" dirty="0"/>
              <a:t>من أهم أشكالها هو التحول الى المنظمات الافتراضية </a:t>
            </a:r>
          </a:p>
          <a:p>
            <a:pPr marL="857250" lvl="1" indent="-457200" rtl="1">
              <a:buFont typeface="Wingdings" panose="05000000000000000000" pitchFamily="2" charset="2"/>
              <a:buChar char="Ø"/>
            </a:pPr>
            <a:r>
              <a:rPr lang="ar-SA" sz="2400" dirty="0"/>
              <a:t>إعادة هيكلة العمالة وتوظيف مبرمجين ومديري شبكات وأخصائيين في تحليل النظم</a:t>
            </a:r>
          </a:p>
          <a:p>
            <a:pPr marL="400050" lvl="1" indent="0" rtl="1"/>
            <a:r>
              <a:rPr lang="ar-SA" sz="2400" dirty="0" err="1"/>
              <a:t>التعهيد</a:t>
            </a:r>
            <a:r>
              <a:rPr lang="ar-SA" sz="2400" dirty="0"/>
              <a:t>: يعتبر أحد أشكال التغيير وهو إسناد بعض الأنشطة لشركات أخرى</a:t>
            </a:r>
            <a:endParaRPr lang="ar-SA" dirty="0"/>
          </a:p>
          <a:p>
            <a:pPr marL="457200" indent="-457200" rtl="1">
              <a:buFont typeface="Arial" panose="020B0604020202020204" pitchFamily="34" charset="0"/>
              <a:buChar char="•"/>
            </a:pPr>
            <a:r>
              <a:rPr lang="ar-SA" dirty="0"/>
              <a:t>التغيير يجب الاستماع للآخر وتمليك عملية التغيير </a:t>
            </a:r>
            <a:r>
              <a:rPr lang="ar-SA" dirty="0" err="1"/>
              <a:t>للموظفيين</a:t>
            </a:r>
            <a:r>
              <a:rPr lang="ar-SA" dirty="0"/>
              <a:t> والزبائن وشرح فوائده ومراعاة البعد الثقافي والاجتماعي والحصول على دعم القيادة العليا </a:t>
            </a:r>
            <a:r>
              <a:rPr lang="ar-SA" dirty="0" err="1"/>
              <a:t>وإستخدام</a:t>
            </a:r>
            <a:r>
              <a:rPr lang="ar-SA" dirty="0"/>
              <a:t> المنهج الأنسب للتغيير</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1454524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4664"/>
            <a:ext cx="8915400" cy="1012974"/>
          </a:xfrm>
        </p:spPr>
        <p:txBody>
          <a:bodyPr/>
          <a:lstStyle/>
          <a:p>
            <a:r>
              <a:rPr lang="ar-SA" dirty="0"/>
              <a:t>مداخل إدارة التغيير</a:t>
            </a:r>
          </a:p>
        </p:txBody>
      </p:sp>
      <p:sp>
        <p:nvSpPr>
          <p:cNvPr id="3" name="Content Placeholder 2"/>
          <p:cNvSpPr>
            <a:spLocks noGrp="1"/>
          </p:cNvSpPr>
          <p:nvPr>
            <p:ph idx="1"/>
          </p:nvPr>
        </p:nvSpPr>
        <p:spPr>
          <a:xfrm>
            <a:off x="0" y="1417638"/>
            <a:ext cx="9906000" cy="4708525"/>
          </a:xfrm>
        </p:spPr>
        <p:txBody>
          <a:bodyPr/>
          <a:lstStyle/>
          <a:p>
            <a:pPr marL="457200" indent="-457200" rtl="1">
              <a:buFont typeface="Arial" panose="020B0604020202020204" pitchFamily="34" charset="0"/>
              <a:buChar char="•"/>
            </a:pPr>
            <a:r>
              <a:rPr lang="ar-SA" sz="2400" b="1" dirty="0"/>
              <a:t>تعاوني </a:t>
            </a:r>
            <a:r>
              <a:rPr lang="en-US" sz="2400" b="1" dirty="0"/>
              <a:t>Collaborative</a:t>
            </a:r>
            <a:r>
              <a:rPr lang="ar-SA" sz="2400" dirty="0"/>
              <a:t>: يتطلب تعاون جميع الموظفين ويمكن أن ينتج عنه أفكار جديدة ولكنه يحتاج وقت ومجهود</a:t>
            </a:r>
          </a:p>
          <a:p>
            <a:pPr marL="457200" indent="-457200" rtl="1">
              <a:buFont typeface="Arial" panose="020B0604020202020204" pitchFamily="34" charset="0"/>
              <a:buChar char="•"/>
            </a:pPr>
            <a:r>
              <a:rPr lang="ar-SA" sz="2400" b="1" dirty="0"/>
              <a:t>استشاري </a:t>
            </a:r>
            <a:r>
              <a:rPr lang="en-US" sz="2400" b="1" dirty="0"/>
              <a:t>: Consultative</a:t>
            </a:r>
            <a:r>
              <a:rPr lang="ar-SA" sz="2400" dirty="0"/>
              <a:t> الإدارة تستشير أصحاب الشأن لكنها تأخذ القرار النهائي وهو وسط بين التعاوني والتوجيهي </a:t>
            </a:r>
          </a:p>
          <a:p>
            <a:pPr marL="457200" indent="-457200" rtl="1">
              <a:buFont typeface="Arial" panose="020B0604020202020204" pitchFamily="34" charset="0"/>
              <a:buChar char="•"/>
            </a:pPr>
            <a:r>
              <a:rPr lang="ar-SA" sz="2400" b="1" dirty="0"/>
              <a:t>توجيهي </a:t>
            </a:r>
            <a:r>
              <a:rPr lang="en-US" altLang="ar-SA" sz="2400" b="1" dirty="0"/>
              <a:t>Directive </a:t>
            </a:r>
            <a:r>
              <a:rPr lang="ar-SA" sz="2400" dirty="0"/>
              <a:t>: الإدارة هي التي تتخذ القرارات لذلك يتطلب تواصل دائم وتعويض المتضررين أو من يقاومون التغيير أو نموذج  </a:t>
            </a:r>
            <a:r>
              <a:rPr lang="en-US" sz="2400" dirty="0"/>
              <a:t>paternal-maternal approach</a:t>
            </a:r>
            <a:r>
              <a:rPr lang="ar-SA" sz="2400" dirty="0"/>
              <a:t> الأب – والأم في الإدارة ( الأب يعرف أكثر والأم متعاطفة)</a:t>
            </a:r>
            <a:endParaRPr lang="en-US" sz="2400" dirty="0"/>
          </a:p>
          <a:p>
            <a:pPr marL="457200" indent="-457200" rtl="1">
              <a:buFont typeface="Arial" panose="020B0604020202020204" pitchFamily="34" charset="0"/>
              <a:buChar char="•"/>
            </a:pPr>
            <a:r>
              <a:rPr lang="ar-SA" sz="2400" b="1" dirty="0"/>
              <a:t>قسري </a:t>
            </a:r>
            <a:r>
              <a:rPr lang="en-US" altLang="ar-SA" sz="2400" b="1" dirty="0"/>
              <a:t>Coercive </a:t>
            </a:r>
            <a:r>
              <a:rPr lang="ar-SA" sz="2400" dirty="0"/>
              <a:t>: الإدارة تتخذ القرارات ويحتاج قوة للتنفيذ، ودور الموظفين محدود جداً وهو صادم وعليه تحفظات أخلاقية لكنه مطلوب عند الضرورة ولا سيما عدم وجود وقت كافي</a:t>
            </a:r>
          </a:p>
          <a:p>
            <a:pPr marL="457200" indent="-457200" rtl="1">
              <a:buFont typeface="Arial" panose="020B0604020202020204" pitchFamily="34" charset="0"/>
              <a:buChar char="•"/>
            </a:pPr>
            <a:r>
              <a:rPr lang="ar-SA" sz="2400" dirty="0"/>
              <a:t>ويمكن اتباع بدائل أخرى مثل نقل العامل لفرع ثاني أو الإعلان عن إفلاس الشركة وإعادة إنشائها مرة أخرى بالموظفين المتميزين فقط.</a:t>
            </a:r>
          </a:p>
          <a:p>
            <a:pPr marL="457200" indent="-457200" rtl="1">
              <a:buFont typeface="Arial" panose="020B0604020202020204" pitchFamily="34" charset="0"/>
              <a:buChar char="•"/>
            </a:pPr>
            <a:endParaRPr lang="ar-SA" sz="2800" dirty="0"/>
          </a:p>
          <a:p>
            <a:pPr marL="457200" indent="-457200" rtl="1">
              <a:buFont typeface="Arial" panose="020B0604020202020204" pitchFamily="34" charset="0"/>
              <a:buChar char="•"/>
            </a:pPr>
            <a:endParaRPr lang="ar-SA" sz="2800" dirty="0"/>
          </a:p>
          <a:p>
            <a:pPr marL="457200" indent="-457200" rtl="1">
              <a:buFont typeface="Arial" panose="020B0604020202020204" pitchFamily="34" charset="0"/>
              <a:buChar char="•"/>
            </a:pPr>
            <a:endParaRPr lang="ar-SA" sz="2800" dirty="0"/>
          </a:p>
          <a:p>
            <a:endParaRPr lang="ar-SA"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357923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مستويات التغيير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95426277"/>
              </p:ext>
            </p:extLst>
          </p:nvPr>
        </p:nvGraphicFramePr>
        <p:xfrm>
          <a:off x="416496" y="1425424"/>
          <a:ext cx="8915400" cy="2834640"/>
        </p:xfrm>
        <a:graphic>
          <a:graphicData uri="http://schemas.openxmlformats.org/drawingml/2006/table">
            <a:tbl>
              <a:tblPr rtl="1" firstRow="1" bandRow="1">
                <a:tableStyleId>{5C22544A-7EE6-4342-B048-85BDC9FD1C3A}</a:tableStyleId>
              </a:tblPr>
              <a:tblGrid>
                <a:gridCol w="29718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gridCol w="2296576">
                  <a:extLst>
                    <a:ext uri="{9D8B030D-6E8A-4147-A177-3AD203B41FA5}">
                      <a16:colId xmlns:a16="http://schemas.microsoft.com/office/drawing/2014/main" val="20002"/>
                    </a:ext>
                  </a:extLst>
                </a:gridCol>
                <a:gridCol w="2161124">
                  <a:extLst>
                    <a:ext uri="{9D8B030D-6E8A-4147-A177-3AD203B41FA5}">
                      <a16:colId xmlns:a16="http://schemas.microsoft.com/office/drawing/2014/main" val="20003"/>
                    </a:ext>
                  </a:extLst>
                </a:gridCol>
              </a:tblGrid>
              <a:tr h="126216">
                <a:tc>
                  <a:txBody>
                    <a:bodyPr/>
                    <a:lstStyle/>
                    <a:p>
                      <a:pPr algn="r" rtl="1"/>
                      <a:r>
                        <a:rPr lang="ar-SA" dirty="0"/>
                        <a:t>المستوى </a:t>
                      </a:r>
                    </a:p>
                  </a:txBody>
                  <a:tcPr/>
                </a:tc>
                <a:tc>
                  <a:txBody>
                    <a:bodyPr/>
                    <a:lstStyle/>
                    <a:p>
                      <a:pPr algn="r" rtl="1"/>
                      <a:r>
                        <a:rPr lang="ar-SA" dirty="0"/>
                        <a:t>نسبة التحسن المتوقعة </a:t>
                      </a:r>
                    </a:p>
                  </a:txBody>
                  <a:tcPr/>
                </a:tc>
                <a:tc>
                  <a:txBody>
                    <a:bodyPr/>
                    <a:lstStyle/>
                    <a:p>
                      <a:pPr algn="r" rtl="1"/>
                      <a:r>
                        <a:rPr lang="ar-SA" dirty="0"/>
                        <a:t>الفائدة</a:t>
                      </a:r>
                      <a:r>
                        <a:rPr lang="ar-SA" baseline="0" dirty="0"/>
                        <a:t> المتوقعة </a:t>
                      </a:r>
                      <a:endParaRPr lang="ar-SA" dirty="0"/>
                    </a:p>
                  </a:txBody>
                  <a:tcPr/>
                </a:tc>
                <a:tc>
                  <a:txBody>
                    <a:bodyPr/>
                    <a:lstStyle/>
                    <a:p>
                      <a:pPr algn="r" rtl="1"/>
                      <a:r>
                        <a:rPr lang="ar-SA" dirty="0"/>
                        <a:t>المخاطر</a:t>
                      </a:r>
                    </a:p>
                  </a:txBody>
                  <a:tcPr/>
                </a:tc>
                <a:extLst>
                  <a:ext uri="{0D108BD9-81ED-4DB2-BD59-A6C34878D82A}">
                    <a16:rowId xmlns:a16="http://schemas.microsoft.com/office/drawing/2014/main" val="10000"/>
                  </a:ext>
                </a:extLst>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a:t>إعادة هندسة عمليات الأعمال</a:t>
                      </a:r>
                    </a:p>
                  </a:txBody>
                  <a:tcPr/>
                </a:tc>
                <a:tc>
                  <a:txBody>
                    <a:bodyPr/>
                    <a:lstStyle/>
                    <a:p>
                      <a:pPr algn="r" rtl="1"/>
                      <a:r>
                        <a:rPr lang="ar-SA" dirty="0"/>
                        <a:t>تشمل كل أنشطة وعلميات</a:t>
                      </a:r>
                      <a:r>
                        <a:rPr lang="ar-SA" baseline="0" dirty="0"/>
                        <a:t> الأعمال</a:t>
                      </a:r>
                      <a:endParaRPr lang="ar-SA" dirty="0"/>
                    </a:p>
                  </a:txBody>
                  <a:tcPr/>
                </a:tc>
                <a:tc>
                  <a:txBody>
                    <a:bodyPr/>
                    <a:lstStyle/>
                    <a:p>
                      <a:pPr algn="r" rtl="1"/>
                      <a:r>
                        <a:rPr lang="ar-SA" dirty="0"/>
                        <a:t>100 % تحسن في الأداء</a:t>
                      </a:r>
                    </a:p>
                  </a:txBody>
                  <a:tcPr/>
                </a:tc>
                <a:tc>
                  <a:txBody>
                    <a:bodyPr/>
                    <a:lstStyle/>
                    <a:p>
                      <a:pPr algn="r" rtl="1"/>
                      <a:r>
                        <a:rPr lang="ar-SA" dirty="0"/>
                        <a:t>احتمال</a:t>
                      </a:r>
                      <a:r>
                        <a:rPr lang="ar-SA" baseline="0" dirty="0"/>
                        <a:t> الفشل كبير جداً</a:t>
                      </a:r>
                      <a:endParaRPr lang="ar-SA" dirty="0"/>
                    </a:p>
                  </a:txBody>
                  <a:tcPr/>
                </a:tc>
                <a:extLst>
                  <a:ext uri="{0D108BD9-81ED-4DB2-BD59-A6C34878D82A}">
                    <a16:rowId xmlns:a16="http://schemas.microsoft.com/office/drawing/2014/main" val="10001"/>
                  </a:ext>
                </a:extLst>
              </a:tr>
              <a:tr h="370840">
                <a:tc>
                  <a:txBody>
                    <a:bodyPr/>
                    <a:lstStyle/>
                    <a:p>
                      <a:pPr algn="r" rtl="1"/>
                      <a:r>
                        <a:rPr lang="ar-SA" dirty="0"/>
                        <a:t>تحسن العمليات </a:t>
                      </a:r>
                    </a:p>
                  </a:txBody>
                  <a:tcPr/>
                </a:tc>
                <a:tc>
                  <a:txBody>
                    <a:bodyPr/>
                    <a:lstStyle/>
                    <a:p>
                      <a:pPr algn="r" rtl="1"/>
                      <a:r>
                        <a:rPr lang="ar-SA" dirty="0"/>
                        <a:t>تشمل إعادة تصميم  العمليات الأساسية </a:t>
                      </a:r>
                    </a:p>
                  </a:txBody>
                  <a:tcPr/>
                </a:tc>
                <a:tc>
                  <a:txBody>
                    <a:bodyPr/>
                    <a:lstStyle/>
                    <a:p>
                      <a:pPr algn="r" rtl="1"/>
                      <a:r>
                        <a:rPr lang="ar-SA" dirty="0"/>
                        <a:t>50% تحسن في الأداء</a:t>
                      </a:r>
                    </a:p>
                  </a:txBody>
                  <a:tcPr/>
                </a:tc>
                <a:tc>
                  <a:txBody>
                    <a:bodyPr/>
                    <a:lstStyle/>
                    <a:p>
                      <a:pPr algn="r" rtl="1"/>
                      <a:r>
                        <a:rPr lang="ar-SA" dirty="0"/>
                        <a:t>الخطر متوسط </a:t>
                      </a:r>
                    </a:p>
                  </a:txBody>
                  <a:tcPr/>
                </a:tc>
                <a:extLst>
                  <a:ext uri="{0D108BD9-81ED-4DB2-BD59-A6C34878D82A}">
                    <a16:rowId xmlns:a16="http://schemas.microsoft.com/office/drawing/2014/main" val="10002"/>
                  </a:ext>
                </a:extLst>
              </a:tr>
              <a:tr h="370840">
                <a:tc>
                  <a:txBody>
                    <a:bodyPr/>
                    <a:lstStyle/>
                    <a:p>
                      <a:pPr algn="r" rtl="1"/>
                      <a:r>
                        <a:rPr lang="ar-SA" dirty="0" err="1"/>
                        <a:t>أتممة</a:t>
                      </a:r>
                      <a:r>
                        <a:rPr lang="ar-SA" dirty="0"/>
                        <a:t> العمليات </a:t>
                      </a:r>
                    </a:p>
                  </a:txBody>
                  <a:tcPr/>
                </a:tc>
                <a:tc>
                  <a:txBody>
                    <a:bodyPr/>
                    <a:lstStyle/>
                    <a:p>
                      <a:pPr algn="r" rtl="1"/>
                      <a:r>
                        <a:rPr lang="ar-SA" dirty="0"/>
                        <a:t>تشمل بعض العمليات </a:t>
                      </a:r>
                    </a:p>
                  </a:txBody>
                  <a:tcPr/>
                </a:tc>
                <a:tc>
                  <a:txBody>
                    <a:bodyPr/>
                    <a:lstStyle/>
                    <a:p>
                      <a:pPr algn="r" rtl="1"/>
                      <a:r>
                        <a:rPr lang="ar-SA" dirty="0"/>
                        <a:t>25% تحسن في الأداء</a:t>
                      </a:r>
                    </a:p>
                  </a:txBody>
                  <a:tcPr/>
                </a:tc>
                <a:tc>
                  <a:txBody>
                    <a:bodyPr/>
                    <a:lstStyle/>
                    <a:p>
                      <a:pPr algn="r" rtl="1"/>
                      <a:r>
                        <a:rPr lang="ar-SA" dirty="0"/>
                        <a:t>المخاطر قليلة</a:t>
                      </a:r>
                    </a:p>
                  </a:txBody>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TextBox 2"/>
          <p:cNvSpPr txBox="1"/>
          <p:nvPr/>
        </p:nvSpPr>
        <p:spPr>
          <a:xfrm>
            <a:off x="416496" y="4291321"/>
            <a:ext cx="9217024" cy="2289858"/>
          </a:xfrm>
          <a:prstGeom prst="rect">
            <a:avLst/>
          </a:prstGeom>
          <a:noFill/>
        </p:spPr>
        <p:txBody>
          <a:bodyPr wrap="square" rtlCol="1">
            <a:spAutoFit/>
          </a:bodyPr>
          <a:lstStyle/>
          <a:p>
            <a:pPr marL="285750" indent="-285750">
              <a:spcBef>
                <a:spcPct val="20000"/>
              </a:spcBef>
              <a:buFont typeface="Arial" pitchFamily="34" charset="0"/>
              <a:buChar char="•"/>
            </a:pPr>
            <a:r>
              <a:rPr lang="ar-SA" sz="2400" dirty="0" err="1">
                <a:solidFill>
                  <a:srgbClr val="013E36"/>
                </a:solidFill>
                <a:latin typeface="+mn-lt"/>
                <a:cs typeface="Arial" charset="0"/>
              </a:rPr>
              <a:t>التعهيد</a:t>
            </a:r>
            <a:r>
              <a:rPr lang="en-US" sz="2400" dirty="0">
                <a:solidFill>
                  <a:srgbClr val="013E36"/>
                </a:solidFill>
                <a:latin typeface="+mn-lt"/>
                <a:cs typeface="Arial" charset="0"/>
              </a:rPr>
              <a:t>outsourcing </a:t>
            </a:r>
            <a:r>
              <a:rPr lang="ar-SA" sz="2400" dirty="0">
                <a:solidFill>
                  <a:srgbClr val="013E36"/>
                </a:solidFill>
                <a:latin typeface="+mn-lt"/>
                <a:cs typeface="Arial" charset="0"/>
              </a:rPr>
              <a:t> هو استخدام واستئجار كفاءات وقوى وأفراد ووسائل وخدمات من مؤسسات أو شركات أو جهات ثالثة (أجنبية أو محلية) للقيام بأحد أنشطة المنظمة. وهو طريقة جديدة لهيكلة المنظمة وتقسيم العمل وتوفير المال والطاقة</a:t>
            </a:r>
          </a:p>
          <a:p>
            <a:pPr marL="285750" indent="-285750">
              <a:spcBef>
                <a:spcPct val="20000"/>
              </a:spcBef>
              <a:buFont typeface="Arial" pitchFamily="34" charset="0"/>
              <a:buChar char="•"/>
            </a:pPr>
            <a:r>
              <a:rPr lang="ar-SA" sz="2400" dirty="0" err="1">
                <a:solidFill>
                  <a:srgbClr val="013E36"/>
                </a:solidFill>
                <a:latin typeface="+mn-lt"/>
                <a:cs typeface="Arial" charset="0"/>
              </a:rPr>
              <a:t>التعهيد</a:t>
            </a:r>
            <a:r>
              <a:rPr lang="ar-SA" sz="2400" dirty="0">
                <a:solidFill>
                  <a:srgbClr val="013E36"/>
                </a:solidFill>
                <a:latin typeface="+mn-lt"/>
                <a:cs typeface="Arial" charset="0"/>
              </a:rPr>
              <a:t> يعوض نقص الخبرات وقد يوفر التكاليف أو الضرائب ويزيد الجودة ويضمن الوصل الى خبرات نادرة لكنه يضر بالعمالة الوطنية. </a:t>
            </a:r>
          </a:p>
          <a:p>
            <a:endParaRPr lang="en-US" dirty="0"/>
          </a:p>
        </p:txBody>
      </p:sp>
      <mc:AlternateContent xmlns:mc="http://schemas.openxmlformats.org/markup-compatibility/2006">
        <mc:Choice xmlns:p14="http://schemas.microsoft.com/office/powerpoint/2010/main" Requires="p14">
          <p:contentPart p14:bwMode="auto" r:id="rId2">
            <p14:nvContentPartPr>
              <p14:cNvPr id="7" name="حبر 6"/>
              <p14:cNvContentPartPr/>
              <p14:nvPr/>
            </p14:nvContentPartPr>
            <p14:xfrm>
              <a:off x="2919960" y="170849"/>
              <a:ext cx="5282280" cy="637200"/>
            </p14:xfrm>
          </p:contentPart>
        </mc:Choice>
        <mc:Fallback>
          <p:pic>
            <p:nvPicPr>
              <p:cNvPr id="7" name="حبر 6"/>
              <p:cNvPicPr/>
              <p:nvPr/>
            </p:nvPicPr>
            <p:blipFill>
              <a:blip r:embed="rId3"/>
              <a:stretch>
                <a:fillRect/>
              </a:stretch>
            </p:blipFill>
            <p:spPr>
              <a:xfrm>
                <a:off x="2908080" y="158969"/>
                <a:ext cx="5306040" cy="6609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3" name="حبر 12"/>
              <p14:cNvContentPartPr/>
              <p14:nvPr/>
            </p14:nvContentPartPr>
            <p14:xfrm>
              <a:off x="5398560" y="296129"/>
              <a:ext cx="2131560" cy="300600"/>
            </p14:xfrm>
          </p:contentPart>
        </mc:Choice>
        <mc:Fallback>
          <p:pic>
            <p:nvPicPr>
              <p:cNvPr id="13" name="حبر 12"/>
              <p:cNvPicPr/>
              <p:nvPr/>
            </p:nvPicPr>
            <p:blipFill>
              <a:blip r:embed="rId5"/>
              <a:stretch>
                <a:fillRect/>
              </a:stretch>
            </p:blipFill>
            <p:spPr>
              <a:xfrm>
                <a:off x="5386680" y="284249"/>
                <a:ext cx="2155320" cy="3243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4" name="حبر 13"/>
              <p14:cNvContentPartPr/>
              <p14:nvPr/>
            </p14:nvContentPartPr>
            <p14:xfrm>
              <a:off x="7378920" y="233489"/>
              <a:ext cx="702000" cy="533160"/>
            </p14:xfrm>
          </p:contentPart>
        </mc:Choice>
        <mc:Fallback>
          <p:pic>
            <p:nvPicPr>
              <p:cNvPr id="14" name="حبر 13"/>
              <p:cNvPicPr/>
              <p:nvPr/>
            </p:nvPicPr>
            <p:blipFill>
              <a:blip r:embed="rId7"/>
              <a:stretch>
                <a:fillRect/>
              </a:stretch>
            </p:blipFill>
            <p:spPr>
              <a:xfrm>
                <a:off x="7367040" y="221609"/>
                <a:ext cx="725760" cy="5569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8" name="حبر 17"/>
              <p14:cNvContentPartPr/>
              <p14:nvPr/>
            </p14:nvContentPartPr>
            <p14:xfrm>
              <a:off x="7613280" y="828929"/>
              <a:ext cx="339840" cy="65160"/>
            </p14:xfrm>
          </p:contentPart>
        </mc:Choice>
        <mc:Fallback>
          <p:pic>
            <p:nvPicPr>
              <p:cNvPr id="18" name="حبر 17"/>
              <p:cNvPicPr/>
              <p:nvPr/>
            </p:nvPicPr>
            <p:blipFill>
              <a:blip r:embed="rId9"/>
              <a:stretch>
                <a:fillRect/>
              </a:stretch>
            </p:blipFill>
            <p:spPr>
              <a:xfrm>
                <a:off x="7601400" y="817049"/>
                <a:ext cx="3636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7" name="حبر 26"/>
              <p14:cNvContentPartPr/>
              <p14:nvPr/>
            </p14:nvContentPartPr>
            <p14:xfrm>
              <a:off x="1371240" y="509969"/>
              <a:ext cx="1477440" cy="1149840"/>
            </p14:xfrm>
          </p:contentPart>
        </mc:Choice>
        <mc:Fallback>
          <p:pic>
            <p:nvPicPr>
              <p:cNvPr id="27" name="حبر 26"/>
              <p:cNvPicPr/>
              <p:nvPr/>
            </p:nvPicPr>
            <p:blipFill>
              <a:blip r:embed="rId11"/>
              <a:stretch>
                <a:fillRect/>
              </a:stretch>
            </p:blipFill>
            <p:spPr>
              <a:xfrm>
                <a:off x="1359360" y="498089"/>
                <a:ext cx="1501200" cy="1173600"/>
              </a:xfrm>
              <a:prstGeom prst="rect">
                <a:avLst/>
              </a:prstGeom>
            </p:spPr>
          </p:pic>
        </mc:Fallback>
      </mc:AlternateContent>
    </p:spTree>
    <p:extLst>
      <p:ext uri="{BB962C8B-B14F-4D97-AF65-F5344CB8AC3E}">
        <p14:creationId xmlns:p14="http://schemas.microsoft.com/office/powerpoint/2010/main" val="4048499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p:cNvPicPr>
            <a:picLocks noChangeAspect="1"/>
          </p:cNvPicPr>
          <p:nvPr/>
        </p:nvPicPr>
        <p:blipFill rotWithShape="1">
          <a:blip r:embed="rId2"/>
          <a:srcRect l="37079" t="17776" r="-170" b="16272"/>
          <a:stretch/>
        </p:blipFill>
        <p:spPr>
          <a:xfrm>
            <a:off x="992560" y="1484784"/>
            <a:ext cx="8208912" cy="4824536"/>
          </a:xfrm>
          <a:prstGeom prst="rect">
            <a:avLst/>
          </a:prstGeom>
        </p:spPr>
      </p:pic>
    </p:spTree>
    <p:extLst>
      <p:ext uri="{BB962C8B-B14F-4D97-AF65-F5344CB8AC3E}">
        <p14:creationId xmlns:p14="http://schemas.microsoft.com/office/powerpoint/2010/main" val="4134177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إدارة المعرفة في المؤسسة </a:t>
            </a:r>
          </a:p>
        </p:txBody>
      </p:sp>
      <p:sp>
        <p:nvSpPr>
          <p:cNvPr id="3" name="Content Placeholder 2"/>
          <p:cNvSpPr>
            <a:spLocks noGrp="1"/>
          </p:cNvSpPr>
          <p:nvPr>
            <p:ph idx="1"/>
          </p:nvPr>
        </p:nvSpPr>
        <p:spPr>
          <a:xfrm>
            <a:off x="56456" y="1417638"/>
            <a:ext cx="9849544" cy="4708525"/>
          </a:xfrm>
        </p:spPr>
        <p:txBody>
          <a:bodyPr/>
          <a:lstStyle/>
          <a:p>
            <a:pPr marL="457200" indent="-457200" rtl="1">
              <a:buFont typeface="Arial" panose="020B0604020202020204" pitchFamily="34" charset="0"/>
              <a:buChar char="•"/>
            </a:pPr>
            <a:r>
              <a:rPr lang="ar-SA" sz="2400" dirty="0"/>
              <a:t>المعرفة هي الخبرات والثقافة والوعى والمعلومات لدى الموظفين والزبائن والشركاء والمخزنة في الإرشادات وقواعد البيانات والملفات وغيرها. </a:t>
            </a:r>
          </a:p>
          <a:p>
            <a:pPr marL="457200" indent="-457200" rtl="1">
              <a:buFont typeface="Arial" panose="020B0604020202020204" pitchFamily="34" charset="0"/>
              <a:buChar char="•"/>
            </a:pPr>
            <a:r>
              <a:rPr lang="ar-SA" sz="2400" dirty="0"/>
              <a:t>المعرفة لها دور كبير في نجاح التغيير </a:t>
            </a:r>
          </a:p>
          <a:p>
            <a:pPr marL="457200" indent="-457200" rtl="1">
              <a:buFont typeface="Arial" panose="020B0604020202020204" pitchFamily="34" charset="0"/>
              <a:buChar char="•"/>
            </a:pPr>
            <a:r>
              <a:rPr lang="ar-SA" sz="2400" dirty="0"/>
              <a:t>يجب على المنظمة أن يكون عندها خطة لتحديد المعرفة المطلوبة وإنتاجها وتخزينها ثم تبادلها مع الموظفين والزبائن والشركاء ثم استخدام هذه المعرفة. </a:t>
            </a:r>
          </a:p>
          <a:p>
            <a:pPr rtl="1">
              <a:buFont typeface="Arial" panose="020B0604020202020204" pitchFamily="34" charset="0"/>
              <a:buChar char="•"/>
            </a:pPr>
            <a:r>
              <a:rPr lang="ar-SA" sz="2400" dirty="0"/>
              <a:t>أهداف إدارة المعرفة تشمل زيادة الأرباح والمحافظة على الخبرات والزبائن وتقليل التكاليف وتطوير منتجات جديدة</a:t>
            </a:r>
          </a:p>
          <a:p>
            <a:pPr lvl="0" rtl="1">
              <a:buFont typeface="Arial" pitchFamily="34" charset="0"/>
              <a:buChar char="•"/>
            </a:pPr>
            <a:r>
              <a:rPr lang="ar-SA" sz="2400" dirty="0"/>
              <a:t>أدوات نقل المعرفة هي التعامل اليومي المباشر والتدريب </a:t>
            </a:r>
            <a:r>
              <a:rPr lang="ar-SA" sz="2400" dirty="0" err="1"/>
              <a:t>والايميلات</a:t>
            </a:r>
            <a:r>
              <a:rPr lang="ar-SA" sz="2400" dirty="0"/>
              <a:t> ووسائل التواصل </a:t>
            </a:r>
            <a:r>
              <a:rPr lang="ar-SA" sz="2400" dirty="0" err="1"/>
              <a:t>الإجتماعى</a:t>
            </a:r>
            <a:r>
              <a:rPr lang="ar-SA" sz="2400" dirty="0"/>
              <a:t> وقواعد البيانات والفيديو </a:t>
            </a:r>
            <a:r>
              <a:rPr lang="ar-SA" sz="2400" dirty="0" err="1"/>
              <a:t>كونفرانس</a:t>
            </a:r>
            <a:r>
              <a:rPr lang="ar-SA" sz="2400" dirty="0"/>
              <a:t> ومراكز المساعدة والنظم المتخصصة </a:t>
            </a:r>
          </a:p>
          <a:p>
            <a:pPr lvl="0" rtl="1">
              <a:buFont typeface="Arial" pitchFamily="34" charset="0"/>
              <a:buChar char="•"/>
            </a:pPr>
            <a:r>
              <a:rPr lang="ar-SA" sz="2400" dirty="0"/>
              <a:t>ويعتبر برنامج  لوتس </a:t>
            </a:r>
            <a:r>
              <a:rPr lang="ar-SA" sz="2400" dirty="0" err="1"/>
              <a:t>نوتس</a:t>
            </a:r>
            <a:r>
              <a:rPr lang="ar-SA" sz="2400" dirty="0"/>
              <a:t> من أشهر برامج تخزين المعرفة </a:t>
            </a:r>
          </a:p>
          <a:p>
            <a:pPr marL="457200" indent="-457200" rtl="1">
              <a:buFont typeface="Arial" panose="020B0604020202020204" pitchFamily="34" charset="0"/>
              <a:buChar char="•"/>
            </a:pP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3852771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إدارة سلسلة التوريد إلكترونياً</a:t>
            </a:r>
          </a:p>
        </p:txBody>
      </p:sp>
      <p:sp>
        <p:nvSpPr>
          <p:cNvPr id="3" name="Content Placeholder 2"/>
          <p:cNvSpPr>
            <a:spLocks noGrp="1"/>
          </p:cNvSpPr>
          <p:nvPr>
            <p:ph idx="1"/>
          </p:nvPr>
        </p:nvSpPr>
        <p:spPr>
          <a:xfrm>
            <a:off x="0" y="1417638"/>
            <a:ext cx="9849544" cy="4819674"/>
          </a:xfrm>
        </p:spPr>
        <p:txBody>
          <a:bodyPr/>
          <a:lstStyle/>
          <a:p>
            <a:pPr marL="457200" indent="-457200" rtl="1">
              <a:buFont typeface="Arial" panose="020B0604020202020204" pitchFamily="34" charset="0"/>
              <a:buChar char="•"/>
            </a:pPr>
            <a:r>
              <a:rPr lang="ar-SA" dirty="0"/>
              <a:t>سلسلة التوريد هي سلسلة تدفق المواد الخام والأفراد، والمعلومات والخدمات ورأس المال من الموردين الى المصنع ثم المخازن </a:t>
            </a:r>
            <a:r>
              <a:rPr lang="ar-SA" dirty="0" err="1"/>
              <a:t>إنتهاءاً</a:t>
            </a:r>
            <a:r>
              <a:rPr lang="ar-SA" dirty="0"/>
              <a:t> بالعملاء</a:t>
            </a:r>
          </a:p>
          <a:p>
            <a:pPr marL="457200" indent="-457200" rtl="1">
              <a:buFont typeface="Arial" panose="020B0604020202020204" pitchFamily="34" charset="0"/>
              <a:buChar char="•"/>
            </a:pPr>
            <a:r>
              <a:rPr lang="ar-SA" dirty="0"/>
              <a:t>نجاح المنظمة يعتمد على قدرتها في إدارة تدفق الموارد والمعلومات والأموال الى الداخل وبين أقسامها وموظفيها وخارج المنظمة</a:t>
            </a:r>
          </a:p>
          <a:p>
            <a:pPr marL="457200" indent="-457200" rtl="1">
              <a:buFont typeface="Arial" panose="020B0604020202020204" pitchFamily="34" charset="0"/>
              <a:buChar char="•"/>
            </a:pPr>
            <a:r>
              <a:rPr lang="ar-SA" dirty="0"/>
              <a:t>سلسلة التوريد الإلكترونية هي استخدام تكنولوجيا المعلومات في إدارة هذه السلسة. </a:t>
            </a:r>
          </a:p>
          <a:p>
            <a:pPr marL="457200" indent="-457200" rtl="1">
              <a:buFont typeface="Arial" panose="020B0604020202020204" pitchFamily="34" charset="0"/>
              <a:buChar char="•"/>
            </a:pPr>
            <a:r>
              <a:rPr lang="ar-SA" dirty="0"/>
              <a:t>أهدافها: تقليل التكاليف، التوظيف الأمثل للموارد، زيادة المبيعات، زيادة القوة التنافسية، زيادة الابتكار، زيادة رضا الزبائن </a:t>
            </a:r>
          </a:p>
          <a:p>
            <a:pPr marL="457200" indent="-457200" rtl="1">
              <a:buFont typeface="Arial" panose="020B0604020202020204" pitchFamily="34" charset="0"/>
              <a:buChar char="•"/>
            </a:pPr>
            <a:endParaRPr lang="en-US" dirty="0"/>
          </a:p>
          <a:p>
            <a:pPr marL="0" indent="0" rtl="1"/>
            <a:endParaRPr lang="en-US" dirty="0"/>
          </a:p>
          <a:p>
            <a:r>
              <a:rPr lang="ar-SA" dirty="0"/>
              <a:t>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269801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t>سلاسل التوريد</a:t>
            </a:r>
          </a:p>
        </p:txBody>
      </p:sp>
      <p:sp>
        <p:nvSpPr>
          <p:cNvPr id="3" name="Content Placeholder 2"/>
          <p:cNvSpPr>
            <a:spLocks noGrp="1"/>
          </p:cNvSpPr>
          <p:nvPr>
            <p:ph idx="1"/>
          </p:nvPr>
        </p:nvSpPr>
        <p:spPr>
          <a:xfrm>
            <a:off x="-32685" y="1345120"/>
            <a:ext cx="9849544" cy="4392488"/>
          </a:xfrm>
        </p:spPr>
        <p:txBody>
          <a:bodyPr/>
          <a:lstStyle/>
          <a:p>
            <a:r>
              <a:rPr lang="ar-SA" sz="4400" dirty="0"/>
              <a:t>ز</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grpSp>
        <p:nvGrpSpPr>
          <p:cNvPr id="5" name="Group 1027"/>
          <p:cNvGrpSpPr>
            <a:grpSpLocks/>
          </p:cNvGrpSpPr>
          <p:nvPr/>
        </p:nvGrpSpPr>
        <p:grpSpPr bwMode="auto">
          <a:xfrm>
            <a:off x="606255" y="1731933"/>
            <a:ext cx="9219002" cy="1341379"/>
            <a:chOff x="895" y="1929"/>
            <a:chExt cx="5370" cy="960"/>
          </a:xfrm>
        </p:grpSpPr>
        <p:sp>
          <p:nvSpPr>
            <p:cNvPr id="6" name="Rectangle 1028"/>
            <p:cNvSpPr>
              <a:spLocks noChangeArrowheads="1"/>
            </p:cNvSpPr>
            <p:nvPr/>
          </p:nvSpPr>
          <p:spPr bwMode="auto">
            <a:xfrm>
              <a:off x="5651" y="1929"/>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7" name="Rectangle 1029"/>
            <p:cNvSpPr>
              <a:spLocks noChangeArrowheads="1"/>
            </p:cNvSpPr>
            <p:nvPr/>
          </p:nvSpPr>
          <p:spPr bwMode="auto">
            <a:xfrm>
              <a:off x="5645"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8" name="Rectangle 1030"/>
            <p:cNvSpPr>
              <a:spLocks noChangeArrowheads="1"/>
            </p:cNvSpPr>
            <p:nvPr/>
          </p:nvSpPr>
          <p:spPr bwMode="auto">
            <a:xfrm>
              <a:off x="5631" y="2601"/>
              <a:ext cx="634"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9" name="Rectangle 1031"/>
            <p:cNvSpPr>
              <a:spLocks noChangeArrowheads="1"/>
            </p:cNvSpPr>
            <p:nvPr/>
          </p:nvSpPr>
          <p:spPr bwMode="auto">
            <a:xfrm>
              <a:off x="895" y="2256"/>
              <a:ext cx="57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200" b="1" dirty="0">
                  <a:latin typeface="Times New Roman" panose="02020603050405020304" pitchFamily="18" charset="0"/>
                </a:rPr>
                <a:t>الزبون</a:t>
              </a:r>
              <a:endParaRPr lang="en-US" altLang="ar-SA" sz="2200" b="1" dirty="0">
                <a:latin typeface="Times New Roman" panose="02020603050405020304" pitchFamily="18" charset="0"/>
              </a:endParaRPr>
            </a:p>
          </p:txBody>
        </p:sp>
        <p:sp>
          <p:nvSpPr>
            <p:cNvPr id="11" name="Rectangle 1033"/>
            <p:cNvSpPr>
              <a:spLocks noChangeArrowheads="1"/>
            </p:cNvSpPr>
            <p:nvPr/>
          </p:nvSpPr>
          <p:spPr bwMode="auto">
            <a:xfrm>
              <a:off x="1672"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تاجر التجزئة</a:t>
              </a:r>
              <a:endParaRPr lang="en-US" altLang="ar-SA" b="1" dirty="0">
                <a:latin typeface="Times New Roman" panose="02020603050405020304" pitchFamily="18" charset="0"/>
              </a:endParaRPr>
            </a:p>
          </p:txBody>
        </p:sp>
        <p:sp>
          <p:nvSpPr>
            <p:cNvPr id="12" name="Rectangle 1034"/>
            <p:cNvSpPr>
              <a:spLocks noChangeArrowheads="1"/>
            </p:cNvSpPr>
            <p:nvPr/>
          </p:nvSpPr>
          <p:spPr bwMode="auto">
            <a:xfrm>
              <a:off x="3195" y="2256"/>
              <a:ext cx="51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13" name="Rectangle 1035"/>
            <p:cNvSpPr>
              <a:spLocks noChangeArrowheads="1"/>
            </p:cNvSpPr>
            <p:nvPr/>
          </p:nvSpPr>
          <p:spPr bwMode="auto">
            <a:xfrm>
              <a:off x="3992" y="2256"/>
              <a:ext cx="4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المصنع</a:t>
              </a:r>
              <a:endParaRPr lang="en-US" altLang="ar-SA" sz="2000" b="1" dirty="0">
                <a:latin typeface="Times New Roman" panose="02020603050405020304" pitchFamily="18" charset="0"/>
              </a:endParaRPr>
            </a:p>
          </p:txBody>
        </p:sp>
        <p:sp>
          <p:nvSpPr>
            <p:cNvPr id="14" name="Rectangle 1036"/>
            <p:cNvSpPr>
              <a:spLocks noChangeArrowheads="1"/>
            </p:cNvSpPr>
            <p:nvPr/>
          </p:nvSpPr>
          <p:spPr bwMode="auto">
            <a:xfrm>
              <a:off x="4663" y="2258"/>
              <a:ext cx="555"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15" name="Rectangle 1037"/>
            <p:cNvSpPr>
              <a:spLocks noChangeArrowheads="1"/>
            </p:cNvSpPr>
            <p:nvPr/>
          </p:nvSpPr>
          <p:spPr bwMode="auto">
            <a:xfrm>
              <a:off x="2475" y="2256"/>
              <a:ext cx="507"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الموزع</a:t>
              </a:r>
              <a:endParaRPr lang="en-US" altLang="ar-SA" sz="2000" b="1" dirty="0">
                <a:latin typeface="Times New Roman" panose="02020603050405020304" pitchFamily="18" charset="0"/>
              </a:endParaRPr>
            </a:p>
          </p:txBody>
        </p:sp>
      </p:grpSp>
      <p:sp>
        <p:nvSpPr>
          <p:cNvPr id="23" name="Left Brace 22"/>
          <p:cNvSpPr/>
          <p:nvPr/>
        </p:nvSpPr>
        <p:spPr>
          <a:xfrm>
            <a:off x="8082978" y="1860137"/>
            <a:ext cx="559197" cy="1091661"/>
          </a:xfrm>
          <a:prstGeom prst="leftBrac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ln w="0"/>
              <a:effectLst>
                <a:outerShdw blurRad="38100" dist="19050" dir="2700000" algn="tl" rotWithShape="0">
                  <a:schemeClr val="dk1">
                    <a:alpha val="40000"/>
                  </a:schemeClr>
                </a:outerShdw>
              </a:effectLst>
            </a:endParaRPr>
          </a:p>
        </p:txBody>
      </p:sp>
      <p:cxnSp>
        <p:nvCxnSpPr>
          <p:cNvPr id="26" name="Straight Arrow Connector 25"/>
          <p:cNvCxnSpPr/>
          <p:nvPr/>
        </p:nvCxnSpPr>
        <p:spPr>
          <a:xfrm flipH="1" flipV="1">
            <a:off x="6736031" y="2412100"/>
            <a:ext cx="311392"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448947" y="2405967"/>
            <a:ext cx="437731" cy="141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191005" y="2408370"/>
            <a:ext cx="348635" cy="141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2952916" y="2423177"/>
            <a:ext cx="323106" cy="70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1607266" y="2426679"/>
            <a:ext cx="315744" cy="4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 name="Group 1027"/>
          <p:cNvGrpSpPr>
            <a:grpSpLocks/>
          </p:cNvGrpSpPr>
          <p:nvPr/>
        </p:nvGrpSpPr>
        <p:grpSpPr bwMode="auto">
          <a:xfrm>
            <a:off x="564237" y="3202292"/>
            <a:ext cx="9261020" cy="1429480"/>
            <a:chOff x="895" y="1929"/>
            <a:chExt cx="5370" cy="960"/>
          </a:xfrm>
        </p:grpSpPr>
        <p:sp>
          <p:nvSpPr>
            <p:cNvPr id="22" name="Rectangle 1028"/>
            <p:cNvSpPr>
              <a:spLocks noChangeArrowheads="1"/>
            </p:cNvSpPr>
            <p:nvPr/>
          </p:nvSpPr>
          <p:spPr bwMode="auto">
            <a:xfrm>
              <a:off x="5651" y="1929"/>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24" name="Rectangle 1029"/>
            <p:cNvSpPr>
              <a:spLocks noChangeArrowheads="1"/>
            </p:cNvSpPr>
            <p:nvPr/>
          </p:nvSpPr>
          <p:spPr bwMode="auto">
            <a:xfrm>
              <a:off x="5645"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25" name="Rectangle 1030"/>
            <p:cNvSpPr>
              <a:spLocks noChangeArrowheads="1"/>
            </p:cNvSpPr>
            <p:nvPr/>
          </p:nvSpPr>
          <p:spPr bwMode="auto">
            <a:xfrm>
              <a:off x="5631" y="2601"/>
              <a:ext cx="634"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27" name="Rectangle 1031"/>
            <p:cNvSpPr>
              <a:spLocks noChangeArrowheads="1"/>
            </p:cNvSpPr>
            <p:nvPr/>
          </p:nvSpPr>
          <p:spPr bwMode="auto">
            <a:xfrm>
              <a:off x="895" y="2256"/>
              <a:ext cx="57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200" b="1" dirty="0">
                  <a:latin typeface="Times New Roman" panose="02020603050405020304" pitchFamily="18" charset="0"/>
                </a:rPr>
                <a:t>الزبون</a:t>
              </a:r>
              <a:endParaRPr lang="en-US" altLang="ar-SA" sz="2200" b="1" dirty="0">
                <a:latin typeface="Times New Roman" panose="02020603050405020304" pitchFamily="18" charset="0"/>
              </a:endParaRPr>
            </a:p>
          </p:txBody>
        </p:sp>
        <p:sp>
          <p:nvSpPr>
            <p:cNvPr id="29" name="Rectangle 1033"/>
            <p:cNvSpPr>
              <a:spLocks noChangeArrowheads="1"/>
            </p:cNvSpPr>
            <p:nvPr/>
          </p:nvSpPr>
          <p:spPr bwMode="auto">
            <a:xfrm>
              <a:off x="1672"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تاجر التجزئة</a:t>
              </a:r>
              <a:endParaRPr lang="en-US" altLang="ar-SA" b="1" dirty="0">
                <a:latin typeface="Times New Roman" panose="02020603050405020304" pitchFamily="18" charset="0"/>
              </a:endParaRPr>
            </a:p>
          </p:txBody>
        </p:sp>
        <p:sp>
          <p:nvSpPr>
            <p:cNvPr id="33" name="Rectangle 1034"/>
            <p:cNvSpPr>
              <a:spLocks noChangeArrowheads="1"/>
            </p:cNvSpPr>
            <p:nvPr/>
          </p:nvSpPr>
          <p:spPr bwMode="auto">
            <a:xfrm>
              <a:off x="3195" y="2256"/>
              <a:ext cx="51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34" name="Rectangle 1035"/>
            <p:cNvSpPr>
              <a:spLocks noChangeArrowheads="1"/>
            </p:cNvSpPr>
            <p:nvPr/>
          </p:nvSpPr>
          <p:spPr bwMode="auto">
            <a:xfrm>
              <a:off x="3992" y="2256"/>
              <a:ext cx="4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المصنع</a:t>
              </a:r>
              <a:endParaRPr lang="en-US" altLang="ar-SA" sz="2000" b="1" dirty="0">
                <a:latin typeface="Times New Roman" panose="02020603050405020304" pitchFamily="18" charset="0"/>
              </a:endParaRPr>
            </a:p>
          </p:txBody>
        </p:sp>
        <p:sp>
          <p:nvSpPr>
            <p:cNvPr id="35" name="Rectangle 1036"/>
            <p:cNvSpPr>
              <a:spLocks noChangeArrowheads="1"/>
            </p:cNvSpPr>
            <p:nvPr/>
          </p:nvSpPr>
          <p:spPr bwMode="auto">
            <a:xfrm>
              <a:off x="4703" y="2258"/>
              <a:ext cx="555"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36" name="Rectangle 1037"/>
            <p:cNvSpPr>
              <a:spLocks noChangeArrowheads="1"/>
            </p:cNvSpPr>
            <p:nvPr/>
          </p:nvSpPr>
          <p:spPr bwMode="auto">
            <a:xfrm>
              <a:off x="2475" y="2256"/>
              <a:ext cx="507"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الموزع</a:t>
              </a:r>
              <a:endParaRPr lang="en-US" altLang="ar-SA" sz="2000" b="1" dirty="0">
                <a:latin typeface="Times New Roman" panose="02020603050405020304" pitchFamily="18" charset="0"/>
              </a:endParaRPr>
            </a:p>
          </p:txBody>
        </p:sp>
      </p:grpSp>
      <p:cxnSp>
        <p:nvCxnSpPr>
          <p:cNvPr id="37" name="Straight Arrow Connector 36"/>
          <p:cNvCxnSpPr>
            <a:stCxn id="33" idx="3"/>
            <a:endCxn id="34" idx="1"/>
          </p:cNvCxnSpPr>
          <p:nvPr/>
        </p:nvCxnSpPr>
        <p:spPr>
          <a:xfrm>
            <a:off x="5413769" y="3903631"/>
            <a:ext cx="49150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4178785" y="3906609"/>
            <a:ext cx="358911" cy="562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endCxn id="36" idx="1"/>
          </p:cNvCxnSpPr>
          <p:nvPr/>
        </p:nvCxnSpPr>
        <p:spPr>
          <a:xfrm flipV="1">
            <a:off x="2899837" y="3903631"/>
            <a:ext cx="389244" cy="1124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7" idx="3"/>
            <a:endCxn id="29" idx="1"/>
          </p:cNvCxnSpPr>
          <p:nvPr/>
        </p:nvCxnSpPr>
        <p:spPr>
          <a:xfrm>
            <a:off x="1550699" y="3903631"/>
            <a:ext cx="353540"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4" idx="3"/>
          </p:cNvCxnSpPr>
          <p:nvPr/>
        </p:nvCxnSpPr>
        <p:spPr>
          <a:xfrm>
            <a:off x="6726178" y="3903631"/>
            <a:ext cx="401083" cy="8598"/>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6" name="Left Brace 45"/>
          <p:cNvSpPr/>
          <p:nvPr/>
        </p:nvSpPr>
        <p:spPr>
          <a:xfrm>
            <a:off x="8164266" y="3303652"/>
            <a:ext cx="559197" cy="1091661"/>
          </a:xfrm>
          <a:prstGeom prst="leftBrac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ln w="0"/>
              <a:effectLst>
                <a:outerShdw blurRad="38100" dist="19050" dir="2700000" algn="tl" rotWithShape="0">
                  <a:schemeClr val="dk1">
                    <a:alpha val="40000"/>
                  </a:schemeClr>
                </a:outerShdw>
              </a:effectLst>
            </a:endParaRPr>
          </a:p>
        </p:txBody>
      </p:sp>
      <p:grpSp>
        <p:nvGrpSpPr>
          <p:cNvPr id="47" name="Group 1027"/>
          <p:cNvGrpSpPr>
            <a:grpSpLocks/>
          </p:cNvGrpSpPr>
          <p:nvPr/>
        </p:nvGrpSpPr>
        <p:grpSpPr bwMode="auto">
          <a:xfrm>
            <a:off x="180834" y="4673248"/>
            <a:ext cx="9644423" cy="1258487"/>
            <a:chOff x="895" y="1929"/>
            <a:chExt cx="5370" cy="960"/>
          </a:xfrm>
        </p:grpSpPr>
        <p:sp>
          <p:nvSpPr>
            <p:cNvPr id="48" name="Rectangle 1028"/>
            <p:cNvSpPr>
              <a:spLocks noChangeArrowheads="1"/>
            </p:cNvSpPr>
            <p:nvPr/>
          </p:nvSpPr>
          <p:spPr bwMode="auto">
            <a:xfrm>
              <a:off x="5651" y="1929"/>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49" name="Rectangle 1029"/>
            <p:cNvSpPr>
              <a:spLocks noChangeArrowheads="1"/>
            </p:cNvSpPr>
            <p:nvPr/>
          </p:nvSpPr>
          <p:spPr bwMode="auto">
            <a:xfrm>
              <a:off x="5645"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50" name="Rectangle 1030"/>
            <p:cNvSpPr>
              <a:spLocks noChangeArrowheads="1"/>
            </p:cNvSpPr>
            <p:nvPr/>
          </p:nvSpPr>
          <p:spPr bwMode="auto">
            <a:xfrm>
              <a:off x="5631" y="2601"/>
              <a:ext cx="634"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مورد</a:t>
              </a:r>
              <a:endParaRPr lang="en-US" altLang="ar-SA" b="1" dirty="0">
                <a:latin typeface="Times New Roman" panose="02020603050405020304" pitchFamily="18" charset="0"/>
              </a:endParaRPr>
            </a:p>
          </p:txBody>
        </p:sp>
        <p:sp>
          <p:nvSpPr>
            <p:cNvPr id="51" name="Rectangle 1031"/>
            <p:cNvSpPr>
              <a:spLocks noChangeArrowheads="1"/>
            </p:cNvSpPr>
            <p:nvPr/>
          </p:nvSpPr>
          <p:spPr bwMode="auto">
            <a:xfrm>
              <a:off x="895" y="2256"/>
              <a:ext cx="57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200" b="1" dirty="0">
                  <a:latin typeface="Times New Roman" panose="02020603050405020304" pitchFamily="18" charset="0"/>
                </a:rPr>
                <a:t>الزبون</a:t>
              </a:r>
              <a:endParaRPr lang="en-US" altLang="ar-SA" sz="2200" b="1" dirty="0">
                <a:latin typeface="Times New Roman" panose="02020603050405020304" pitchFamily="18" charset="0"/>
              </a:endParaRPr>
            </a:p>
          </p:txBody>
        </p:sp>
        <p:sp>
          <p:nvSpPr>
            <p:cNvPr id="54" name="Rectangle 1035"/>
            <p:cNvSpPr>
              <a:spLocks noChangeArrowheads="1"/>
            </p:cNvSpPr>
            <p:nvPr/>
          </p:nvSpPr>
          <p:spPr bwMode="auto">
            <a:xfrm>
              <a:off x="3234" y="2258"/>
              <a:ext cx="4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المصنع</a:t>
              </a:r>
              <a:endParaRPr lang="en-US" altLang="ar-SA" sz="2000" b="1" dirty="0">
                <a:latin typeface="Times New Roman" panose="02020603050405020304" pitchFamily="18" charset="0"/>
              </a:endParaRPr>
            </a:p>
          </p:txBody>
        </p:sp>
        <p:sp>
          <p:nvSpPr>
            <p:cNvPr id="55" name="Rectangle 1036"/>
            <p:cNvSpPr>
              <a:spLocks noChangeArrowheads="1"/>
            </p:cNvSpPr>
            <p:nvPr/>
          </p:nvSpPr>
          <p:spPr bwMode="auto">
            <a:xfrm>
              <a:off x="4703" y="2258"/>
              <a:ext cx="555"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a:latin typeface="Times New Roman" panose="02020603050405020304" pitchFamily="18" charset="0"/>
                </a:rPr>
                <a:t>المخازن</a:t>
              </a:r>
              <a:endParaRPr lang="en-US" altLang="ar-SA" sz="2000" b="1" dirty="0">
                <a:latin typeface="Times New Roman" panose="02020603050405020304" pitchFamily="18" charset="0"/>
              </a:endParaRPr>
            </a:p>
          </p:txBody>
        </p:sp>
      </p:grpSp>
      <p:cxnSp>
        <p:nvCxnSpPr>
          <p:cNvPr id="57" name="Straight Arrow Connector 56"/>
          <p:cNvCxnSpPr/>
          <p:nvPr/>
        </p:nvCxnSpPr>
        <p:spPr>
          <a:xfrm>
            <a:off x="1206653" y="5316096"/>
            <a:ext cx="1010043" cy="13913"/>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endCxn id="55" idx="1"/>
          </p:cNvCxnSpPr>
          <p:nvPr/>
        </p:nvCxnSpPr>
        <p:spPr>
          <a:xfrm flipV="1">
            <a:off x="5272649" y="5293315"/>
            <a:ext cx="1747284" cy="13406"/>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2777645" y="2787853"/>
            <a:ext cx="2495004" cy="430887"/>
          </a:xfrm>
          <a:prstGeom prst="rect">
            <a:avLst/>
          </a:prstGeom>
          <a:noFill/>
        </p:spPr>
        <p:txBody>
          <a:bodyPr wrap="square" rtlCol="1">
            <a:spAutoFit/>
          </a:bodyPr>
          <a:lstStyle/>
          <a:p>
            <a:r>
              <a:rPr lang="ar-SA" sz="2200" dirty="0"/>
              <a:t>(أ) نموذج دفع الطلب</a:t>
            </a:r>
          </a:p>
        </p:txBody>
      </p:sp>
      <p:sp>
        <p:nvSpPr>
          <p:cNvPr id="65" name="TextBox 64"/>
          <p:cNvSpPr txBox="1"/>
          <p:nvPr/>
        </p:nvSpPr>
        <p:spPr>
          <a:xfrm>
            <a:off x="3134777" y="4263845"/>
            <a:ext cx="2495004" cy="430887"/>
          </a:xfrm>
          <a:prstGeom prst="rect">
            <a:avLst/>
          </a:prstGeom>
          <a:noFill/>
        </p:spPr>
        <p:txBody>
          <a:bodyPr wrap="square" rtlCol="1">
            <a:spAutoFit/>
          </a:bodyPr>
          <a:lstStyle/>
          <a:p>
            <a:r>
              <a:rPr lang="ar-SA" sz="2200" dirty="0"/>
              <a:t>(ب) نموذج سحب الطلب</a:t>
            </a:r>
          </a:p>
        </p:txBody>
      </p:sp>
      <p:sp>
        <p:nvSpPr>
          <p:cNvPr id="66" name="TextBox 65"/>
          <p:cNvSpPr txBox="1"/>
          <p:nvPr/>
        </p:nvSpPr>
        <p:spPr>
          <a:xfrm>
            <a:off x="2432720" y="5694975"/>
            <a:ext cx="3024336" cy="430887"/>
          </a:xfrm>
          <a:prstGeom prst="rect">
            <a:avLst/>
          </a:prstGeom>
          <a:noFill/>
        </p:spPr>
        <p:txBody>
          <a:bodyPr wrap="square" rtlCol="1">
            <a:spAutoFit/>
          </a:bodyPr>
          <a:lstStyle/>
          <a:p>
            <a:r>
              <a:rPr lang="ar-SA" sz="2200" dirty="0"/>
              <a:t>(ج) سلسلة التوريد الالكترونية</a:t>
            </a:r>
          </a:p>
        </p:txBody>
      </p:sp>
      <p:sp>
        <p:nvSpPr>
          <p:cNvPr id="67" name="Left Brace 66"/>
          <p:cNvSpPr/>
          <p:nvPr/>
        </p:nvSpPr>
        <p:spPr>
          <a:xfrm>
            <a:off x="8164265" y="4747167"/>
            <a:ext cx="559197" cy="1091661"/>
          </a:xfrm>
          <a:prstGeom prst="leftBrac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ln w="0"/>
              <a:effectLst>
                <a:outerShdw blurRad="38100" dist="19050" dir="2700000" algn="tl" rotWithShape="0">
                  <a:schemeClr val="dk1">
                    <a:alpha val="40000"/>
                  </a:schemeClr>
                </a:outerShdw>
              </a:effectLst>
            </a:endParaRPr>
          </a:p>
        </p:txBody>
      </p:sp>
      <p:sp>
        <p:nvSpPr>
          <p:cNvPr id="69" name="Rectangle 1033"/>
          <p:cNvSpPr>
            <a:spLocks noChangeArrowheads="1"/>
          </p:cNvSpPr>
          <p:nvPr/>
        </p:nvSpPr>
        <p:spPr bwMode="auto">
          <a:xfrm>
            <a:off x="2282661" y="5126892"/>
            <a:ext cx="1374195" cy="428844"/>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a:latin typeface="Times New Roman" panose="02020603050405020304" pitchFamily="18" charset="0"/>
              </a:rPr>
              <a:t>وسطاء المعلومات</a:t>
            </a:r>
            <a:endParaRPr lang="en-US" altLang="ar-SA" b="1" dirty="0">
              <a:latin typeface="Times New Roman" panose="02020603050405020304" pitchFamily="18" charset="0"/>
            </a:endParaRPr>
          </a:p>
        </p:txBody>
      </p:sp>
      <p:cxnSp>
        <p:nvCxnSpPr>
          <p:cNvPr id="71" name="Straight Arrow Connector 70"/>
          <p:cNvCxnSpPr>
            <a:stCxn id="69" idx="3"/>
          </p:cNvCxnSpPr>
          <p:nvPr/>
        </p:nvCxnSpPr>
        <p:spPr>
          <a:xfrm>
            <a:off x="3656856" y="5341314"/>
            <a:ext cx="724780" cy="3202"/>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7078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مقارنة سلسلة التوريد التقليدية بالإلكترونية</a:t>
            </a:r>
          </a:p>
        </p:txBody>
      </p:sp>
      <p:graphicFrame>
        <p:nvGraphicFramePr>
          <p:cNvPr id="5" name="Content Placeholder 4"/>
          <p:cNvGraphicFramePr>
            <a:graphicFrameLocks noGrp="1"/>
          </p:cNvGraphicFramePr>
          <p:nvPr>
            <p:ph idx="1"/>
            <p:extLst/>
          </p:nvPr>
        </p:nvGraphicFramePr>
        <p:xfrm>
          <a:off x="-121986" y="1405197"/>
          <a:ext cx="9993314" cy="3870960"/>
        </p:xfrm>
        <a:graphic>
          <a:graphicData uri="http://schemas.openxmlformats.org/drawingml/2006/table">
            <a:tbl>
              <a:tblPr rtl="1" firstRow="1" bandRow="1">
                <a:tableStyleId>{5C22544A-7EE6-4342-B048-85BDC9FD1C3A}</a:tableStyleId>
              </a:tblPr>
              <a:tblGrid>
                <a:gridCol w="4831404">
                  <a:extLst>
                    <a:ext uri="{9D8B030D-6E8A-4147-A177-3AD203B41FA5}">
                      <a16:colId xmlns:a16="http://schemas.microsoft.com/office/drawing/2014/main" val="20000"/>
                    </a:ext>
                  </a:extLst>
                </a:gridCol>
                <a:gridCol w="5161910">
                  <a:extLst>
                    <a:ext uri="{9D8B030D-6E8A-4147-A177-3AD203B41FA5}">
                      <a16:colId xmlns:a16="http://schemas.microsoft.com/office/drawing/2014/main" val="20001"/>
                    </a:ext>
                  </a:extLst>
                </a:gridCol>
              </a:tblGrid>
              <a:tr h="361303">
                <a:tc>
                  <a:txBody>
                    <a:bodyPr/>
                    <a:lstStyle/>
                    <a:p>
                      <a:pPr algn="ctr" rtl="1"/>
                      <a:r>
                        <a:rPr lang="ar-SA" sz="2000" dirty="0"/>
                        <a:t>سلسة التوريد</a:t>
                      </a:r>
                      <a:r>
                        <a:rPr lang="ar-SA" sz="2000" baseline="0" dirty="0"/>
                        <a:t> التقليدية</a:t>
                      </a:r>
                      <a:endParaRPr lang="ar-SA" sz="2000" dirty="0"/>
                    </a:p>
                  </a:txBody>
                  <a:tcPr/>
                </a:tc>
                <a:tc>
                  <a:txBody>
                    <a:bodyPr/>
                    <a:lstStyle/>
                    <a:p>
                      <a:pPr algn="ctr" rtl="1"/>
                      <a:r>
                        <a:rPr lang="ar-SA" sz="2000" dirty="0"/>
                        <a:t>سلسلة التوريد الالكترونية</a:t>
                      </a:r>
                    </a:p>
                  </a:txBody>
                  <a:tcPr/>
                </a:tc>
                <a:extLst>
                  <a:ext uri="{0D108BD9-81ED-4DB2-BD59-A6C34878D82A}">
                    <a16:rowId xmlns:a16="http://schemas.microsoft.com/office/drawing/2014/main" val="10000"/>
                  </a:ext>
                </a:extLst>
              </a:tr>
              <a:tr h="361303">
                <a:tc>
                  <a:txBody>
                    <a:bodyPr/>
                    <a:lstStyle/>
                    <a:p>
                      <a:pPr algn="r" rtl="1"/>
                      <a:r>
                        <a:rPr lang="ar-SA" sz="2000" b="0" dirty="0"/>
                        <a:t>غالباً السلع محسوسة</a:t>
                      </a:r>
                    </a:p>
                  </a:txBody>
                  <a:tcPr/>
                </a:tc>
                <a:tc>
                  <a:txBody>
                    <a:bodyPr/>
                    <a:lstStyle/>
                    <a:p>
                      <a:pPr algn="r" rtl="1"/>
                      <a:r>
                        <a:rPr lang="ar-SA" sz="2000" b="0" dirty="0"/>
                        <a:t>منتجات إلكترونية</a:t>
                      </a:r>
                      <a:r>
                        <a:rPr lang="ar-SA" sz="2000" b="0" baseline="0" dirty="0"/>
                        <a:t> وخدمات</a:t>
                      </a:r>
                      <a:endParaRPr lang="ar-SA" sz="2000" b="0" dirty="0"/>
                    </a:p>
                  </a:txBody>
                  <a:tcPr/>
                </a:tc>
                <a:extLst>
                  <a:ext uri="{0D108BD9-81ED-4DB2-BD59-A6C34878D82A}">
                    <a16:rowId xmlns:a16="http://schemas.microsoft.com/office/drawing/2014/main" val="10001"/>
                  </a:ext>
                </a:extLst>
              </a:tr>
              <a:tr h="361303">
                <a:tc>
                  <a:txBody>
                    <a:bodyPr/>
                    <a:lstStyle/>
                    <a:p>
                      <a:pPr algn="r" rtl="1"/>
                      <a:r>
                        <a:rPr lang="ar-SA" sz="2000" b="0" dirty="0"/>
                        <a:t>ارتفاع التكاليف</a:t>
                      </a:r>
                    </a:p>
                  </a:txBody>
                  <a:tcPr/>
                </a:tc>
                <a:tc>
                  <a:txBody>
                    <a:bodyPr/>
                    <a:lstStyle/>
                    <a:p>
                      <a:pPr algn="r" rtl="1"/>
                      <a:r>
                        <a:rPr lang="ar-SA" sz="2000" b="0" dirty="0"/>
                        <a:t>انخفاض التكاليف</a:t>
                      </a:r>
                    </a:p>
                  </a:txBody>
                  <a:tcPr/>
                </a:tc>
                <a:extLst>
                  <a:ext uri="{0D108BD9-81ED-4DB2-BD59-A6C34878D82A}">
                    <a16:rowId xmlns:a16="http://schemas.microsoft.com/office/drawing/2014/main" val="10002"/>
                  </a:ext>
                </a:extLst>
              </a:tr>
              <a:tr h="361303">
                <a:tc>
                  <a:txBody>
                    <a:bodyPr/>
                    <a:lstStyle/>
                    <a:p>
                      <a:pPr algn="r" rtl="1"/>
                      <a:r>
                        <a:rPr lang="ar-SA" sz="2000" b="0" dirty="0"/>
                        <a:t>المنتج يدفع السلعة الى السوق </a:t>
                      </a:r>
                      <a:r>
                        <a:rPr lang="en-US" sz="2000" b="0" i="0" kern="1200" dirty="0">
                          <a:solidFill>
                            <a:schemeClr val="dk1"/>
                          </a:solidFill>
                          <a:effectLst/>
                          <a:latin typeface="+mn-lt"/>
                          <a:ea typeface="+mn-ea"/>
                          <a:cs typeface="+mn-cs"/>
                        </a:rPr>
                        <a:t>demand-push </a:t>
                      </a:r>
                      <a:endParaRPr lang="ar-SA" sz="2000" b="0" i="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0" dirty="0"/>
                        <a:t>المستهلك يجذب السلعة </a:t>
                      </a:r>
                      <a:r>
                        <a:rPr lang="en-US" sz="2000" b="0" i="0" kern="1200" dirty="0">
                          <a:solidFill>
                            <a:schemeClr val="dk1"/>
                          </a:solidFill>
                          <a:effectLst/>
                          <a:latin typeface="+mn-lt"/>
                          <a:ea typeface="+mn-ea"/>
                          <a:cs typeface="+mn-cs"/>
                        </a:rPr>
                        <a:t>demand-pull </a:t>
                      </a:r>
                      <a:endParaRPr lang="ar-SA" sz="2000" b="0" dirty="0"/>
                    </a:p>
                  </a:txBody>
                  <a:tcPr/>
                </a:tc>
                <a:extLst>
                  <a:ext uri="{0D108BD9-81ED-4DB2-BD59-A6C34878D82A}">
                    <a16:rowId xmlns:a16="http://schemas.microsoft.com/office/drawing/2014/main" val="10003"/>
                  </a:ext>
                </a:extLst>
              </a:tr>
              <a:tr h="361303">
                <a:tc>
                  <a:txBody>
                    <a:bodyPr/>
                    <a:lstStyle/>
                    <a:p>
                      <a:pPr algn="r" rtl="1"/>
                      <a:r>
                        <a:rPr lang="ar-SA" sz="2000" b="0" dirty="0"/>
                        <a:t>سلسلة المعلومات والأموال</a:t>
                      </a:r>
                      <a:r>
                        <a:rPr lang="ar-SA" sz="2000" b="0" baseline="0" dirty="0"/>
                        <a:t> والسلع تسير </a:t>
                      </a:r>
                      <a:r>
                        <a:rPr lang="ar-SA" sz="2000" b="0" dirty="0"/>
                        <a:t>في أتجاه واحد </a:t>
                      </a:r>
                    </a:p>
                  </a:txBody>
                  <a:tcPr/>
                </a:tc>
                <a:tc>
                  <a:txBody>
                    <a:bodyPr/>
                    <a:lstStyle/>
                    <a:p>
                      <a:pPr algn="r" rtl="1"/>
                      <a:r>
                        <a:rPr lang="ar-SA" sz="2000" b="0" dirty="0"/>
                        <a:t>كل</a:t>
                      </a:r>
                      <a:r>
                        <a:rPr lang="ar-SA" sz="2000" b="0" baseline="0" dirty="0"/>
                        <a:t> التدفقات</a:t>
                      </a:r>
                      <a:r>
                        <a:rPr lang="ar-SA" sz="2000" b="0" dirty="0"/>
                        <a:t> تسير في اتجاهيين </a:t>
                      </a:r>
                    </a:p>
                  </a:txBody>
                  <a:tcPr/>
                </a:tc>
                <a:extLst>
                  <a:ext uri="{0D108BD9-81ED-4DB2-BD59-A6C34878D82A}">
                    <a16:rowId xmlns:a16="http://schemas.microsoft.com/office/drawing/2014/main" val="10004"/>
                  </a:ext>
                </a:extLst>
              </a:tr>
              <a:tr h="361303">
                <a:tc>
                  <a:txBody>
                    <a:bodyPr/>
                    <a:lstStyle/>
                    <a:p>
                      <a:pPr algn="r" rtl="1"/>
                      <a:r>
                        <a:rPr lang="ar-SA" sz="2000" b="0" dirty="0"/>
                        <a:t>لا</a:t>
                      </a:r>
                      <a:r>
                        <a:rPr lang="ar-SA" sz="2000" b="0" baseline="0" dirty="0"/>
                        <a:t> تستفيد من شبكات القيمة</a:t>
                      </a:r>
                      <a:endParaRPr lang="ar-SA" sz="2000" b="0" dirty="0"/>
                    </a:p>
                  </a:txBody>
                  <a:tcPr/>
                </a:tc>
                <a:tc>
                  <a:txBody>
                    <a:bodyPr/>
                    <a:lstStyle/>
                    <a:p>
                      <a:pPr algn="r" rtl="1"/>
                      <a:r>
                        <a:rPr lang="ar-SA" sz="2000" b="0" dirty="0"/>
                        <a:t>تستفيد من شبكات القيمة</a:t>
                      </a:r>
                    </a:p>
                  </a:txBody>
                  <a:tcPr/>
                </a:tc>
                <a:extLst>
                  <a:ext uri="{0D108BD9-81ED-4DB2-BD59-A6C34878D82A}">
                    <a16:rowId xmlns:a16="http://schemas.microsoft.com/office/drawing/2014/main" val="10005"/>
                  </a:ext>
                </a:extLst>
              </a:tr>
              <a:tr h="361303">
                <a:tc>
                  <a:txBody>
                    <a:bodyPr/>
                    <a:lstStyle/>
                    <a:p>
                      <a:pPr algn="r" rtl="1"/>
                      <a:r>
                        <a:rPr lang="ar-SA" sz="2000" b="0" dirty="0"/>
                        <a:t>لا تستفيد من التجارة التعاونية</a:t>
                      </a:r>
                    </a:p>
                  </a:txBody>
                  <a:tcPr/>
                </a:tc>
                <a:tc>
                  <a:txBody>
                    <a:bodyPr/>
                    <a:lstStyle/>
                    <a:p>
                      <a:pPr algn="r" rtl="1"/>
                      <a:r>
                        <a:rPr lang="ar-SA" sz="2000" b="0" dirty="0"/>
                        <a:t>تستفيد من التجارة التعاونية</a:t>
                      </a:r>
                    </a:p>
                  </a:txBody>
                  <a:tcPr/>
                </a:tc>
                <a:extLst>
                  <a:ext uri="{0D108BD9-81ED-4DB2-BD59-A6C34878D82A}">
                    <a16:rowId xmlns:a16="http://schemas.microsoft.com/office/drawing/2014/main" val="10006"/>
                  </a:ext>
                </a:extLst>
              </a:tr>
              <a:tr h="350520">
                <a:tc>
                  <a:txBody>
                    <a:bodyPr/>
                    <a:lstStyle/>
                    <a:p>
                      <a:pPr algn="r" rtl="1"/>
                      <a:r>
                        <a:rPr lang="ar-SA" sz="2000" b="0" dirty="0"/>
                        <a:t>سلسلة طويلة ومعقدة بسبب كثرة الوسطاء</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0" dirty="0"/>
                        <a:t>سلسلة طويلة وبسيطة بسبب</a:t>
                      </a:r>
                      <a:r>
                        <a:rPr lang="ar-SA" sz="2000" b="0" baseline="0" dirty="0"/>
                        <a:t> </a:t>
                      </a:r>
                      <a:r>
                        <a:rPr lang="ar-SA" sz="2000" b="0" dirty="0"/>
                        <a:t>قلة الوسطاء وطبيعة المنتجات</a:t>
                      </a:r>
                    </a:p>
                    <a:p>
                      <a:pPr algn="r" rtl="1"/>
                      <a:endParaRPr lang="ar-SA" sz="2000" b="0" dirty="0"/>
                    </a:p>
                  </a:txBody>
                  <a:tcPr/>
                </a:tc>
                <a:extLst>
                  <a:ext uri="{0D108BD9-81ED-4DB2-BD59-A6C34878D82A}">
                    <a16:rowId xmlns:a16="http://schemas.microsoft.com/office/drawing/2014/main" val="10007"/>
                  </a:ext>
                </a:extLst>
              </a:tr>
              <a:tr h="350520">
                <a:tc>
                  <a:txBody>
                    <a:bodyPr/>
                    <a:lstStyle/>
                    <a:p>
                      <a:pPr algn="r" rtl="1"/>
                      <a:r>
                        <a:rPr lang="ar-SA" sz="2000" b="0" dirty="0"/>
                        <a:t>غير صديقة للبيئة </a:t>
                      </a:r>
                    </a:p>
                  </a:txBody>
                  <a:tcPr/>
                </a:tc>
                <a:tc>
                  <a:txBody>
                    <a:bodyPr/>
                    <a:lstStyle/>
                    <a:p>
                      <a:pPr algn="r" rtl="1"/>
                      <a:r>
                        <a:rPr lang="ar-SA" sz="2000" b="0" dirty="0"/>
                        <a:t>صديقة للبيئة لأنها</a:t>
                      </a:r>
                      <a:r>
                        <a:rPr lang="ar-SA" sz="2000" b="0" baseline="0" dirty="0"/>
                        <a:t> توفر المكان والعمالة والورق والمواصلات</a:t>
                      </a:r>
                      <a:endParaRPr lang="ar-SA" sz="2000" b="0" dirty="0"/>
                    </a:p>
                  </a:txBody>
                  <a:tcPr/>
                </a:tc>
                <a:extLst>
                  <a:ext uri="{0D108BD9-81ED-4DB2-BD59-A6C34878D82A}">
                    <a16:rowId xmlns:a16="http://schemas.microsoft.com/office/drawing/2014/main" val="10008"/>
                  </a:ext>
                </a:extLst>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 name="TextBox 2"/>
          <p:cNvSpPr txBox="1"/>
          <p:nvPr/>
        </p:nvSpPr>
        <p:spPr>
          <a:xfrm>
            <a:off x="0" y="5416144"/>
            <a:ext cx="9705528" cy="800219"/>
          </a:xfrm>
          <a:prstGeom prst="rect">
            <a:avLst/>
          </a:prstGeom>
          <a:noFill/>
        </p:spPr>
        <p:txBody>
          <a:bodyPr wrap="square" rtlCol="1">
            <a:spAutoFit/>
          </a:bodyPr>
          <a:lstStyle/>
          <a:p>
            <a:pPr marL="342900" indent="-342900">
              <a:buFont typeface="Arial" panose="020B0604020202020204" pitchFamily="34" charset="0"/>
              <a:buChar char="•"/>
            </a:pPr>
            <a:r>
              <a:rPr lang="ar-SA" sz="2300" dirty="0">
                <a:solidFill>
                  <a:srgbClr val="013E36"/>
                </a:solidFill>
                <a:latin typeface="+mn-lt"/>
                <a:cs typeface="Arial" charset="0"/>
              </a:rPr>
              <a:t>معوقات إدارة سلسلة التوريد: أمن المعلومات والخصوصية، التردد في تبادل المعلومات، نقص المهارات، مشاكل متعلقة بالثقة بين الشركاء والصلاحيات </a:t>
            </a:r>
          </a:p>
        </p:txBody>
      </p:sp>
    </p:spTree>
    <p:extLst>
      <p:ext uri="{BB962C8B-B14F-4D97-AF65-F5344CB8AC3E}">
        <p14:creationId xmlns:p14="http://schemas.microsoft.com/office/powerpoint/2010/main" val="1221020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748" y="260648"/>
            <a:ext cx="8915400" cy="1143000"/>
          </a:xfrm>
        </p:spPr>
        <p:txBody>
          <a:bodyPr/>
          <a:lstStyle/>
          <a:p>
            <a:r>
              <a:rPr lang="ar-SA" dirty="0"/>
              <a:t>نماذج إدارة سلسلة التوريد الإلكترونية</a:t>
            </a:r>
          </a:p>
        </p:txBody>
      </p:sp>
      <p:sp>
        <p:nvSpPr>
          <p:cNvPr id="3" name="Content Placeholder 2"/>
          <p:cNvSpPr>
            <a:spLocks noGrp="1"/>
          </p:cNvSpPr>
          <p:nvPr>
            <p:ph idx="1"/>
          </p:nvPr>
        </p:nvSpPr>
        <p:spPr>
          <a:xfrm>
            <a:off x="-31104" y="1340768"/>
            <a:ext cx="9937104" cy="4896544"/>
          </a:xfrm>
        </p:spPr>
        <p:txBody>
          <a:bodyPr/>
          <a:lstStyle/>
          <a:p>
            <a:pPr marL="514350" indent="-514350" rtl="1">
              <a:spcBef>
                <a:spcPts val="200"/>
              </a:spcBef>
              <a:buFont typeface="+mj-lt"/>
              <a:buAutoNum type="arabicPeriod"/>
            </a:pPr>
            <a:r>
              <a:rPr lang="ar-SA" sz="2400" b="1" dirty="0"/>
              <a:t>الشراء الإلكتروني </a:t>
            </a:r>
            <a:r>
              <a:rPr lang="en-US" sz="2400" b="1" dirty="0"/>
              <a:t> :</a:t>
            </a:r>
            <a:r>
              <a:rPr lang="ar-SA" sz="2400" dirty="0"/>
              <a:t>هو استخدام نظم المعلومات والاتصالات في عمليات شراء المواد الخام ونصف المصنعة ومستلزمات الإنتاج والحصول على المهارات</a:t>
            </a:r>
          </a:p>
          <a:p>
            <a:pPr marL="457200" indent="-457200" rtl="1">
              <a:spcBef>
                <a:spcPts val="200"/>
              </a:spcBef>
              <a:buFont typeface="+mj-lt"/>
              <a:buAutoNum type="arabicPeriod"/>
            </a:pPr>
            <a:r>
              <a:rPr lang="ar-SA" sz="2400" b="1" dirty="0"/>
              <a:t>التخطيط التعاوني </a:t>
            </a:r>
            <a:r>
              <a:rPr lang="ar-SA" altLang="ar-SA" sz="2400" b="1" dirty="0"/>
              <a:t>: </a:t>
            </a:r>
            <a:r>
              <a:rPr lang="ar-SA" sz="2400" dirty="0"/>
              <a:t>الموردين والمنتجين وتجار التجزئة يتعاونون في التنبؤ بالطلب والتخطيط بهدف تحسين تدفق المواد عبر سلسلة التوريد.</a:t>
            </a:r>
          </a:p>
          <a:p>
            <a:pPr marL="457200" indent="-457200" rtl="1">
              <a:spcBef>
                <a:spcPts val="200"/>
              </a:spcBef>
              <a:buFont typeface="+mj-lt"/>
              <a:buAutoNum type="arabicPeriod"/>
            </a:pPr>
            <a:r>
              <a:rPr lang="ar-SA" sz="2400" b="1" dirty="0"/>
              <a:t>التصميم التشاركي: </a:t>
            </a:r>
            <a:r>
              <a:rPr lang="ar-SA" sz="2400" dirty="0"/>
              <a:t>إشراك جميع أصحاب المصلحة في عملية تصميم المنتج</a:t>
            </a:r>
          </a:p>
          <a:p>
            <a:pPr marL="457200" indent="-457200" rtl="1">
              <a:spcBef>
                <a:spcPts val="200"/>
              </a:spcBef>
              <a:buFont typeface="+mj-lt"/>
              <a:buAutoNum type="arabicPeriod"/>
            </a:pPr>
            <a:r>
              <a:rPr lang="ar-SA" sz="2400" b="1" dirty="0"/>
              <a:t>إدارة دورة حياة المنتج (PLM): </a:t>
            </a:r>
            <a:r>
              <a:rPr lang="ar-SA" sz="2400" dirty="0"/>
              <a:t>استراتيجية الأعمال التي تمكن الشركات المصنعة من تبادل البيانات ذات الصلة بالمنتج مع الشركاء كجزء من التصميم التعاوني للمنتج وجهود تنميته</a:t>
            </a:r>
          </a:p>
          <a:p>
            <a:pPr marL="457200" lvl="1" indent="-457200" rtl="1">
              <a:spcBef>
                <a:spcPts val="200"/>
              </a:spcBef>
              <a:buFont typeface="+mj-lt"/>
              <a:buAutoNum type="arabicPeriod" startAt="4"/>
            </a:pPr>
            <a:r>
              <a:rPr lang="ar-SA" sz="2400" b="1" dirty="0"/>
              <a:t>التجديد التعاوني</a:t>
            </a:r>
            <a:r>
              <a:rPr lang="ar-SA" sz="2400" dirty="0"/>
              <a:t> : تجديد المخزون والمواد عن طريق تعاون الموردين والمنتجين والموزعين وتجار التجزئة باستخدام نظم المعلومات وذلك بهدف زيادة رضا الزبائن. مثال: قيام المورد بإدارة مخزون تجار التجزئة بمتابعة العرض والطلب</a:t>
            </a:r>
          </a:p>
          <a:p>
            <a:pPr marL="457200" lvl="1" indent="-457200" rtl="1">
              <a:spcBef>
                <a:spcPts val="200"/>
              </a:spcBef>
              <a:buFont typeface="+mj-lt"/>
              <a:buAutoNum type="arabicPeriod" startAt="4"/>
            </a:pPr>
            <a:r>
              <a:rPr lang="ar-SA" sz="2400" b="1" dirty="0"/>
              <a:t>التجارة الالكترونية: </a:t>
            </a:r>
            <a:r>
              <a:rPr lang="ar-SA" sz="2400" dirty="0"/>
              <a:t>أخذ الطلبات، إنهاء الطلبات، الدفع الإلكتروني، تقليل المخزون</a:t>
            </a:r>
            <a:br>
              <a:rPr lang="ar-SA" sz="2400" dirty="0"/>
            </a:br>
            <a:r>
              <a:rPr lang="ar-SA" sz="2400" dirty="0"/>
              <a:t>التجارة التعاونية</a:t>
            </a:r>
          </a:p>
          <a:p>
            <a:pPr marL="514350" indent="-514350" rtl="1">
              <a:spcBef>
                <a:spcPts val="200"/>
              </a:spcBef>
              <a:buFont typeface="+mj-lt"/>
              <a:buAutoNum type="arabicPeriod"/>
            </a:pPr>
            <a:endParaRPr lang="ar-SA" sz="2400" dirty="0"/>
          </a:p>
          <a:p>
            <a:pPr marL="457200" indent="-457200" rtl="1">
              <a:spcBef>
                <a:spcPts val="200"/>
              </a:spcBef>
              <a:buFont typeface="Arial" panose="020B0604020202020204" pitchFamily="34" charset="0"/>
              <a:buChar char="•"/>
            </a:pPr>
            <a:endParaRPr lang="ar-SA" sz="2400" dirty="0"/>
          </a:p>
          <a:p>
            <a:pPr marL="457200" indent="-457200" rtl="1">
              <a:spcBef>
                <a:spcPts val="200"/>
              </a:spcBef>
              <a:buFont typeface="Arial" panose="020B0604020202020204" pitchFamily="34" charset="0"/>
              <a:buChar char="•"/>
            </a:pP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1462787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ar-SA" kern="1200" dirty="0">
                <a:solidFill>
                  <a:srgbClr val="AD9968"/>
                </a:solidFill>
                <a:latin typeface="+mj-lt"/>
                <a:ea typeface="+mj-ea"/>
              </a:rPr>
              <a:t>نماذج إدارة سلسلة التوريد الإلكترونية</a:t>
            </a:r>
          </a:p>
        </p:txBody>
      </p:sp>
      <p:sp>
        <p:nvSpPr>
          <p:cNvPr id="3" name="Content Placeholder 2"/>
          <p:cNvSpPr>
            <a:spLocks noGrp="1"/>
          </p:cNvSpPr>
          <p:nvPr>
            <p:ph idx="1"/>
          </p:nvPr>
        </p:nvSpPr>
        <p:spPr>
          <a:xfrm>
            <a:off x="128464" y="1417638"/>
            <a:ext cx="9777536" cy="4708525"/>
          </a:xfrm>
        </p:spPr>
        <p:txBody>
          <a:bodyPr/>
          <a:lstStyle/>
          <a:p>
            <a:pPr rtl="1"/>
            <a:r>
              <a:rPr lang="ar-SA" altLang="ar-SA" sz="2400" b="1" dirty="0"/>
              <a:t>6. الخدمات اللوجستية الالكترونية </a:t>
            </a:r>
            <a:r>
              <a:rPr lang="en-US" sz="2400" dirty="0">
                <a:solidFill>
                  <a:srgbClr val="AD9968"/>
                </a:solidFill>
              </a:rPr>
              <a:t>:</a:t>
            </a:r>
            <a:r>
              <a:rPr lang="ar-SA" altLang="ar-SA" sz="2400" b="1" dirty="0"/>
              <a:t> </a:t>
            </a:r>
            <a:r>
              <a:rPr lang="ar-SA" sz="2400" dirty="0"/>
              <a:t>هي مجموعة الخدمات التي تستخدم تقنيات الحوسبة والاتصالات لتحويل العمليات اللوجستية الرئيسية الى عمليات قائمة على تبادل البيانات والمعرفة والمعلومات مع الشركاء بهدف نيل رضا العميل. </a:t>
            </a:r>
          </a:p>
          <a:p>
            <a:pPr rtl="1"/>
            <a:r>
              <a:rPr lang="ar-SA" sz="2400" b="1" dirty="0"/>
              <a:t>7. الشراكة الاستراتيجية:</a:t>
            </a:r>
            <a:r>
              <a:rPr lang="ar-SA" sz="2400" dirty="0"/>
              <a:t> استخدام تقنية المعلومات لتسهيل تعاون اثنين أو أكثر من الشركات </a:t>
            </a:r>
          </a:p>
          <a:p>
            <a:pPr marL="0" indent="0" rtl="1"/>
            <a:r>
              <a:rPr lang="ar-SA" sz="2400" b="1" dirty="0"/>
              <a:t>. التجارة التعاونية: </a:t>
            </a:r>
            <a:r>
              <a:rPr lang="ar-SA" sz="2400" dirty="0"/>
              <a:t>هي استخدام التقنية لتمكين الشركة من البحث والتطوير والتخطيط، وتصميم المنتج، وإدارة عملية الإنتاج، وإدارة المخزون والتسويق بشكل تعاوني مع الشركاء والموردين والزبائن.</a:t>
            </a:r>
          </a:p>
          <a:p>
            <a:pPr marL="457200" indent="-457200" rtl="1">
              <a:buFont typeface="+mj-lt"/>
              <a:buAutoNum type="arabicPeriod" startAt="9"/>
            </a:pPr>
            <a:r>
              <a:rPr lang="ar-SA" sz="2400" b="1" dirty="0"/>
              <a:t>دعم وتكامل سلسلة القيمة</a:t>
            </a:r>
            <a:r>
              <a:rPr lang="en-US" altLang="ar-SA" sz="2400" b="1" dirty="0"/>
              <a:t>   : </a:t>
            </a:r>
            <a:r>
              <a:rPr lang="ar-SA" altLang="ar-SA" sz="2400" dirty="0"/>
              <a:t>تقسم أنشطة المنظمة الى رئيسية (التوريد والإنتاج والتوزيع وغير رئيسية (الموارد البشرية والمالية). وتستخدم تقنية المعلومات في تحقيق التكامل فيما بينها: </a:t>
            </a:r>
            <a:r>
              <a:rPr lang="ar-SA" altLang="ar-SA" sz="2400" b="1" dirty="0"/>
              <a:t> </a:t>
            </a:r>
            <a:endParaRPr lang="en-US" altLang="ar-SA" sz="2400" b="1" dirty="0"/>
          </a:p>
          <a:p>
            <a:pPr rtl="1"/>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504484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56" y="158495"/>
            <a:ext cx="9354244" cy="1110265"/>
          </a:xfrm>
        </p:spPr>
        <p:txBody>
          <a:bodyPr/>
          <a:lstStyle/>
          <a:p>
            <a:pPr rtl="1"/>
            <a:r>
              <a:rPr lang="ar-SA" sz="3600" dirty="0"/>
              <a:t> نماذج إدارة سلسلة التوريد الإلكترونية</a:t>
            </a:r>
            <a:endParaRPr lang="ar-SA" dirty="0"/>
          </a:p>
        </p:txBody>
      </p:sp>
      <p:sp>
        <p:nvSpPr>
          <p:cNvPr id="3" name="Content Placeholder 2"/>
          <p:cNvSpPr>
            <a:spLocks noGrp="1"/>
          </p:cNvSpPr>
          <p:nvPr>
            <p:ph idx="1"/>
          </p:nvPr>
        </p:nvSpPr>
        <p:spPr>
          <a:xfrm>
            <a:off x="0" y="1417638"/>
            <a:ext cx="9906000" cy="4938712"/>
          </a:xfrm>
        </p:spPr>
        <p:txBody>
          <a:bodyPr/>
          <a:lstStyle/>
          <a:p>
            <a:pPr marL="457200" indent="-457200" rtl="1">
              <a:spcBef>
                <a:spcPts val="200"/>
              </a:spcBef>
              <a:buFont typeface="+mj-lt"/>
              <a:buAutoNum type="arabicPeriod" startAt="10"/>
            </a:pPr>
            <a:r>
              <a:rPr lang="ar-SA" sz="2400" dirty="0"/>
              <a:t> </a:t>
            </a:r>
            <a:r>
              <a:rPr lang="ar-SA" sz="2400" b="1" dirty="0"/>
              <a:t>المنظمات الافتراضية</a:t>
            </a:r>
            <a:r>
              <a:rPr lang="en-US" sz="2000" b="1" dirty="0"/>
              <a:t>Virtual organizations </a:t>
            </a:r>
            <a:r>
              <a:rPr lang="ar-SA" sz="2300" dirty="0"/>
              <a:t>: هي منظمات تعمل في الواقع الافتراضي وتعتمد على تقنية المعلومات في أداء وظائفها بدون حدود وموقع مكاني معين. تناسب الخدمات الاستشارية وتصميم البرامج والنشر الإلكتروني والمنظمات الخيرية والتنموية والخدمات الالكترونية  </a:t>
            </a:r>
            <a:endParaRPr lang="en-US" sz="2300" dirty="0"/>
          </a:p>
          <a:p>
            <a:pPr marL="457200" indent="-457200" rtl="1">
              <a:spcBef>
                <a:spcPts val="200"/>
              </a:spcBef>
              <a:buFont typeface="Arial" panose="020B0604020202020204" pitchFamily="34" charset="0"/>
              <a:buChar char="•"/>
            </a:pPr>
            <a:r>
              <a:rPr lang="ar-SA" sz="2300" b="1" dirty="0"/>
              <a:t>فوائدها:</a:t>
            </a:r>
            <a:endParaRPr lang="en-US" sz="2300" b="1" dirty="0"/>
          </a:p>
          <a:p>
            <a:pPr marL="857250" lvl="1" indent="-457200" rtl="1">
              <a:spcBef>
                <a:spcPts val="200"/>
              </a:spcBef>
              <a:buFont typeface="Wingdings" panose="05000000000000000000" pitchFamily="2" charset="2"/>
              <a:buChar char="Ø"/>
            </a:pPr>
            <a:r>
              <a:rPr lang="ar-SA" sz="2300" dirty="0"/>
              <a:t>عدم الحاجة الى مكان أو مباني (حلت مشكلة اختيار المكان) </a:t>
            </a:r>
            <a:endParaRPr lang="en-US" sz="2300" dirty="0"/>
          </a:p>
          <a:p>
            <a:pPr marL="857250" lvl="1" indent="-457200" rtl="1">
              <a:spcBef>
                <a:spcPts val="200"/>
              </a:spcBef>
              <a:buFont typeface="Wingdings" panose="05000000000000000000" pitchFamily="2" charset="2"/>
              <a:buChar char="Ø"/>
            </a:pPr>
            <a:r>
              <a:rPr lang="ar-SA" sz="2300" dirty="0"/>
              <a:t>الاعتماد على التقنية والمعرفة والحاسبات بدل العمالة </a:t>
            </a:r>
            <a:endParaRPr lang="en-US" sz="2300" dirty="0"/>
          </a:p>
          <a:p>
            <a:pPr marL="857250" lvl="1" indent="-457200" rtl="1">
              <a:spcBef>
                <a:spcPts val="200"/>
              </a:spcBef>
              <a:buFont typeface="Wingdings" panose="05000000000000000000" pitchFamily="2" charset="2"/>
              <a:buChar char="Ø"/>
            </a:pPr>
            <a:r>
              <a:rPr lang="ar-SA" sz="2300" dirty="0"/>
              <a:t>العمالة الجوالة والدوام 24 ساعة والزبائن جزأ من قوة العمل</a:t>
            </a:r>
            <a:endParaRPr lang="en-US" sz="2300" dirty="0"/>
          </a:p>
          <a:p>
            <a:pPr marL="857250" lvl="1" indent="-457200" rtl="1">
              <a:spcBef>
                <a:spcPts val="200"/>
              </a:spcBef>
              <a:buFont typeface="Wingdings" panose="05000000000000000000" pitchFamily="2" charset="2"/>
              <a:buChar char="Ø"/>
            </a:pPr>
            <a:r>
              <a:rPr lang="ar-SA" sz="2300" dirty="0"/>
              <a:t>المرونة في العمل وقلة ضغط العمل والإدارة المشتركة أو المسطحة </a:t>
            </a:r>
          </a:p>
          <a:p>
            <a:pPr marL="857250" lvl="1" indent="-457200" rtl="1">
              <a:spcBef>
                <a:spcPts val="200"/>
              </a:spcBef>
              <a:buFont typeface="Wingdings" panose="05000000000000000000" pitchFamily="2" charset="2"/>
              <a:buChar char="Ø"/>
            </a:pPr>
            <a:r>
              <a:rPr lang="ar-SA" sz="2300" dirty="0"/>
              <a:t>المحافظة على البيئة وتنمية المناطق النائية لأن الإدارة أو العمل يمكن أن يكون عن بعد</a:t>
            </a:r>
          </a:p>
          <a:p>
            <a:pPr marL="857250" lvl="1" indent="-457200" rtl="1">
              <a:spcBef>
                <a:spcPts val="200"/>
              </a:spcBef>
              <a:buFont typeface="Wingdings" panose="05000000000000000000" pitchFamily="2" charset="2"/>
              <a:buChar char="Ø"/>
            </a:pPr>
            <a:r>
              <a:rPr lang="ar-SA" sz="2300" dirty="0"/>
              <a:t>تنمية رأس المال البشرى </a:t>
            </a:r>
            <a:r>
              <a:rPr lang="en-US" sz="2300" dirty="0"/>
              <a:t>human capital</a:t>
            </a:r>
            <a:r>
              <a:rPr lang="ar-SA" sz="2300" dirty="0"/>
              <a:t> عن طريق تبادل المعرفة والخبرات </a:t>
            </a:r>
          </a:p>
          <a:p>
            <a:pPr marL="857250" lvl="1" indent="-457200" rtl="1">
              <a:spcBef>
                <a:spcPts val="200"/>
              </a:spcBef>
              <a:buFont typeface="Wingdings" panose="05000000000000000000" pitchFamily="2" charset="2"/>
              <a:buChar char="Ø"/>
            </a:pPr>
            <a:r>
              <a:rPr lang="ar-SA" sz="2300" dirty="0"/>
              <a:t>مناسبة للهيئات العلمة والاستشارية والتنموية وقاطني المناطق النائية وذوى الاحتياجات الخاصة  </a:t>
            </a:r>
            <a:endParaRPr lang="en-US" sz="2300" dirty="0"/>
          </a:p>
          <a:p>
            <a:pPr rtl="1">
              <a:spcBef>
                <a:spcPts val="200"/>
              </a:spcBef>
            </a:pPr>
            <a:r>
              <a:rPr lang="en-US" sz="2300" dirty="0"/>
              <a:t>  </a:t>
            </a:r>
            <a:r>
              <a:rPr lang="ar-SA" sz="2300" b="1" dirty="0"/>
              <a:t>عيوبها: </a:t>
            </a:r>
            <a:r>
              <a:rPr lang="ar-SA" sz="2300" dirty="0"/>
              <a:t>ارتفاع تكاليف  البنية الالكترونية، والاعتماد على التكنولوجيا والإنترنت، وتحتاج الى الثقة، وضعف آليات فض المنازعات وتقلل رأس المال الاجتماعي </a:t>
            </a:r>
            <a:r>
              <a:rPr lang="en-US" sz="2300" dirty="0"/>
              <a:t>social capital</a:t>
            </a:r>
            <a:r>
              <a:rPr lang="ar-SA" sz="2300" dirty="0"/>
              <a:t> بسبب العزلة الاجتماعية</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mc:AlternateContent xmlns:mc="http://schemas.openxmlformats.org/markup-compatibility/2006">
        <mc:Choice xmlns:p14="http://schemas.microsoft.com/office/powerpoint/2010/main" Requires="p14">
          <p:contentPart p14:bwMode="auto" r:id="rId2">
            <p14:nvContentPartPr>
              <p14:cNvPr id="6" name="حبر 5"/>
              <p14:cNvContentPartPr/>
              <p14:nvPr/>
            </p14:nvContentPartPr>
            <p14:xfrm>
              <a:off x="7162920" y="890129"/>
              <a:ext cx="2727720" cy="985680"/>
            </p14:xfrm>
          </p:contentPart>
        </mc:Choice>
        <mc:Fallback>
          <p:pic>
            <p:nvPicPr>
              <p:cNvPr id="6" name="حبر 5"/>
              <p:cNvPicPr/>
              <p:nvPr/>
            </p:nvPicPr>
            <p:blipFill>
              <a:blip r:embed="rId3"/>
              <a:stretch>
                <a:fillRect/>
              </a:stretch>
            </p:blipFill>
            <p:spPr>
              <a:xfrm>
                <a:off x="7151038" y="878249"/>
                <a:ext cx="2751483" cy="1009440"/>
              </a:xfrm>
              <a:prstGeom prst="rect">
                <a:avLst/>
              </a:prstGeom>
            </p:spPr>
          </p:pic>
        </mc:Fallback>
      </mc:AlternateContent>
    </p:spTree>
    <p:extLst>
      <p:ext uri="{BB962C8B-B14F-4D97-AF65-F5344CB8AC3E}">
        <p14:creationId xmlns:p14="http://schemas.microsoft.com/office/powerpoint/2010/main" val="3408881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srcRect l="41698" t="19282" b="16734"/>
          <a:stretch/>
        </p:blipFill>
        <p:spPr>
          <a:xfrm>
            <a:off x="1496616" y="404664"/>
            <a:ext cx="7585695" cy="4680520"/>
          </a:xfrm>
          <a:prstGeom prst="rect">
            <a:avLst/>
          </a:prstGeom>
        </p:spPr>
      </p:pic>
    </p:spTree>
    <p:extLst>
      <p:ext uri="{BB962C8B-B14F-4D97-AF65-F5344CB8AC3E}">
        <p14:creationId xmlns:p14="http://schemas.microsoft.com/office/powerpoint/2010/main" val="465141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srcRect l="39484" t="19485" r="2958" b="13578"/>
          <a:stretch/>
        </p:blipFill>
        <p:spPr>
          <a:xfrm>
            <a:off x="1352600" y="1196752"/>
            <a:ext cx="7488831" cy="4896544"/>
          </a:xfrm>
          <a:prstGeom prst="rect">
            <a:avLst/>
          </a:prstGeom>
        </p:spPr>
      </p:pic>
    </p:spTree>
    <p:extLst>
      <p:ext uri="{BB962C8B-B14F-4D97-AF65-F5344CB8AC3E}">
        <p14:creationId xmlns:p14="http://schemas.microsoft.com/office/powerpoint/2010/main" val="701831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srcRect l="37825" t="20470" r="7939" b="9641"/>
          <a:stretch/>
        </p:blipFill>
        <p:spPr>
          <a:xfrm>
            <a:off x="1280592" y="908720"/>
            <a:ext cx="7056784" cy="5112568"/>
          </a:xfrm>
          <a:prstGeom prst="rect">
            <a:avLst/>
          </a:prstGeom>
        </p:spPr>
      </p:pic>
    </p:spTree>
    <p:extLst>
      <p:ext uri="{BB962C8B-B14F-4D97-AF65-F5344CB8AC3E}">
        <p14:creationId xmlns:p14="http://schemas.microsoft.com/office/powerpoint/2010/main" val="49234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srcRect l="36717" t="21454" r="3512" b="8657"/>
          <a:stretch/>
        </p:blipFill>
        <p:spPr>
          <a:xfrm>
            <a:off x="1136576" y="908720"/>
            <a:ext cx="7776865" cy="5112568"/>
          </a:xfrm>
          <a:prstGeom prst="rect">
            <a:avLst/>
          </a:prstGeom>
        </p:spPr>
      </p:pic>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7814802" y="271826"/>
              <a:ext cx="785880" cy="1191600"/>
            </p14:xfrm>
          </p:contentPart>
        </mc:Choice>
        <mc:Fallback>
          <p:pic>
            <p:nvPicPr>
              <p:cNvPr id="7" name="حبر 6"/>
              <p:cNvPicPr/>
              <p:nvPr/>
            </p:nvPicPr>
            <p:blipFill>
              <a:blip r:embed="rId4"/>
              <a:stretch>
                <a:fillRect/>
              </a:stretch>
            </p:blipFill>
            <p:spPr>
              <a:xfrm>
                <a:off x="7806518" y="263546"/>
                <a:ext cx="802448" cy="1208160"/>
              </a:xfrm>
              <a:prstGeom prst="rect">
                <a:avLst/>
              </a:prstGeom>
            </p:spPr>
          </p:pic>
        </mc:Fallback>
      </mc:AlternateContent>
    </p:spTree>
    <p:extLst>
      <p:ext uri="{BB962C8B-B14F-4D97-AF65-F5344CB8AC3E}">
        <p14:creationId xmlns:p14="http://schemas.microsoft.com/office/powerpoint/2010/main" val="3386230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أسئلة للمراجعة: 1</a:t>
            </a:r>
          </a:p>
        </p:txBody>
      </p:sp>
      <p:sp>
        <p:nvSpPr>
          <p:cNvPr id="3" name="Content Placeholder 2"/>
          <p:cNvSpPr>
            <a:spLocks noGrp="1"/>
          </p:cNvSpPr>
          <p:nvPr>
            <p:ph idx="1"/>
          </p:nvPr>
        </p:nvSpPr>
        <p:spPr>
          <a:xfrm>
            <a:off x="516756" y="1340768"/>
            <a:ext cx="8915400" cy="4752528"/>
          </a:xfrm>
        </p:spPr>
        <p:txBody>
          <a:bodyPr/>
          <a:lstStyle/>
          <a:p>
            <a:pPr marL="514350" indent="-514350" rtl="1">
              <a:buAutoNum type="arabicParenBoth"/>
            </a:pPr>
            <a:r>
              <a:rPr lang="ar-SA" dirty="0"/>
              <a:t>......يساعد على خلق أفكار جديدة</a:t>
            </a:r>
          </a:p>
          <a:p>
            <a:pPr marL="1314450" lvl="2" indent="-514350" rtl="1">
              <a:buFont typeface="+mj-lt"/>
              <a:buAutoNum type="alphaUcPeriod"/>
            </a:pPr>
            <a:r>
              <a:rPr lang="ar-SA" dirty="0">
                <a:solidFill>
                  <a:srgbClr val="FF0000"/>
                </a:solidFill>
              </a:rPr>
              <a:t>      التغيير </a:t>
            </a:r>
            <a:r>
              <a:rPr lang="ar-SA" dirty="0" err="1">
                <a:solidFill>
                  <a:srgbClr val="FF0000"/>
                </a:solidFill>
              </a:rPr>
              <a:t>القسرى</a:t>
            </a:r>
            <a:endParaRPr lang="ar-SA" dirty="0">
              <a:solidFill>
                <a:srgbClr val="FF0000"/>
              </a:solidFill>
            </a:endParaRPr>
          </a:p>
          <a:p>
            <a:pPr marL="1314450" lvl="2" indent="-514350" rtl="1">
              <a:buFont typeface="+mj-lt"/>
              <a:buAutoNum type="alphaUcPeriod"/>
            </a:pPr>
            <a:r>
              <a:rPr lang="ar-SA" dirty="0">
                <a:solidFill>
                  <a:schemeClr val="tx1"/>
                </a:solidFill>
              </a:rPr>
              <a:t>      التغيير </a:t>
            </a:r>
            <a:r>
              <a:rPr lang="ar-SA" dirty="0" err="1">
                <a:solidFill>
                  <a:schemeClr val="tx1"/>
                </a:solidFill>
              </a:rPr>
              <a:t>التعاونى</a:t>
            </a:r>
            <a:endParaRPr lang="ar-SA" dirty="0">
              <a:solidFill>
                <a:schemeClr val="tx1"/>
              </a:solidFill>
            </a:endParaRPr>
          </a:p>
          <a:p>
            <a:pPr marL="1314450" lvl="2" indent="-514350" rtl="1">
              <a:buFont typeface="+mj-lt"/>
              <a:buAutoNum type="alphaUcPeriod"/>
            </a:pPr>
            <a:r>
              <a:rPr lang="ar-SA" dirty="0"/>
              <a:t>      التغيير </a:t>
            </a:r>
            <a:r>
              <a:rPr lang="ar-SA" dirty="0" err="1"/>
              <a:t>الإستشارى</a:t>
            </a:r>
            <a:endParaRPr lang="ar-SA" dirty="0"/>
          </a:p>
          <a:p>
            <a:pPr marL="1314450" lvl="2" indent="-514350" rtl="1">
              <a:buFont typeface="+mj-lt"/>
              <a:buAutoNum type="alphaUcPeriod"/>
            </a:pPr>
            <a:r>
              <a:rPr lang="ar-SA" dirty="0"/>
              <a:t>      التغيير </a:t>
            </a:r>
            <a:r>
              <a:rPr lang="ar-SA" dirty="0" err="1"/>
              <a:t>التوجيهى</a:t>
            </a:r>
            <a:r>
              <a:rPr lang="ar-SA" dirty="0"/>
              <a:t> </a:t>
            </a:r>
          </a:p>
          <a:p>
            <a:pPr marL="514350" indent="-514350" rtl="1">
              <a:buFont typeface="+mj-lt"/>
              <a:buAutoNum type="arabicParenBoth"/>
            </a:pPr>
            <a:r>
              <a:rPr lang="ar-SA" dirty="0"/>
              <a:t>سلسلة التوريد الإلكترونية.......</a:t>
            </a:r>
          </a:p>
          <a:p>
            <a:pPr marL="1314450" lvl="2" indent="-514350" rtl="1">
              <a:buFont typeface="+mj-lt"/>
              <a:buAutoNum type="alphaUcPeriod"/>
            </a:pPr>
            <a:r>
              <a:rPr lang="ar-SA" dirty="0">
                <a:solidFill>
                  <a:srgbClr val="FF0000"/>
                </a:solidFill>
              </a:rPr>
              <a:t>      تتعامل مع منتجات رقمية </a:t>
            </a:r>
          </a:p>
          <a:p>
            <a:pPr marL="1314450" lvl="2" indent="-514350" rtl="1">
              <a:buFont typeface="+mj-lt"/>
              <a:buAutoNum type="alphaUcPeriod"/>
            </a:pPr>
            <a:r>
              <a:rPr lang="ar-SA" dirty="0"/>
              <a:t>      تتميز بزيادة التكاليف</a:t>
            </a:r>
          </a:p>
          <a:p>
            <a:pPr marL="1314450" lvl="2" indent="-514350" rtl="1">
              <a:buFont typeface="+mj-lt"/>
              <a:buAutoNum type="alphaUcPeriod"/>
            </a:pPr>
            <a:r>
              <a:rPr lang="ar-SA" dirty="0"/>
              <a:t>       تتعامل مع منتجات حسية </a:t>
            </a:r>
          </a:p>
          <a:p>
            <a:pPr marL="1314450" lvl="2" indent="-514350" rtl="1">
              <a:buFont typeface="+mj-lt"/>
              <a:buAutoNum type="alphaUcPeriod"/>
            </a:pPr>
            <a:r>
              <a:rPr lang="ar-SA" dirty="0"/>
              <a:t>     لا توفر الوقت ولا الجهد </a:t>
            </a:r>
          </a:p>
          <a:p>
            <a:pPr marL="0" indent="0" rtl="1"/>
            <a:r>
              <a:rPr lang="ar-SA" dirty="0"/>
              <a:t> </a:t>
            </a:r>
          </a:p>
          <a:p>
            <a:pPr marL="0" indent="0" rtl="1"/>
            <a:r>
              <a:rPr lang="ar-SA" dirty="0"/>
              <a:t>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663638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أسئلة للمراجعة: 2</a:t>
            </a:r>
          </a:p>
        </p:txBody>
      </p:sp>
      <p:sp>
        <p:nvSpPr>
          <p:cNvPr id="3" name="Content Placeholder 2"/>
          <p:cNvSpPr>
            <a:spLocks noGrp="1"/>
          </p:cNvSpPr>
          <p:nvPr>
            <p:ph idx="1"/>
          </p:nvPr>
        </p:nvSpPr>
        <p:spPr>
          <a:xfrm>
            <a:off x="56456" y="1417638"/>
            <a:ext cx="9721080" cy="4938712"/>
          </a:xfrm>
        </p:spPr>
        <p:txBody>
          <a:bodyPr/>
          <a:lstStyle/>
          <a:p>
            <a:r>
              <a:rPr lang="ar-SA" dirty="0"/>
              <a:t>(3) من أهم خصائص سلسلة التوريد التقليدية.....</a:t>
            </a:r>
          </a:p>
          <a:p>
            <a:pPr marL="1314450" lvl="2" indent="-514350" rtl="1">
              <a:buFont typeface="+mj-lt"/>
              <a:buAutoNum type="alphaUcPeriod"/>
            </a:pPr>
            <a:r>
              <a:rPr lang="ar-SA" dirty="0"/>
              <a:t>	 أنها تستفيد من شبكات القيمة</a:t>
            </a:r>
          </a:p>
          <a:p>
            <a:pPr marL="1314450" lvl="2" indent="-514350" rtl="1">
              <a:buFont typeface="+mj-lt"/>
              <a:buAutoNum type="alphaUcPeriod"/>
            </a:pPr>
            <a:r>
              <a:rPr lang="ar-SA" dirty="0"/>
              <a:t>       أنها تنطبق على السلع التقليدية أو الحسية</a:t>
            </a:r>
          </a:p>
          <a:p>
            <a:pPr marL="1314450" lvl="2" indent="-514350" rtl="1">
              <a:buFont typeface="+mj-lt"/>
              <a:buAutoNum type="alphaUcPeriod"/>
            </a:pPr>
            <a:r>
              <a:rPr lang="ar-SA" dirty="0"/>
              <a:t>        أنها تناسب السلع الرقمية</a:t>
            </a:r>
          </a:p>
          <a:p>
            <a:pPr marL="1314450" lvl="2" indent="-514350" rtl="1">
              <a:buFont typeface="+mj-lt"/>
              <a:buAutoNum type="alphaUcPeriod"/>
            </a:pPr>
            <a:r>
              <a:rPr lang="ar-SA" dirty="0"/>
              <a:t>        أنها تقلل التكاليف</a:t>
            </a:r>
          </a:p>
          <a:p>
            <a:pPr marL="0" indent="0" rtl="1"/>
            <a:r>
              <a:rPr lang="ar-SA" dirty="0"/>
              <a:t>(4) يستخدم في إنشاء شبكات افتراضيه خاصة </a:t>
            </a:r>
          </a:p>
          <a:p>
            <a:pPr marL="1314450" lvl="2" indent="-514350" rtl="1">
              <a:buFont typeface="+mj-lt"/>
              <a:buAutoNum type="alphaUcPeriod"/>
            </a:pPr>
            <a:r>
              <a:rPr lang="ar-SA" dirty="0"/>
              <a:t> </a:t>
            </a:r>
            <a:r>
              <a:rPr lang="en-US" dirty="0" err="1"/>
              <a:t>IPSec</a:t>
            </a:r>
            <a:endParaRPr lang="en-US" dirty="0"/>
          </a:p>
          <a:p>
            <a:pPr marL="1314450" lvl="2" indent="-514350" rtl="1">
              <a:buFont typeface="+mj-lt"/>
              <a:buAutoNum type="alphaUcPeriod"/>
            </a:pPr>
            <a:r>
              <a:rPr lang="en-US" dirty="0"/>
              <a:t>https</a:t>
            </a:r>
          </a:p>
          <a:p>
            <a:pPr marL="1314450" lvl="2" indent="-514350" rtl="1">
              <a:buFont typeface="+mj-lt"/>
              <a:buAutoNum type="alphaUcPeriod"/>
            </a:pPr>
            <a:r>
              <a:rPr lang="en-US" dirty="0" err="1"/>
              <a:t>Avast</a:t>
            </a:r>
            <a:endParaRPr lang="en-US" dirty="0"/>
          </a:p>
          <a:p>
            <a:pPr marL="1314450" lvl="2" indent="-514350" rtl="1">
              <a:buFont typeface="+mj-lt"/>
              <a:buAutoNum type="alphaUcPeriod"/>
            </a:pPr>
            <a:r>
              <a:rPr lang="ar-SA" dirty="0"/>
              <a:t>أنية العسل</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mc:AlternateContent xmlns:mc="http://schemas.openxmlformats.org/markup-compatibility/2006">
        <mc:Choice xmlns:p14="http://schemas.microsoft.com/office/powerpoint/2010/main" Requires="p14">
          <p:contentPart p14:bwMode="auto" r:id="rId2">
            <p14:nvContentPartPr>
              <p14:cNvPr id="6" name="حبر 5"/>
              <p14:cNvContentPartPr/>
              <p14:nvPr/>
            </p14:nvContentPartPr>
            <p14:xfrm>
              <a:off x="8552148" y="2417911"/>
              <a:ext cx="623520" cy="357840"/>
            </p14:xfrm>
          </p:contentPart>
        </mc:Choice>
        <mc:Fallback>
          <p:pic>
            <p:nvPicPr>
              <p:cNvPr id="6" name="حبر 5"/>
              <p:cNvPicPr/>
              <p:nvPr/>
            </p:nvPicPr>
            <p:blipFill>
              <a:blip r:embed="rId3"/>
              <a:stretch>
                <a:fillRect/>
              </a:stretch>
            </p:blipFill>
            <p:spPr>
              <a:xfrm>
                <a:off x="8543868" y="2409623"/>
                <a:ext cx="640080" cy="374417"/>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8" name="حبر 7"/>
              <p14:cNvContentPartPr/>
              <p14:nvPr/>
            </p14:nvContentPartPr>
            <p14:xfrm>
              <a:off x="8553588" y="4434631"/>
              <a:ext cx="470520" cy="287280"/>
            </p14:xfrm>
          </p:contentPart>
        </mc:Choice>
        <mc:Fallback>
          <p:pic>
            <p:nvPicPr>
              <p:cNvPr id="8" name="حبر 7"/>
              <p:cNvPicPr/>
              <p:nvPr/>
            </p:nvPicPr>
            <p:blipFill>
              <a:blip r:embed="rId5"/>
              <a:stretch>
                <a:fillRect/>
              </a:stretch>
            </p:blipFill>
            <p:spPr>
              <a:xfrm>
                <a:off x="8545308" y="4426351"/>
                <a:ext cx="487080" cy="303840"/>
              </a:xfrm>
              <a:prstGeom prst="rect">
                <a:avLst/>
              </a:prstGeom>
            </p:spPr>
          </p:pic>
        </mc:Fallback>
      </mc:AlternateContent>
    </p:spTree>
    <p:extLst>
      <p:ext uri="{BB962C8B-B14F-4D97-AF65-F5344CB8AC3E}">
        <p14:creationId xmlns:p14="http://schemas.microsoft.com/office/powerpoint/2010/main" val="601013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أسئلة للمراجعة: 3</a:t>
            </a:r>
          </a:p>
        </p:txBody>
      </p:sp>
      <p:sp>
        <p:nvSpPr>
          <p:cNvPr id="3" name="Content Placeholder 2"/>
          <p:cNvSpPr>
            <a:spLocks noGrp="1"/>
          </p:cNvSpPr>
          <p:nvPr>
            <p:ph idx="1"/>
          </p:nvPr>
        </p:nvSpPr>
        <p:spPr>
          <a:xfrm>
            <a:off x="495300" y="1417638"/>
            <a:ext cx="8915400" cy="4708525"/>
          </a:xfrm>
        </p:spPr>
        <p:txBody>
          <a:bodyPr/>
          <a:lstStyle/>
          <a:p>
            <a:r>
              <a:rPr lang="ar-SA" dirty="0"/>
              <a:t>(5) .......</a:t>
            </a:r>
            <a:r>
              <a:rPr lang="ar-SA" dirty="0" err="1"/>
              <a:t>هى</a:t>
            </a:r>
            <a:r>
              <a:rPr lang="ar-SA" dirty="0"/>
              <a:t> أكثر أساليب التوثيق تكلفة</a:t>
            </a:r>
          </a:p>
          <a:p>
            <a:pPr marL="1314450" lvl="2" indent="-514350" rtl="1">
              <a:buFont typeface="+mj-lt"/>
              <a:buAutoNum type="alphaUcPeriod"/>
            </a:pPr>
            <a:r>
              <a:rPr lang="ar-SA" dirty="0"/>
              <a:t>    كلمة المرور</a:t>
            </a:r>
          </a:p>
          <a:p>
            <a:pPr marL="1314450" lvl="2" indent="-514350" rtl="1">
              <a:buFont typeface="+mj-lt"/>
              <a:buAutoNum type="alphaUcPeriod"/>
            </a:pPr>
            <a:r>
              <a:rPr lang="ar-SA" dirty="0">
                <a:solidFill>
                  <a:srgbClr val="FF0000"/>
                </a:solidFill>
              </a:rPr>
              <a:t>    الحمض النووي</a:t>
            </a:r>
          </a:p>
          <a:p>
            <a:pPr marL="1314450" lvl="2" indent="-514350" rtl="1">
              <a:buFont typeface="+mj-lt"/>
              <a:buAutoNum type="alphaUcPeriod"/>
            </a:pPr>
            <a:r>
              <a:rPr lang="ar-SA" dirty="0"/>
              <a:t>     بصمة اليد</a:t>
            </a:r>
          </a:p>
          <a:p>
            <a:pPr marL="1314450" lvl="2" indent="-514350" rtl="1">
              <a:buFont typeface="+mj-lt"/>
              <a:buAutoNum type="alphaUcPeriod"/>
            </a:pPr>
            <a:r>
              <a:rPr lang="ar-SA" dirty="0"/>
              <a:t>     البطاقات الذكية</a:t>
            </a:r>
          </a:p>
          <a:p>
            <a:r>
              <a:rPr lang="ar-SA" dirty="0"/>
              <a:t>6) .......</a:t>
            </a:r>
            <a:r>
              <a:rPr lang="ar-SA" dirty="0" err="1"/>
              <a:t>هى</a:t>
            </a:r>
            <a:r>
              <a:rPr lang="ar-SA" dirty="0"/>
              <a:t> أسرع أساليب التوثيق </a:t>
            </a:r>
          </a:p>
          <a:p>
            <a:pPr marL="1314450" lvl="2" indent="-514350" rtl="1">
              <a:buFont typeface="+mj-lt"/>
              <a:buAutoNum type="alphaUcPeriod"/>
            </a:pPr>
            <a:r>
              <a:rPr lang="ar-SA" dirty="0">
                <a:solidFill>
                  <a:srgbClr val="FF0000"/>
                </a:solidFill>
              </a:rPr>
              <a:t> كلمة المرور</a:t>
            </a:r>
          </a:p>
          <a:p>
            <a:pPr marL="1314450" lvl="2" indent="-514350" rtl="1">
              <a:buFont typeface="+mj-lt"/>
              <a:buAutoNum type="alphaUcPeriod"/>
            </a:pPr>
            <a:r>
              <a:rPr lang="ar-SA" dirty="0"/>
              <a:t> البصمة</a:t>
            </a:r>
          </a:p>
          <a:p>
            <a:pPr marL="1314450" lvl="2" indent="-514350" rtl="1">
              <a:buFont typeface="+mj-lt"/>
              <a:buAutoNum type="alphaUcPeriod"/>
            </a:pPr>
            <a:r>
              <a:rPr lang="ar-SA" dirty="0"/>
              <a:t> التوقيع</a:t>
            </a:r>
          </a:p>
          <a:p>
            <a:pPr marL="1314450" lvl="2" indent="-514350" rtl="1">
              <a:buFont typeface="+mj-lt"/>
              <a:buAutoNum type="alphaUcPeriod"/>
            </a:pPr>
            <a:r>
              <a:rPr lang="ar-SA" dirty="0"/>
              <a:t>بصمة العين </a:t>
            </a:r>
          </a:p>
          <a:p>
            <a:pPr marL="800100" lvl="2" indent="0" rtl="1"/>
            <a:r>
              <a:rPr lang="ar-SA" dirty="0"/>
              <a:t>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1979925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أسئلة للمراجعة: 4</a:t>
            </a:r>
          </a:p>
        </p:txBody>
      </p:sp>
      <p:sp>
        <p:nvSpPr>
          <p:cNvPr id="3" name="Content Placeholder 2"/>
          <p:cNvSpPr>
            <a:spLocks noGrp="1"/>
          </p:cNvSpPr>
          <p:nvPr>
            <p:ph idx="1"/>
          </p:nvPr>
        </p:nvSpPr>
        <p:spPr>
          <a:xfrm>
            <a:off x="128464" y="1600200"/>
            <a:ext cx="9649072" cy="4525963"/>
          </a:xfrm>
        </p:spPr>
        <p:txBody>
          <a:bodyPr/>
          <a:lstStyle/>
          <a:p>
            <a:pPr lvl="0" rtl="1"/>
            <a:r>
              <a:rPr lang="ar-SA" sz="2400" b="1" dirty="0"/>
              <a:t>7) من أمثلة الهجمات النشطة </a:t>
            </a:r>
            <a:r>
              <a:rPr lang="en-US" sz="2400" b="1" dirty="0"/>
              <a:t>Active Attack</a:t>
            </a:r>
            <a:r>
              <a:rPr lang="ar-SA" sz="2400" b="1" dirty="0"/>
              <a:t> .......</a:t>
            </a:r>
            <a:endParaRPr lang="en-US" sz="2400" b="1" dirty="0"/>
          </a:p>
          <a:p>
            <a:pPr marL="971550" lvl="1" indent="-514350" rtl="1">
              <a:buFont typeface="+mj-cs"/>
              <a:buAutoNum type="arabic2Minus"/>
            </a:pPr>
            <a:r>
              <a:rPr lang="ar-SA" sz="2400" dirty="0"/>
              <a:t>معرفة عنوان الانترنت للمستخدم</a:t>
            </a:r>
            <a:endParaRPr lang="en-US" sz="2400" dirty="0"/>
          </a:p>
          <a:p>
            <a:pPr marL="971550" lvl="1" indent="-514350" rtl="1">
              <a:buFont typeface="+mj-cs"/>
              <a:buAutoNum type="arabic2Minus"/>
            </a:pPr>
            <a:r>
              <a:rPr lang="ar-SA" sz="2400" dirty="0"/>
              <a:t>معرفة محتوى الرسالة</a:t>
            </a:r>
            <a:endParaRPr lang="en-US" sz="2400" dirty="0"/>
          </a:p>
          <a:p>
            <a:pPr marL="971550" lvl="1" indent="-514350" rtl="1">
              <a:buFont typeface="+mj-cs"/>
              <a:buAutoNum type="arabic2Minus"/>
            </a:pPr>
            <a:r>
              <a:rPr lang="ar-SA" sz="2400" dirty="0">
                <a:solidFill>
                  <a:srgbClr val="FF0000"/>
                </a:solidFill>
              </a:rPr>
              <a:t>تعطيل الموقع الإلكتروني للشركة </a:t>
            </a:r>
            <a:endParaRPr lang="en-US" sz="2400" dirty="0">
              <a:solidFill>
                <a:srgbClr val="FF0000"/>
              </a:solidFill>
            </a:endParaRPr>
          </a:p>
          <a:p>
            <a:pPr marL="971550" lvl="1" indent="-514350" rtl="1">
              <a:buFont typeface="+mj-cs"/>
              <a:buAutoNum type="arabic2Minus"/>
            </a:pPr>
            <a:r>
              <a:rPr lang="ar-SA" sz="2400" dirty="0"/>
              <a:t>التجسس</a:t>
            </a:r>
            <a:endParaRPr lang="en-US" sz="2400" dirty="0"/>
          </a:p>
          <a:p>
            <a:pPr lvl="0" rtl="1"/>
            <a:r>
              <a:rPr lang="ar-SA" sz="2400" b="1" dirty="0"/>
              <a:t>8) من عوامل نجاح سلسلة التوريد من وجهة نظر المجتمع.......</a:t>
            </a:r>
            <a:endParaRPr lang="en-US" sz="2400" b="1" dirty="0"/>
          </a:p>
          <a:p>
            <a:pPr marL="914400" lvl="1" indent="-457200" rtl="1">
              <a:buFont typeface="+mj-cs"/>
              <a:buAutoNum type="arabic2Minus"/>
            </a:pPr>
            <a:r>
              <a:rPr lang="ar-SA" sz="2400" dirty="0"/>
              <a:t>وجود الثقة بين الشركاء </a:t>
            </a:r>
            <a:endParaRPr lang="en-US" sz="2400" dirty="0"/>
          </a:p>
          <a:p>
            <a:pPr marL="914400" lvl="1" indent="-457200" rtl="1">
              <a:buFont typeface="+mj-cs"/>
              <a:buAutoNum type="arabic2Minus"/>
            </a:pPr>
            <a:r>
              <a:rPr lang="ar-SA" sz="2400" dirty="0"/>
              <a:t>الشفافية في كل مراحل سلسلة التوريد</a:t>
            </a:r>
            <a:endParaRPr lang="en-US" sz="2400" dirty="0"/>
          </a:p>
          <a:p>
            <a:pPr marL="914400" lvl="1" indent="-457200" rtl="1">
              <a:buFont typeface="+mj-cs"/>
              <a:buAutoNum type="arabic2Minus"/>
            </a:pPr>
            <a:r>
              <a:rPr lang="ar-SA" sz="2400" dirty="0"/>
              <a:t>السرعة وتقليل التكاليف وجودة الإنتاج وخدمة العملاء</a:t>
            </a:r>
            <a:endParaRPr lang="en-US" sz="2400" dirty="0"/>
          </a:p>
          <a:p>
            <a:pPr marL="914400" lvl="1" indent="-457200" rtl="1">
              <a:buFont typeface="+mj-cs"/>
              <a:buAutoNum type="arabic2Minus"/>
            </a:pPr>
            <a:r>
              <a:rPr lang="ar-SA" sz="2400" dirty="0">
                <a:solidFill>
                  <a:srgbClr val="FF0000"/>
                </a:solidFill>
              </a:rPr>
              <a:t>المحافظة على البيئة</a:t>
            </a:r>
            <a:endParaRPr lang="en-US" sz="2400" dirty="0">
              <a:solidFill>
                <a:srgbClr val="FF0000"/>
              </a:solidFill>
            </a:endParaRPr>
          </a:p>
          <a:p>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3189901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srcRect l="38931" t="21454" r="3061" b="8657"/>
          <a:stretch/>
        </p:blipFill>
        <p:spPr>
          <a:xfrm>
            <a:off x="1280592" y="894467"/>
            <a:ext cx="7547429" cy="5112568"/>
          </a:xfrm>
          <a:prstGeom prst="rect">
            <a:avLst/>
          </a:prstGeom>
        </p:spPr>
      </p:pic>
      <mc:AlternateContent xmlns:mc="http://schemas.openxmlformats.org/markup-compatibility/2006">
        <mc:Choice xmlns:p14="http://schemas.microsoft.com/office/powerpoint/2010/main" Requires="p14">
          <p:contentPart p14:bwMode="auto" r:id="rId3">
            <p14:nvContentPartPr>
              <p14:cNvPr id="13" name="حبر 12"/>
              <p14:cNvContentPartPr/>
              <p14:nvPr/>
            </p14:nvContentPartPr>
            <p14:xfrm>
              <a:off x="7992282" y="2901986"/>
              <a:ext cx="357480" cy="174600"/>
            </p14:xfrm>
          </p:contentPart>
        </mc:Choice>
        <mc:Fallback>
          <p:pic>
            <p:nvPicPr>
              <p:cNvPr id="13" name="حبر 12"/>
              <p:cNvPicPr/>
              <p:nvPr/>
            </p:nvPicPr>
            <p:blipFill>
              <a:blip r:embed="rId4"/>
              <a:stretch>
                <a:fillRect/>
              </a:stretch>
            </p:blipFill>
            <p:spPr>
              <a:xfrm>
                <a:off x="7984002" y="2893706"/>
                <a:ext cx="37404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5" name="حبر 14"/>
              <p14:cNvContentPartPr/>
              <p14:nvPr/>
            </p14:nvContentPartPr>
            <p14:xfrm>
              <a:off x="8385762" y="4901786"/>
              <a:ext cx="336240" cy="188280"/>
            </p14:xfrm>
          </p:contentPart>
        </mc:Choice>
        <mc:Fallback>
          <p:pic>
            <p:nvPicPr>
              <p:cNvPr id="15" name="حبر 14"/>
              <p:cNvPicPr/>
              <p:nvPr/>
            </p:nvPicPr>
            <p:blipFill>
              <a:blip r:embed="rId6"/>
              <a:stretch>
                <a:fillRect/>
              </a:stretch>
            </p:blipFill>
            <p:spPr>
              <a:xfrm>
                <a:off x="8377473" y="4893506"/>
                <a:ext cx="352818"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6" name="حبر 15"/>
              <p14:cNvContentPartPr/>
              <p14:nvPr/>
            </p14:nvContentPartPr>
            <p14:xfrm>
              <a:off x="10707402" y="1709306"/>
              <a:ext cx="360" cy="360"/>
            </p14:xfrm>
          </p:contentPart>
        </mc:Choice>
        <mc:Fallback>
          <p:pic>
            <p:nvPicPr>
              <p:cNvPr id="16" name="حبر 15"/>
              <p:cNvPicPr/>
              <p:nvPr/>
            </p:nvPicPr>
            <p:blipFill>
              <a:blip r:embed="rId8"/>
              <a:stretch>
                <a:fillRect/>
              </a:stretch>
            </p:blipFill>
            <p:spPr>
              <a:xfrm>
                <a:off x="10699122" y="1701026"/>
                <a:ext cx="16920" cy="16920"/>
              </a:xfrm>
              <a:prstGeom prst="rect">
                <a:avLst/>
              </a:prstGeom>
            </p:spPr>
          </p:pic>
        </mc:Fallback>
      </mc:AlternateContent>
    </p:spTree>
    <p:extLst>
      <p:ext uri="{BB962C8B-B14F-4D97-AF65-F5344CB8AC3E}">
        <p14:creationId xmlns:p14="http://schemas.microsoft.com/office/powerpoint/2010/main" val="1281429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srcRect l="54426" t="21454" r="4066" b="9641"/>
          <a:stretch/>
        </p:blipFill>
        <p:spPr>
          <a:xfrm>
            <a:off x="3008784" y="1167351"/>
            <a:ext cx="5400601" cy="5040560"/>
          </a:xfrm>
          <a:prstGeom prst="rect">
            <a:avLst/>
          </a:prstGeom>
        </p:spPr>
      </p:pic>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7761312" y="3518071"/>
              <a:ext cx="358920" cy="339120"/>
            </p14:xfrm>
          </p:contentPart>
        </mc:Choice>
        <mc:Fallback>
          <p:pic>
            <p:nvPicPr>
              <p:cNvPr id="7" name="حبر 6"/>
              <p:cNvPicPr/>
              <p:nvPr/>
            </p:nvPicPr>
            <p:blipFill>
              <a:blip r:embed="rId4"/>
              <a:stretch>
                <a:fillRect/>
              </a:stretch>
            </p:blipFill>
            <p:spPr>
              <a:xfrm>
                <a:off x="7753040" y="3509791"/>
                <a:ext cx="375463" cy="3556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12387948" y="914191"/>
              <a:ext cx="360" cy="360"/>
            </p14:xfrm>
          </p:contentPart>
        </mc:Choice>
        <mc:Fallback>
          <p:pic>
            <p:nvPicPr>
              <p:cNvPr id="9" name="حبر 8"/>
              <p:cNvPicPr/>
              <p:nvPr/>
            </p:nvPicPr>
            <p:blipFill>
              <a:blip r:embed="rId6"/>
              <a:stretch>
                <a:fillRect/>
              </a:stretch>
            </p:blipFill>
            <p:spPr>
              <a:xfrm>
                <a:off x="12379668" y="905911"/>
                <a:ext cx="16920" cy="16920"/>
              </a:xfrm>
              <a:prstGeom prst="rect">
                <a:avLst/>
              </a:prstGeom>
            </p:spPr>
          </p:pic>
        </mc:Fallback>
      </mc:AlternateContent>
    </p:spTree>
    <p:extLst>
      <p:ext uri="{BB962C8B-B14F-4D97-AF65-F5344CB8AC3E}">
        <p14:creationId xmlns:p14="http://schemas.microsoft.com/office/powerpoint/2010/main" val="190529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Managemnt_Template2</Template>
  <TotalTime>4360</TotalTime>
  <Words>1532</Words>
  <Application>Microsoft Office PowerPoint</Application>
  <PresentationFormat>A4 Paper (210x297 mm)</PresentationFormat>
  <Paragraphs>240</Paragraphs>
  <Slides>27</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27</vt:i4>
      </vt:variant>
    </vt:vector>
  </HeadingPairs>
  <TitlesOfParts>
    <vt:vector size="34" baseType="lpstr">
      <vt:lpstr>ae_AlMateen</vt:lpstr>
      <vt:lpstr>Arial</vt:lpstr>
      <vt:lpstr>AYM Wadiy S_U normal.</vt:lpstr>
      <vt:lpstr>Calibri</vt:lpstr>
      <vt:lpstr>Times New Roman</vt:lpstr>
      <vt:lpstr>Wingdings</vt:lpstr>
      <vt:lpstr>Office Theme</vt:lpstr>
      <vt:lpstr>عرض تقديمي في PowerPoint</vt:lpstr>
      <vt:lpstr>المحاضرة المباشرة الثالثة</vt:lpstr>
      <vt:lpstr>مخاطر التجارة الإلكترونية</vt:lpstr>
      <vt:lpstr>وسائل حماية التجارة الإلكترونية </vt:lpstr>
      <vt:lpstr>وسائل التوثيق Authentication</vt:lpstr>
      <vt:lpstr>إدارة التغيير والمعرفة</vt:lpstr>
      <vt:lpstr>مداخل إدارة التغيير</vt:lpstr>
      <vt:lpstr>مستويات التغيير </vt:lpstr>
      <vt:lpstr>عرض تقديمي في PowerPoint</vt:lpstr>
      <vt:lpstr>إدارة المعرفة في المؤسسة </vt:lpstr>
      <vt:lpstr>إدارة سلسلة التوريد إلكترونياً</vt:lpstr>
      <vt:lpstr>سلاسل التوريد</vt:lpstr>
      <vt:lpstr>مقارنة سلسلة التوريد التقليدية بالإلكترونية</vt:lpstr>
      <vt:lpstr>نماذج إدارة سلسلة التوريد الإلكترونية</vt:lpstr>
      <vt:lpstr>نماذج إدارة سلسلة التوريد الإلكترونية</vt:lpstr>
      <vt:lpstr> نماذج إدارة سلسلة التوريد الإلكترونية</vt:lpstr>
      <vt:lpstr>عرض تقديمي في PowerPoint</vt:lpstr>
      <vt:lpstr>عرض تقديمي في PowerPoint</vt:lpstr>
      <vt:lpstr>عرض تقديمي في PowerPoint</vt:lpstr>
      <vt:lpstr>عرض تقديمي في PowerPoint</vt:lpstr>
      <vt:lpstr>أسئلة للمراجعة: 1</vt:lpstr>
      <vt:lpstr>أسئلة للمراجعة: 2</vt:lpstr>
      <vt:lpstr>أسئلة للمراجعة: 3</vt:lpstr>
      <vt:lpstr>أسئلة للمراجعة: 4</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مرام فهد عبدالله الراشد</cp:lastModifiedBy>
  <cp:revision>248</cp:revision>
  <cp:lastPrinted>2015-04-24T00:34:08Z</cp:lastPrinted>
  <dcterms:created xsi:type="dcterms:W3CDTF">2014-02-23T07:16:21Z</dcterms:created>
  <dcterms:modified xsi:type="dcterms:W3CDTF">2016-12-07T17:50:09Z</dcterms:modified>
</cp:coreProperties>
</file>