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10" r:id="rId3"/>
    <p:sldId id="347" r:id="rId4"/>
    <p:sldId id="343" r:id="rId5"/>
    <p:sldId id="346" r:id="rId6"/>
    <p:sldId id="337" r:id="rId7"/>
    <p:sldId id="338" r:id="rId8"/>
    <p:sldId id="340" r:id="rId9"/>
    <p:sldId id="341" r:id="rId10"/>
    <p:sldId id="336" r:id="rId11"/>
    <p:sldId id="344" r:id="rId12"/>
    <p:sldId id="345" r:id="rId13"/>
    <p:sldId id="348" r:id="rId14"/>
    <p:sldId id="349" r:id="rId15"/>
    <p:sldId id="335" r:id="rId16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013E36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8" autoAdjust="0"/>
    <p:restoredTop sz="94664" autoAdjust="0"/>
  </p:normalViewPr>
  <p:slideViewPr>
    <p:cSldViewPr>
      <p:cViewPr varScale="1">
        <p:scale>
          <a:sx n="116" d="100"/>
          <a:sy n="116" d="100"/>
        </p:scale>
        <p:origin x="1620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037326D-59EB-463D-AF78-357BE5649EFB}" type="datetimeFigureOut">
              <a:rPr lang="ar-SA" smtClean="0"/>
              <a:t>06/07/37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1B336A-C25D-4DCD-BDEF-CB1AED6D34D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040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4/13/2016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83570A-6029-4470-9756-23E8460D3F79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45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 الإدارية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848544" y="1435228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الرابعة</a:t>
            </a:r>
            <a:r>
              <a:rPr lang="en-US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496616" y="2905253"/>
            <a:ext cx="7632848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ar-SA" sz="4400" b="1" dirty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مراجعة على خدمات التجارة الإلكترونية والحكومة الإلكترونية </a:t>
            </a:r>
          </a:p>
          <a:p>
            <a:pPr algn="ctr" rtl="0"/>
            <a:r>
              <a:rPr lang="ar-SA" sz="4400" b="1" dirty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rPr>
              <a:t>الفصل 12 و 13</a:t>
            </a: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مقدمة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90695"/>
            <a:ext cx="9763944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وتشير الإحصائيات إلى أن حجم مبيعات تجارة التجزئة الإلكترونية حوالى 1.3 تريليون دولار عام 2014 بزيادة 22% عن عام 2013.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/>
              <a:t>وصلت 15 مليار دولار في الدول العربية في عام 2014 منها 4.3 مليار في </a:t>
            </a:r>
            <a:r>
              <a:rPr lang="ar-SA" dirty="0" smtClean="0"/>
              <a:t>المملكة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التجارة الإلكترونية تناسب الشباب العربي والنساء والمجتمعات النائية </a:t>
            </a:r>
            <a:r>
              <a:rPr lang="ar-SA" smtClean="0"/>
              <a:t>وذوى الاحتياجات </a:t>
            </a:r>
            <a:r>
              <a:rPr lang="ar-SA" dirty="0" smtClean="0"/>
              <a:t>الخاصة  </a:t>
            </a:r>
          </a:p>
          <a:p>
            <a:pPr rtl="1"/>
            <a:endParaRPr lang="ar-SA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3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rtl="1"/>
            <a:r>
              <a:rPr lang="ar-SA" b="1" dirty="0" smtClean="0"/>
              <a:t>التجارة الإلكترونية 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340768"/>
            <a:ext cx="9705528" cy="5040560"/>
          </a:xfrm>
          <a:noFill/>
        </p:spPr>
        <p:txBody>
          <a:bodyPr/>
          <a:lstStyle/>
          <a:p>
            <a:pPr marL="609600" indent="-609600" rtl="1">
              <a:lnSpc>
                <a:spcPct val="90000"/>
              </a:lnSpc>
              <a:defRPr/>
            </a:pPr>
            <a:r>
              <a:rPr lang="ar-SA" sz="2800" b="1" dirty="0" smtClean="0"/>
              <a:t>التجا</a:t>
            </a:r>
            <a:r>
              <a:rPr lang="ar-SA" sz="2400" b="1" dirty="0" smtClean="0"/>
              <a:t>رة الإلكترونية لها مستقبل باهر في الوطن العربي بسبب ظروفه الخاصة ومزاياها المتنوعة </a:t>
            </a:r>
          </a:p>
          <a:p>
            <a:pPr marL="609600" indent="-609600" rtl="1">
              <a:lnSpc>
                <a:spcPct val="90000"/>
              </a:lnSpc>
              <a:defRPr/>
            </a:pPr>
            <a:r>
              <a:rPr lang="ar-SA" sz="2400" b="1" dirty="0"/>
              <a:t>نماذج تجارة التجزئة الإلكترونية</a:t>
            </a:r>
          </a:p>
          <a:p>
            <a:pPr marL="0" lvl="1" indent="0" rtl="1">
              <a:lnSpc>
                <a:spcPct val="90000"/>
              </a:lnSpc>
              <a:defRPr/>
            </a:pPr>
            <a:r>
              <a:rPr lang="ar-SA" sz="2400" b="1" dirty="0"/>
              <a:t>1- </a:t>
            </a:r>
            <a:r>
              <a:rPr lang="ar-SA" sz="2400" b="1" dirty="0" smtClean="0"/>
              <a:t>الشراء عن </a:t>
            </a:r>
            <a:r>
              <a:rPr lang="ar-SA" sz="2400" b="1" dirty="0"/>
              <a:t>طريق </a:t>
            </a:r>
            <a:r>
              <a:rPr lang="ar-SA" sz="2400" b="1" dirty="0" smtClean="0"/>
              <a:t>البريد </a:t>
            </a:r>
            <a:r>
              <a:rPr lang="en-US" sz="2400" b="1" dirty="0" smtClean="0"/>
              <a:t>Mail-order</a:t>
            </a:r>
            <a:r>
              <a:rPr lang="ar-SA" sz="2400" b="1" dirty="0" smtClean="0"/>
              <a:t/>
            </a:r>
            <a:br>
              <a:rPr lang="ar-SA" sz="2400" b="1" dirty="0" smtClean="0"/>
            </a:br>
            <a:r>
              <a:rPr lang="ar-SA" sz="2400" dirty="0" smtClean="0"/>
              <a:t>يضع المشتري طلبه عن طريق المكالمات الهاتفية أو عن طريق موقع الإنترنت، ويتم تسليم المنتجات إلى العملاء عن طريق البريد حسب العنوان الذي يحدده المستهلك.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b="1" dirty="0" smtClean="0"/>
              <a:t>2. </a:t>
            </a:r>
            <a:r>
              <a:rPr lang="ar-SA" sz="2400" b="1" dirty="0"/>
              <a:t>البيع المباشر عن طريق المصنع: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/>
              <a:t>حيث يقوم المصنع بالبيع للزبائن مباشرة عن طريق الانترنت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b="1" dirty="0"/>
              <a:t>3- تجارة تجزئة الكترونية خالصة </a:t>
            </a:r>
            <a:r>
              <a:rPr lang="en-US" sz="2400" b="1" dirty="0"/>
              <a:t> Pure-play</a:t>
            </a:r>
            <a:r>
              <a:rPr lang="ar-SA" sz="2400" b="1" dirty="0"/>
              <a:t> 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dirty="0"/>
              <a:t>هي الشركات التي تبيع بشكل مباشر للمستهلكين عن طريق الإنترنت دون أن تحتفظ بقنوات بيع تقليدية</a:t>
            </a:r>
            <a:r>
              <a:rPr lang="ar-SA" sz="2400" dirty="0" smtClean="0"/>
              <a:t>.</a:t>
            </a:r>
          </a:p>
          <a:p>
            <a:pPr marL="0" indent="0" rtl="1">
              <a:lnSpc>
                <a:spcPct val="90000"/>
              </a:lnSpc>
              <a:defRPr/>
            </a:pPr>
            <a:r>
              <a:rPr lang="ar-SA" sz="2400" b="1" dirty="0"/>
              <a:t>4- نموذج الطوب والنقرات </a:t>
            </a:r>
            <a:r>
              <a:rPr lang="en-US" sz="2400" b="1" dirty="0"/>
              <a:t>Bricks and clicks</a:t>
            </a:r>
            <a:r>
              <a:rPr lang="en-US" sz="2400" dirty="0"/>
              <a:t> </a:t>
            </a:r>
            <a:r>
              <a:rPr lang="en-US" sz="2400" b="1" dirty="0"/>
              <a:t>retailers</a:t>
            </a:r>
            <a:endParaRPr lang="ar-SA" sz="2400" b="1" dirty="0"/>
          </a:p>
          <a:p>
            <a:pPr rt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ar-SA" sz="2400" dirty="0"/>
              <a:t>هم تجار التجزئة الذي يبيعون  </a:t>
            </a:r>
            <a:r>
              <a:rPr lang="ar-SA" sz="2400" dirty="0" err="1"/>
              <a:t>فى</a:t>
            </a:r>
            <a:r>
              <a:rPr lang="ar-SA" sz="2400" dirty="0"/>
              <a:t> الأسواق التقليدية وكذلك الأسواق الإلكترونية</a:t>
            </a:r>
          </a:p>
        </p:txBody>
      </p:sp>
    </p:spTree>
    <p:extLst>
      <p:ext uri="{BB962C8B-B14F-4D97-AF65-F5344CB8AC3E}">
        <p14:creationId xmlns:p14="http://schemas.microsoft.com/office/powerpoint/2010/main" val="794789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تقييم الأمم المتحدة للحكومات الإلكترونية العربية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50931" y="1340771"/>
          <a:ext cx="9255069" cy="510032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400765"/>
                <a:gridCol w="2337830"/>
                <a:gridCol w="2328575"/>
                <a:gridCol w="2187899"/>
              </a:tblGrid>
              <a:tr h="721410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الدولة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ترتيب2014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ترتيب 2012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مقدار التغيير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4272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البحرين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18 </a:t>
                      </a: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07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الامارات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السعودية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  ↑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قطر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   </a:t>
                      </a: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عمان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الكويت 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14   ↑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تونس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    ↑  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مصر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28↑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المغرب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 ↑ 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لبنان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2105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ليبيا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 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94990"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اليمن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8640" marR="548640" algn="r" defTabSz="914400" rtl="1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ar-SA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ar-SA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17↑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80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 أودية التكنولوجية </a:t>
            </a:r>
            <a:r>
              <a:rPr lang="en-US" dirty="0" smtClean="0"/>
              <a:t>Technology Parks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7560" y="1417638"/>
            <a:ext cx="9498260" cy="4708525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تهدف الى توطين التقنية وتحقيق </a:t>
            </a:r>
            <a:r>
              <a:rPr lang="ar-SA" sz="2000" dirty="0"/>
              <a:t>التنمية </a:t>
            </a:r>
            <a:r>
              <a:rPr lang="ar-SA" sz="2000" dirty="0" smtClean="0"/>
              <a:t>الاقتصادية والالتحاق </a:t>
            </a:r>
            <a:r>
              <a:rPr lang="ar-SA" sz="2000" dirty="0"/>
              <a:t>بركب التقدم. </a:t>
            </a:r>
            <a:r>
              <a:rPr lang="ar-SA" sz="2000" dirty="0" smtClean="0"/>
              <a:t>يوجد </a:t>
            </a:r>
            <a:r>
              <a:rPr lang="ar-SA" sz="2000" dirty="0" err="1" smtClean="0"/>
              <a:t>فى</a:t>
            </a:r>
            <a:r>
              <a:rPr lang="ar-SA" sz="2000" dirty="0" smtClean="0"/>
              <a:t> </a:t>
            </a:r>
            <a:r>
              <a:rPr lang="ar-SA" sz="2000" dirty="0"/>
              <a:t>الولايات المتحدة </a:t>
            </a:r>
            <a:r>
              <a:rPr lang="ar-SA" sz="2000" dirty="0" smtClean="0"/>
              <a:t>72 أشهرها </a:t>
            </a:r>
            <a:r>
              <a:rPr lang="ar-SA" sz="2000" dirty="0"/>
              <a:t>وادى السيليكون. ويوجد 5 </a:t>
            </a:r>
            <a:r>
              <a:rPr lang="ar-SA" sz="2000" dirty="0" err="1"/>
              <a:t>فى</a:t>
            </a:r>
            <a:r>
              <a:rPr lang="ar-SA" sz="2000" dirty="0"/>
              <a:t> كوريا الجنوبية </a:t>
            </a:r>
            <a:r>
              <a:rPr lang="ar-SA" sz="2000" dirty="0" smtClean="0"/>
              <a:t>و5 </a:t>
            </a:r>
            <a:r>
              <a:rPr lang="ar-SA" sz="2000" dirty="0" err="1"/>
              <a:t>فى</a:t>
            </a:r>
            <a:r>
              <a:rPr lang="ar-SA" sz="2000" dirty="0"/>
              <a:t> ماليزيا و23 </a:t>
            </a:r>
            <a:r>
              <a:rPr lang="ar-SA" sz="2000" dirty="0" err="1"/>
              <a:t>فى</a:t>
            </a:r>
            <a:r>
              <a:rPr lang="ar-SA" sz="2000" dirty="0"/>
              <a:t> اليابان و80 </a:t>
            </a:r>
            <a:r>
              <a:rPr lang="ar-SA" sz="2000" dirty="0" err="1"/>
              <a:t>فى</a:t>
            </a:r>
            <a:r>
              <a:rPr lang="ar-SA" sz="2000" dirty="0"/>
              <a:t> الصين و13 </a:t>
            </a:r>
            <a:r>
              <a:rPr lang="ar-SA" sz="2000" dirty="0" err="1"/>
              <a:t>فى</a:t>
            </a:r>
            <a:r>
              <a:rPr lang="ar-SA" sz="2000" dirty="0"/>
              <a:t> كندا. </a:t>
            </a:r>
            <a:r>
              <a:rPr lang="ar-SA" sz="2000" dirty="0" smtClean="0"/>
              <a:t>وفى </a:t>
            </a:r>
            <a:r>
              <a:rPr lang="ar-SA" sz="2000" dirty="0"/>
              <a:t>فنلندا 30 وادى للتكنولوجيا ومركز للتميز مرتبطة بــ20 جامعة بالرغم من أن مساحتها تبلغ حوالى ثلث مساحة مصر وسكانها يزيدون قليلاً عن 5 مليون نسمة </a:t>
            </a:r>
            <a:r>
              <a:rPr lang="ar-SA" sz="2000" dirty="0" err="1"/>
              <a:t>أى</a:t>
            </a:r>
            <a:r>
              <a:rPr lang="ar-SA" sz="2000" dirty="0"/>
              <a:t> </a:t>
            </a:r>
            <a:r>
              <a:rPr lang="ar-SA" sz="2000" dirty="0" smtClean="0"/>
              <a:t> </a:t>
            </a:r>
            <a:r>
              <a:rPr lang="ar-SA" sz="2000" dirty="0"/>
              <a:t>6 </a:t>
            </a:r>
            <a:r>
              <a:rPr lang="ar-SA" sz="2000" dirty="0" smtClean="0"/>
              <a:t>% من </a:t>
            </a:r>
            <a:r>
              <a:rPr lang="ar-SA" sz="2000" dirty="0"/>
              <a:t>سكان مصر</a:t>
            </a:r>
            <a:r>
              <a:rPr lang="ar-SA" sz="2000" dirty="0" smtClean="0"/>
              <a:t>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/>
              <a:t>  أشهرها في المملكة مدينة الملك عبدالعزيز للعلوم والتكنولوجيا و مدينة المعرفة </a:t>
            </a:r>
            <a:r>
              <a:rPr lang="ar-SA" sz="2000" dirty="0" smtClean="0"/>
              <a:t>الاقتصادية</a:t>
            </a:r>
            <a:endParaRPr lang="ar-SA" sz="2000" dirty="0"/>
          </a:p>
          <a:p>
            <a:pPr rtl="1">
              <a:buFont typeface="Arial" panose="020B0604020202020204" pitchFamily="34" charset="0"/>
              <a:buChar char="•"/>
            </a:pPr>
            <a:r>
              <a:rPr lang="ar-OM" sz="2000" b="1" dirty="0" smtClean="0"/>
              <a:t>متطلبات </a:t>
            </a:r>
            <a:r>
              <a:rPr lang="ar-SA" sz="2000" b="1" dirty="0" smtClean="0"/>
              <a:t>نجاح</a:t>
            </a:r>
            <a:r>
              <a:rPr lang="ar-OM" sz="2000" b="1" dirty="0" smtClean="0"/>
              <a:t> </a:t>
            </a:r>
            <a:r>
              <a:rPr lang="ar-OM" sz="2000" b="1" dirty="0"/>
              <a:t>وادى </a:t>
            </a:r>
            <a:r>
              <a:rPr lang="ar-OM" sz="2000" b="1" dirty="0" smtClean="0"/>
              <a:t>للتكنولوجيا</a:t>
            </a:r>
            <a:r>
              <a:rPr lang="ar-SA" sz="2000" b="1" dirty="0" smtClean="0"/>
              <a:t>:</a:t>
            </a:r>
            <a:r>
              <a:rPr lang="ar-SA" sz="2000" dirty="0" smtClean="0"/>
              <a:t> توفير الإنترنت والبنية الأساسية وعوامل الجذب السكاني وبرامج التدريب وتشجيع الاستثمار وعشاق التكنولوجيا والمبتكرين وتوفر القيادة والشراكة مع القطع الخاص وربطه بالجامعات.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000" dirty="0" smtClean="0"/>
              <a:t>تحتاج الدول العربية إلى الاستثمار في أودية التكنولوجيا لاستغلال الفوائض المالية وطاقات الشباب والتغلب على مشكلة ندرة الموارد الطبيعية ولا سيما المياه والمراعي والغابات </a:t>
            </a:r>
          </a:p>
          <a:p>
            <a:r>
              <a:rPr lang="ar-SA" sz="2000" dirty="0" smtClean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95300" y="4509120"/>
          <a:ext cx="8460656" cy="1478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30328"/>
                <a:gridCol w="4230328"/>
              </a:tblGrid>
              <a:tr h="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المدن الصناعية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أودية التكنولوجيا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كثيفة العمالة ورأس المال والمواد الخام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كثيفة المعرفة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تنتج منتجات قديمة وتقليدية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تركز على إنتاج منتج جديد أو تطوير المنتجات الحالية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غير مرتبطة بالجامعات ومراكز البحث العلمي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الشركات مرتبطة بالجامعات ومراكز البحث </a:t>
                      </a:r>
                      <a:r>
                        <a:rPr lang="ar-SA" dirty="0" err="1" smtClean="0"/>
                        <a:t>العلمى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200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1"/>
            <a:r>
              <a:rPr lang="ar-SA" dirty="0" smtClean="0"/>
              <a:t>استخدام تقنية المعلومات في التنمية </a:t>
            </a:r>
            <a:r>
              <a:rPr lang="en-US" dirty="0" smtClean="0"/>
              <a:t>IT4D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1576" y="1422615"/>
            <a:ext cx="10200562" cy="50155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dirty="0" smtClean="0"/>
              <a:t>يشير الى استخدام تقنية المعلومات في تحقيق التنمية الاجتماعية والاقتصادية. وأهم أبعاده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محاربة الفقر</a:t>
            </a:r>
            <a:r>
              <a:rPr lang="ar-SA" sz="2400" dirty="0" smtClean="0"/>
              <a:t>: التدريب، دعم المشروعات الصغيرة، </a:t>
            </a:r>
            <a:r>
              <a:rPr lang="ar-SA" sz="2400" dirty="0" err="1" smtClean="0"/>
              <a:t>وكوبونات</a:t>
            </a:r>
            <a:r>
              <a:rPr lang="ar-SA" sz="2400" dirty="0" smtClean="0"/>
              <a:t> الدعم الذكية وأتممه نظم الضمان الاجتماعي (مثل برنامج ساند السعودي، وبطاقات توزيع الوقود المدعم في مصر)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تنمية الريف: </a:t>
            </a:r>
            <a:r>
              <a:rPr lang="ar-SA" sz="2400" dirty="0" smtClean="0"/>
              <a:t>أخبار الطقس، وإدارة موارد المياه وتوفير معلومات عن أسعار المنتجات الزراعية، والمعاملات البنكية والتجارة والحكومة الالكترونية والتعليم عن بعد.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ar-SA" sz="2400" b="1" dirty="0" smtClean="0"/>
              <a:t>تنمية المجتمع المحلى: </a:t>
            </a:r>
            <a:r>
              <a:rPr lang="ar-SA" sz="2400" dirty="0" smtClean="0"/>
              <a:t>مواقع إنترنت، برامج تدريب، ومراكز الاتصال المحلية </a:t>
            </a:r>
            <a:r>
              <a:rPr lang="en-US" sz="2400" dirty="0" smtClean="0"/>
              <a:t> Community centers</a:t>
            </a:r>
            <a:r>
              <a:rPr lang="ar-SA" sz="2400" dirty="0" smtClean="0"/>
              <a:t> وبناء شبكات لاسلكي وقناة تليفزيونية وراديو لخدمة المجتمع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تمكين المرأة ودعم ذوى الاحتياجات الخاصة</a:t>
            </a:r>
            <a:r>
              <a:rPr lang="ar-SA" sz="2400" dirty="0" smtClean="0"/>
              <a:t>: برامج ومبادرات ومنتديات لدعم المرأة والأمومة والطفولة ومساعدة ذوى </a:t>
            </a:r>
            <a:r>
              <a:rPr lang="ar-SA" sz="2400" dirty="0"/>
              <a:t>الاحتياجات </a:t>
            </a:r>
            <a:r>
              <a:rPr lang="ar-SA" sz="2400" dirty="0" smtClean="0"/>
              <a:t>الخاصة </a:t>
            </a:r>
            <a:r>
              <a:rPr lang="en-US" sz="2400" dirty="0" smtClean="0"/>
              <a:t> </a:t>
            </a:r>
            <a:r>
              <a:rPr lang="en-US" sz="2400" b="1" dirty="0"/>
              <a:t>Assistive </a:t>
            </a:r>
            <a:r>
              <a:rPr lang="en-US" sz="2400" b="1" dirty="0" smtClean="0"/>
              <a:t>technology</a:t>
            </a:r>
            <a:r>
              <a:rPr lang="ar-SA" sz="2400" b="1" dirty="0" smtClean="0"/>
              <a:t> </a:t>
            </a:r>
            <a:endParaRPr lang="ar-SA" sz="24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دعم اللاجئين وضحايا الكوارث: </a:t>
            </a:r>
            <a:r>
              <a:rPr lang="ar-SA" sz="2400" dirty="0" smtClean="0"/>
              <a:t>شبكات الانترنت والجوال وخرائط جوجل ونظم الإنظار المبكر والحاسبات تستخدم على نطاق واسع في برامج الإغاثة.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400" b="1" dirty="0" smtClean="0"/>
              <a:t>المنظمات غير الهادفة للربح </a:t>
            </a:r>
            <a:r>
              <a:rPr lang="en-US" sz="2400" dirty="0"/>
              <a:t>Nonprofit </a:t>
            </a:r>
            <a:r>
              <a:rPr lang="en-US" sz="2400" dirty="0" smtClean="0"/>
              <a:t>e-Business</a:t>
            </a:r>
            <a:r>
              <a:rPr lang="ar-SA" sz="2400" b="1" dirty="0" smtClean="0"/>
              <a:t>: </a:t>
            </a:r>
            <a:r>
              <a:rPr lang="ar-SA" sz="2400" dirty="0" smtClean="0"/>
              <a:t> وسائل التواصل الاجتماعي ويوتيوب والمواقع الإلكترونية     </a:t>
            </a:r>
            <a:endParaRPr lang="ar-S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7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عوامل نجاح الحكومة الإلكترونية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793088" cy="489168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</a:t>
            </a:r>
            <a:r>
              <a:rPr lang="ar-SA" sz="3000" dirty="0" smtClean="0"/>
              <a:t>التوعية والطلب على الخدمات ووجود </a:t>
            </a:r>
            <a:r>
              <a:rPr lang="ar-SA" sz="3000" dirty="0"/>
              <a:t>قطاعات اقتصادية رائدة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رؤية أو استراتيجية </a:t>
            </a:r>
            <a:r>
              <a:rPr lang="ar-SA" sz="3000" dirty="0" smtClean="0"/>
              <a:t>ورقابة فعالة على جودة الخدمات </a:t>
            </a:r>
            <a:endParaRPr lang="ar-SA" sz="3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توفر </a:t>
            </a:r>
            <a:r>
              <a:rPr lang="ar-SA" sz="3000" dirty="0" smtClean="0"/>
              <a:t>خدمة </a:t>
            </a:r>
            <a:r>
              <a:rPr lang="ar-SA" sz="3000" dirty="0"/>
              <a:t>الإنترنت السريع والجوال بأسعار ميسرة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النجاح في إدارة التغيير ( إعادة هيكلة الوزارات والجامعات والخدمات الحكومية) 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توفير التمويل </a:t>
            </a:r>
            <a:r>
              <a:rPr lang="ar-SA" sz="3000" dirty="0" smtClean="0"/>
              <a:t>الكافي </a:t>
            </a:r>
            <a:endParaRPr lang="ar-SA" sz="30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ارتفاع الجاهزية الإلكترونية المتمثلة في عدد الحاسبات والجوالات وخطوط الهاتف ومهارات الحاسوب والمحتوى والتطبيقات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3000" dirty="0"/>
              <a:t>وجود الرغبة السياسية وتأييد نخبة المجتمع ورجال الأعمال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50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070992"/>
          </a:xfrm>
        </p:spPr>
        <p:txBody>
          <a:bodyPr/>
          <a:lstStyle/>
          <a:p>
            <a:pPr algn="l" rtl="1"/>
            <a:r>
              <a:rPr lang="ar-SA" dirty="0" smtClean="0"/>
              <a:t>الابتكارات المفتوحة </a:t>
            </a:r>
            <a:r>
              <a:rPr lang="en-US" dirty="0" smtClean="0"/>
              <a:t>Open Innovations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9568" y="1417638"/>
            <a:ext cx="10065568" cy="2443409"/>
          </a:xfrm>
        </p:spPr>
        <p:txBody>
          <a:bodyPr/>
          <a:lstStyle/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الابتكارات المفتوحة </a:t>
            </a:r>
            <a:r>
              <a:rPr lang="ar-SA" sz="2200" dirty="0" smtClean="0"/>
              <a:t>تعنى أن الشركة تستخدم أفكارها الداخلية وأفكار من الخارج في تطوير منتجاتها. </a:t>
            </a:r>
            <a:r>
              <a:rPr lang="ar-SA" sz="2200" dirty="0"/>
              <a:t>أي مشاركة أكثر من شركة ( وربما الأفراد) في تطوير </a:t>
            </a:r>
            <a:r>
              <a:rPr lang="ar-SA" sz="2200" dirty="0" smtClean="0"/>
              <a:t>المنتج. أهمها البرامج والشبكات والأجهزة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الابتكارات المغلقة: </a:t>
            </a:r>
            <a:r>
              <a:rPr lang="ar-SA" sz="2200" dirty="0" smtClean="0"/>
              <a:t>التكنولوجيا اخترعت وأنتجت وأحضرت للسوق بواسطة الشركة المبتكرة</a:t>
            </a:r>
          </a:p>
          <a:p>
            <a:pPr rtl="1">
              <a:buFont typeface="Arial" panose="020B0604020202020204" pitchFamily="34" charset="0"/>
              <a:buChar char="•"/>
            </a:pPr>
            <a:r>
              <a:rPr lang="ar-SA" sz="2200" b="1" dirty="0" smtClean="0"/>
              <a:t>مزايا الابتكارات المفتوحة:</a:t>
            </a:r>
            <a:r>
              <a:rPr lang="ar-SA" sz="2200" dirty="0" smtClean="0"/>
              <a:t> تبادل المعرفة وتقلل تكاليف البحث والتطوير والأسعار وتحسن الفرص التسويقية</a:t>
            </a:r>
          </a:p>
          <a:p>
            <a:r>
              <a:rPr lang="ar-SA" sz="2400" b="1" dirty="0" smtClean="0"/>
              <a:t>عيوبها: </a:t>
            </a:r>
            <a:r>
              <a:rPr lang="ar-SA" sz="2400" dirty="0" smtClean="0"/>
              <a:t>احتمال النزاع على حقوق الملكية الفكرية وفقدان الشركة لمزاياها التنافسية </a:t>
            </a:r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12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(1)</a:t>
            </a:r>
            <a:r>
              <a:rPr lang="ar-SA" b="1" dirty="0"/>
              <a:t>	يوتيوب تصنف ضمن .......................</a:t>
            </a:r>
            <a:endParaRPr lang="en-US" dirty="0"/>
          </a:p>
          <a:p>
            <a:pPr rtl="1"/>
            <a:r>
              <a:rPr lang="ar-SA" dirty="0"/>
              <a:t>(أ)	</a:t>
            </a:r>
            <a:r>
              <a:rPr lang="en-US" dirty="0"/>
              <a:t>C2C</a:t>
            </a:r>
          </a:p>
          <a:p>
            <a:pPr rtl="1"/>
            <a:r>
              <a:rPr lang="ar-SA" dirty="0"/>
              <a:t>(ب)</a:t>
            </a:r>
            <a:r>
              <a:rPr lang="en-US" dirty="0"/>
              <a:t>B2B </a:t>
            </a:r>
          </a:p>
          <a:p>
            <a:pPr rtl="1"/>
            <a:r>
              <a:rPr lang="ar-SA" dirty="0"/>
              <a:t>(ج)	</a:t>
            </a:r>
            <a:r>
              <a:rPr lang="en-US" dirty="0"/>
              <a:t>C2B</a:t>
            </a:r>
          </a:p>
          <a:p>
            <a:pPr rtl="1"/>
            <a:r>
              <a:rPr lang="ar-SA" dirty="0"/>
              <a:t>(د)	كل ما سبق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89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ar-SA" b="1" dirty="0" smtClean="0"/>
              <a:t>(2)</a:t>
            </a:r>
            <a:r>
              <a:rPr lang="ar-SA" b="1" dirty="0"/>
              <a:t>	</a:t>
            </a:r>
            <a:r>
              <a:rPr lang="ar-SA" b="1" dirty="0" smtClean="0"/>
              <a:t>خدمات الحكومة الإلكترونية تشمل.......................</a:t>
            </a:r>
            <a:endParaRPr lang="en-US" dirty="0"/>
          </a:p>
          <a:p>
            <a:pPr rtl="1"/>
            <a:r>
              <a:rPr lang="ar-SA" dirty="0"/>
              <a:t>(أ)	</a:t>
            </a:r>
            <a:r>
              <a:rPr lang="en-US" dirty="0" smtClean="0"/>
              <a:t>C2C, G2G, B2B</a:t>
            </a:r>
            <a:endParaRPr lang="en-US" dirty="0"/>
          </a:p>
          <a:p>
            <a:pPr rtl="1"/>
            <a:r>
              <a:rPr lang="ar-SA" dirty="0"/>
              <a:t>(ب)</a:t>
            </a:r>
            <a:r>
              <a:rPr lang="en-US" dirty="0"/>
              <a:t>B2B </a:t>
            </a:r>
            <a:r>
              <a:rPr lang="ar-SA" dirty="0" smtClean="0"/>
              <a:t> </a:t>
            </a:r>
            <a:r>
              <a:rPr lang="en-US" dirty="0" smtClean="0"/>
              <a:t>G2B, G2C,</a:t>
            </a:r>
            <a:endParaRPr lang="en-US" dirty="0"/>
          </a:p>
          <a:p>
            <a:pPr rtl="1"/>
            <a:r>
              <a:rPr lang="ar-SA" dirty="0"/>
              <a:t>(ج)	</a:t>
            </a:r>
            <a:r>
              <a:rPr lang="en-US" dirty="0" smtClean="0"/>
              <a:t>C2B</a:t>
            </a:r>
            <a:r>
              <a:rPr lang="ar-SA" dirty="0" smtClean="0"/>
              <a:t> </a:t>
            </a:r>
            <a:r>
              <a:rPr lang="ar-SA" dirty="0"/>
              <a:t> </a:t>
            </a:r>
            <a:r>
              <a:rPr lang="en-US" dirty="0" smtClean="0"/>
              <a:t>G2B, G2C,</a:t>
            </a:r>
            <a:endParaRPr lang="en-US" dirty="0"/>
          </a:p>
          <a:p>
            <a:pPr rtl="1"/>
            <a:r>
              <a:rPr lang="ar-SA" dirty="0"/>
              <a:t>(د)	</a:t>
            </a:r>
            <a:r>
              <a:rPr lang="en-US" dirty="0" smtClean="0"/>
              <a:t>G2C, G2G, G2B, C2G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403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أسئلة للمراجعة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282236" cy="4525963"/>
          </a:xfrm>
        </p:spPr>
        <p:txBody>
          <a:bodyPr/>
          <a:lstStyle/>
          <a:p>
            <a:r>
              <a:rPr lang="ar-SA" b="1" dirty="0" smtClean="0"/>
              <a:t>(3) من أهم وسائل توظيف التكنولوجيا في التنمية......</a:t>
            </a:r>
          </a:p>
          <a:p>
            <a:r>
              <a:rPr lang="ar-SA" dirty="0" smtClean="0"/>
              <a:t>       (أ) التعليم الإلكتروني</a:t>
            </a:r>
          </a:p>
          <a:p>
            <a:r>
              <a:rPr lang="ar-SA" dirty="0" smtClean="0"/>
              <a:t>       (ب) الصحة الالكترونية</a:t>
            </a:r>
          </a:p>
          <a:p>
            <a:r>
              <a:rPr lang="ar-SA" dirty="0" smtClean="0"/>
              <a:t>      (ج) تنمية أودية التكنولوجيا</a:t>
            </a:r>
          </a:p>
          <a:p>
            <a:r>
              <a:rPr lang="ar-SA" dirty="0" smtClean="0"/>
              <a:t>      (د) كل ما سبق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335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000" b="1" dirty="0" smtClean="0"/>
              <a:t>(4) من </a:t>
            </a:r>
            <a:r>
              <a:rPr lang="ar-SA" sz="2000" b="1" dirty="0"/>
              <a:t>أهم عيوب المنظمات الافتراضية.............</a:t>
            </a:r>
            <a:endParaRPr lang="en-US" sz="20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000" dirty="0"/>
              <a:t>عدم الحاجة الى مكان أو مباني </a:t>
            </a:r>
            <a:endParaRPr lang="en-US" sz="20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000" dirty="0"/>
              <a:t>ضعف آليات فض المنازعات </a:t>
            </a:r>
            <a:endParaRPr lang="en-US" sz="20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000" dirty="0"/>
              <a:t>تنمية المناطق النائية </a:t>
            </a:r>
            <a:endParaRPr lang="en-US" sz="2000" dirty="0"/>
          </a:p>
          <a:p>
            <a:pPr marL="514350" lvl="0" indent="-514350" rtl="1">
              <a:buFont typeface="+mj-cs"/>
              <a:buAutoNum type="arabic2Minus"/>
            </a:pPr>
            <a:r>
              <a:rPr lang="ar-SA" sz="2000" dirty="0"/>
              <a:t>تبادل المعرفة </a:t>
            </a:r>
            <a:r>
              <a:rPr lang="ar-SA" sz="2000" dirty="0" smtClean="0"/>
              <a:t>والخبرات</a:t>
            </a:r>
          </a:p>
          <a:p>
            <a:pPr lvl="0" rtl="1"/>
            <a:r>
              <a:rPr lang="ar-SA" sz="2000" dirty="0" smtClean="0"/>
              <a:t> (5) </a:t>
            </a:r>
            <a:r>
              <a:rPr lang="ar-SA" sz="2000" b="1" dirty="0" smtClean="0"/>
              <a:t>حدد </a:t>
            </a:r>
            <a:r>
              <a:rPr lang="ar-SA" sz="2000" b="1" dirty="0"/>
              <a:t>العبارة </a:t>
            </a:r>
            <a:r>
              <a:rPr lang="ar-SA" sz="2000" b="1" u="sng" dirty="0"/>
              <a:t>الخاطئة</a:t>
            </a:r>
            <a:r>
              <a:rPr lang="ar-SA" sz="2000" b="1" dirty="0"/>
              <a:t> بخصوص أمن الأعمال الإلكترونية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الفشل في الحصول على ثقة الزبائن يزيد معدل التحول </a:t>
            </a:r>
            <a:r>
              <a:rPr lang="en-US" sz="2000" dirty="0"/>
              <a:t>conversion rate</a:t>
            </a:r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القراصنة متقدمين عن خبراء أمن المعلومات والمشرعين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من الصعب اكتشاف سرقة المنتجات الرقمية 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إذا زادت ثقة الزبائن في الموقع سوف تزداد مشترياتهم </a:t>
            </a:r>
            <a:endParaRPr lang="en-US" sz="2000" dirty="0"/>
          </a:p>
          <a:p>
            <a:pPr marL="0" lvl="0" indent="0" rtl="1"/>
            <a:endParaRPr lang="en-US" sz="2000" dirty="0"/>
          </a:p>
          <a:p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31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1"/>
            <a:r>
              <a:rPr lang="ar-SA" sz="2000" b="1" dirty="0" smtClean="0"/>
              <a:t>(6) يقصد </a:t>
            </a:r>
            <a:r>
              <a:rPr lang="ar-SA" sz="2000" b="1" dirty="0"/>
              <a:t>بالإنتاج الرشيق </a:t>
            </a:r>
            <a:r>
              <a:rPr lang="en-US" sz="2000" b="1" dirty="0"/>
              <a:t>Lean production</a:t>
            </a:r>
            <a:r>
              <a:rPr lang="en-US" sz="2000" dirty="0"/>
              <a:t>  </a:t>
            </a:r>
            <a:r>
              <a:rPr lang="ar-SA" sz="2000" dirty="0"/>
              <a:t>......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نوع من المنتجات خفيفة الوزن 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تجنب أي عمليات أو إضافات لا تخلق قيمة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توظيف عمال يتصفوا بالرشاقة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الاستحواذ على مصادر المواد الخام اللازمة للإنتاج </a:t>
            </a:r>
            <a:endParaRPr lang="en-US" sz="2000" dirty="0"/>
          </a:p>
          <a:p>
            <a:pPr lvl="0" rtl="1"/>
            <a:r>
              <a:rPr lang="ar-SA" sz="2000" b="1" dirty="0" smtClean="0"/>
              <a:t>(7) من </a:t>
            </a:r>
            <a:r>
              <a:rPr lang="ar-SA" sz="2000" b="1" dirty="0"/>
              <a:t>النماذج التقليدية لإدارة المخزون...........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التجارة الالكترونية الخالصة 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تلاحم الشاحنات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استخدام نظم المعلومات للتنبؤ بالطلب</a:t>
            </a:r>
            <a:endParaRPr lang="en-US" sz="2000" dirty="0"/>
          </a:p>
          <a:p>
            <a:pPr marL="457200" lvl="0" indent="-457200" rtl="1">
              <a:buFont typeface="+mj-cs"/>
              <a:buAutoNum type="arabic2Minus"/>
            </a:pPr>
            <a:r>
              <a:rPr lang="ar-SA" sz="2000" dirty="0"/>
              <a:t>أتمته إدارة المخزون </a:t>
            </a:r>
            <a:endParaRPr lang="en-US" sz="2000" dirty="0"/>
          </a:p>
          <a:p>
            <a:endParaRPr lang="ar-S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90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1510780" y="3932099"/>
            <a:ext cx="4967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dirty="0">
                <a:solidFill>
                  <a:schemeClr val="bg1"/>
                </a:solidFill>
                <a:latin typeface="Calibri" pitchFamily="34" charset="0"/>
              </a:rPr>
              <a:t>بحمد </a:t>
            </a:r>
            <a:r>
              <a:rPr lang="ar-EG" sz="3600" dirty="0" smtClean="0">
                <a:solidFill>
                  <a:schemeClr val="bg1"/>
                </a:solidFill>
                <a:latin typeface="Calibri" pitchFamily="34" charset="0"/>
              </a:rPr>
              <a:t>الله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ar-SA" sz="3600" dirty="0" smtClean="0">
                <a:solidFill>
                  <a:schemeClr val="bg1"/>
                </a:solidFill>
                <a:latin typeface="Calibri" pitchFamily="34" charset="0"/>
              </a:rPr>
              <a:t>وأشكركم على حضوركم ومداخلاتكم الطيبة وأتمنى لكم التوفيق والنجاح 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7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986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12616</TotalTime>
  <Words>864</Words>
  <Application>Microsoft Office PowerPoint</Application>
  <PresentationFormat>A4 Paper (210x297 mm)</PresentationFormat>
  <Paragraphs>170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ae_AlMateen</vt:lpstr>
      <vt:lpstr>Arial</vt:lpstr>
      <vt:lpstr>AYM Wadiy S_U normal.</vt:lpstr>
      <vt:lpstr>Calibri</vt:lpstr>
      <vt:lpstr>Times New Roman</vt:lpstr>
      <vt:lpstr>Office Theme</vt:lpstr>
      <vt:lpstr>PowerPoint Presentation</vt:lpstr>
      <vt:lpstr>المحاضرة المباشرة الرابعة </vt:lpstr>
      <vt:lpstr>مقدمة </vt:lpstr>
      <vt:lpstr>التجارة الإلكترونية </vt:lpstr>
      <vt:lpstr>تقييم الأمم المتحدة للحكومات الإلكترونية العربية </vt:lpstr>
      <vt:lpstr> أودية التكنولوجية Technology Parks </vt:lpstr>
      <vt:lpstr>استخدام تقنية المعلومات في التنمية IT4D </vt:lpstr>
      <vt:lpstr>عوامل نجاح الحكومة الإلكترونية</vt:lpstr>
      <vt:lpstr>الابتكارات المفتوحة Open Innovations  </vt:lpstr>
      <vt:lpstr>أسئلة للمراجعة </vt:lpstr>
      <vt:lpstr>أسئلة للمراجعة </vt:lpstr>
      <vt:lpstr>أسئلة للمراجعة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Lab User</cp:lastModifiedBy>
  <cp:revision>282</cp:revision>
  <cp:lastPrinted>2015-02-16T05:21:38Z</cp:lastPrinted>
  <dcterms:created xsi:type="dcterms:W3CDTF">2014-02-23T07:16:21Z</dcterms:created>
  <dcterms:modified xsi:type="dcterms:W3CDTF">2016-04-12T22:49:07Z</dcterms:modified>
</cp:coreProperties>
</file>