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sldIdLst>
    <p:sldId id="332" r:id="rId2"/>
    <p:sldId id="333" r:id="rId3"/>
    <p:sldId id="358" r:id="rId4"/>
    <p:sldId id="359" r:id="rId5"/>
    <p:sldId id="360" r:id="rId6"/>
    <p:sldId id="361" r:id="rId7"/>
    <p:sldId id="362" r:id="rId8"/>
    <p:sldId id="363" r:id="rId9"/>
    <p:sldId id="364" r:id="rId10"/>
    <p:sldId id="365" r:id="rId11"/>
    <p:sldId id="366" r:id="rId12"/>
    <p:sldId id="367" r:id="rId13"/>
    <p:sldId id="368" r:id="rId14"/>
    <p:sldId id="369" r:id="rId15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0050A7"/>
    <a:srgbClr val="0053AC"/>
    <a:srgbClr val="013E36"/>
    <a:srgbClr val="009900"/>
    <a:srgbClr val="AD9968"/>
    <a:srgbClr val="D9791B"/>
    <a:srgbClr val="AB1A25"/>
    <a:srgbClr val="00263A"/>
    <a:srgbClr val="FF3300"/>
    <a:srgbClr val="709256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7000" autoAdjust="0"/>
    <p:restoredTop sz="94664" autoAdjust="0"/>
  </p:normalViewPr>
  <p:slideViewPr>
    <p:cSldViewPr>
      <p:cViewPr varScale="1">
        <p:scale>
          <a:sx n="73" d="100"/>
          <a:sy n="73" d="100"/>
        </p:scale>
        <p:origin x="-1050" y="-102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1/3/2017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66424720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742950" cy="14478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" name="Rectangle 11"/>
          <p:cNvSpPr/>
          <p:nvPr/>
        </p:nvSpPr>
        <p:spPr>
          <a:xfrm>
            <a:off x="9163050" y="2133600"/>
            <a:ext cx="742950" cy="14478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rgbClr val="AD9968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555724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  <p:cxnSp>
        <p:nvCxnSpPr>
          <p:cNvPr id="7" name="Straight Connector 11"/>
          <p:cNvCxnSpPr/>
          <p:nvPr userDrawn="1"/>
        </p:nvCxnSpPr>
        <p:spPr>
          <a:xfrm>
            <a:off x="415925" y="830362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7" name="Rectangle 9"/>
          <p:cNvSpPr/>
          <p:nvPr userDrawn="1"/>
        </p:nvSpPr>
        <p:spPr>
          <a:xfrm>
            <a:off x="9424988" y="280988"/>
            <a:ext cx="304800" cy="555724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8" name="Rectangle 12"/>
          <p:cNvSpPr/>
          <p:nvPr userDrawn="1"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9" name="Straight Connector 11"/>
          <p:cNvCxnSpPr/>
          <p:nvPr userDrawn="1"/>
        </p:nvCxnSpPr>
        <p:spPr>
          <a:xfrm>
            <a:off x="415925" y="830362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>
            <a:lvl1pPr algn="r">
              <a:defRPr>
                <a:solidFill>
                  <a:srgbClr val="AD9968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8" name="Rectangle 9"/>
          <p:cNvSpPr/>
          <p:nvPr userDrawn="1"/>
        </p:nvSpPr>
        <p:spPr>
          <a:xfrm>
            <a:off x="9424988" y="280988"/>
            <a:ext cx="304800" cy="555724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3" name="Rectangle 12"/>
          <p:cNvSpPr/>
          <p:nvPr userDrawn="1"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14" name="Straight Connector 11"/>
          <p:cNvCxnSpPr/>
          <p:nvPr userDrawn="1"/>
        </p:nvCxnSpPr>
        <p:spPr>
          <a:xfrm>
            <a:off x="415925" y="830362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0" name="Rectangle 9"/>
          <p:cNvSpPr/>
          <p:nvPr userDrawn="1"/>
        </p:nvSpPr>
        <p:spPr>
          <a:xfrm>
            <a:off x="9424988" y="280988"/>
            <a:ext cx="304800" cy="555724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2" name="Rectangle 12"/>
          <p:cNvSpPr/>
          <p:nvPr userDrawn="1"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13" name="Straight Connector 11"/>
          <p:cNvCxnSpPr/>
          <p:nvPr userDrawn="1"/>
        </p:nvCxnSpPr>
        <p:spPr>
          <a:xfrm>
            <a:off x="415925" y="830362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6" name="Rectangle 9"/>
          <p:cNvSpPr/>
          <p:nvPr userDrawn="1"/>
        </p:nvSpPr>
        <p:spPr>
          <a:xfrm>
            <a:off x="9424988" y="280988"/>
            <a:ext cx="304800" cy="555724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8" name="Rectangle 12"/>
          <p:cNvSpPr/>
          <p:nvPr userDrawn="1"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9" name="Straight Connector 11"/>
          <p:cNvCxnSpPr/>
          <p:nvPr userDrawn="1"/>
        </p:nvCxnSpPr>
        <p:spPr>
          <a:xfrm>
            <a:off x="415925" y="830362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solidFill>
            <a:srgbClr val="D979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>
            <a:lvl1pPr algn="r">
              <a:defRPr baseline="0">
                <a:solidFill>
                  <a:srgbClr val="AD9968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822285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dirty="0" smtClean="0"/>
              <a:t>المحتوى المستوى الأول</a:t>
            </a:r>
            <a:endParaRPr lang="en-US" dirty="0" smtClean="0"/>
          </a:p>
          <a:p>
            <a:pPr lvl="1"/>
            <a:r>
              <a:rPr lang="ar-EG" dirty="0" smtClean="0"/>
              <a:t>المحتوى المستوى الثاني</a:t>
            </a:r>
            <a:endParaRPr lang="en-US" dirty="0" smtClean="0"/>
          </a:p>
          <a:p>
            <a:pPr lvl="2"/>
            <a:r>
              <a:rPr lang="ar-EG" dirty="0" smtClean="0"/>
              <a:t>المحتوى المستوى الثالث</a:t>
            </a:r>
            <a:endParaRPr lang="en-US" dirty="0" smtClean="0"/>
          </a:p>
          <a:p>
            <a:pPr lvl="3"/>
            <a:r>
              <a:rPr lang="ar-EG" dirty="0" smtClean="0"/>
              <a:t>المحتوى المستوى الرابع</a:t>
            </a:r>
            <a:endParaRPr lang="en-US" dirty="0" smtClean="0"/>
          </a:p>
          <a:p>
            <a:pPr lvl="4"/>
            <a:r>
              <a:rPr lang="ar-EG" dirty="0" smtClean="0"/>
              <a:t>المحتوى المستوى الخامس</a:t>
            </a:r>
            <a:endParaRPr lang="en-US" dirty="0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992560" y="6324600"/>
            <a:ext cx="8913440" cy="5334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000" dirty="0">
              <a:solidFill>
                <a:srgbClr val="0053AC"/>
              </a:solidFill>
            </a:endParaRPr>
          </a:p>
        </p:txBody>
      </p: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9" name="Rectangle 18"/>
          <p:cNvSpPr/>
          <p:nvPr userDrawn="1"/>
        </p:nvSpPr>
        <p:spPr>
          <a:xfrm>
            <a:off x="992560" y="6581001"/>
            <a:ext cx="2757486" cy="25391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5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05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992560" y="6392361"/>
            <a:ext cx="264339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200" b="0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التعلم</a:t>
            </a:r>
            <a:r>
              <a:rPr lang="ar-SA" sz="1200" b="0" baseline="0" dirty="0" smtClean="0">
                <a:solidFill>
                  <a:schemeClr val="bg1"/>
                </a:solidFill>
                <a:latin typeface="+mn-lt"/>
                <a:cs typeface="+mn-cs"/>
              </a:rPr>
              <a:t> الإلكتروني والتعليم عن بعد</a:t>
            </a:r>
            <a:endParaRPr lang="en-US" sz="1200" b="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1" name="Rectangle 20"/>
          <p:cNvSpPr/>
          <p:nvPr userDrawn="1"/>
        </p:nvSpPr>
        <p:spPr>
          <a:xfrm>
            <a:off x="5961112" y="6468189"/>
            <a:ext cx="3888432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rtl="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000" b="0" i="0" kern="1200" dirty="0" smtClean="0">
                <a:solidFill>
                  <a:schemeClr val="bg1"/>
                </a:solidFill>
                <a:effectLst/>
                <a:latin typeface="Arial" pitchFamily="34" charset="0"/>
                <a:ea typeface="+mn-ea"/>
                <a:cs typeface="Arial" pitchFamily="34" charset="0"/>
              </a:rPr>
              <a:t>جميع الحقوق محفوظة لجامعة الملك فيصل ©</a:t>
            </a:r>
            <a:r>
              <a:rPr lang="en-US" sz="1000" b="0" i="0" kern="1200" dirty="0" smtClean="0">
                <a:solidFill>
                  <a:schemeClr val="bg1"/>
                </a:solidFill>
                <a:effectLst/>
                <a:latin typeface="Arial" pitchFamily="34" charset="0"/>
                <a:ea typeface="+mn-ea"/>
                <a:cs typeface="Arial" pitchFamily="34" charset="0"/>
              </a:rPr>
              <a:t> All Rights Reserved for KFU </a:t>
            </a:r>
            <a:endParaRPr lang="en-US" sz="1000" b="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 rotWithShape="1">
          <a:blip r:embed="rId1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21528"/>
          <a:stretch/>
        </p:blipFill>
        <p:spPr>
          <a:xfrm>
            <a:off x="54693" y="6324600"/>
            <a:ext cx="865859" cy="471844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  <p:sldLayoutId id="2147483775" r:id="rId12"/>
  </p:sldLayoutIdLst>
  <p:hf hdr="0" ftr="0" dt="0"/>
  <p:txStyles>
    <p:titleStyle>
      <a:lvl1pPr algn="r" rtl="0" eaLnBrk="1" fontAlgn="base" hangingPunct="1">
        <a:spcBef>
          <a:spcPct val="0"/>
        </a:spcBef>
        <a:spcAft>
          <a:spcPct val="0"/>
        </a:spcAft>
        <a:defRPr sz="4400" kern="1200">
          <a:solidFill>
            <a:srgbClr val="AD9968"/>
          </a:solidFill>
          <a:latin typeface="+mj-lt"/>
          <a:ea typeface="+mj-ea"/>
          <a:cs typeface="Arial" charset="0"/>
        </a:defRPr>
      </a:lvl1pPr>
      <a:lvl2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rgbClr val="013E36"/>
          </a:solidFill>
          <a:latin typeface="+mn-lt"/>
          <a:ea typeface="+mn-ea"/>
          <a:cs typeface="Arial" charset="0"/>
        </a:defRPr>
      </a:lvl1pPr>
      <a:lvl2pPr marL="742950" indent="-28575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rgbClr val="013E36"/>
          </a:solidFill>
          <a:latin typeface="+mn-lt"/>
          <a:ea typeface="+mn-ea"/>
          <a:cs typeface="Arial" charset="0"/>
        </a:defRPr>
      </a:lvl2pPr>
      <a:lvl3pPr marL="11430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rgbClr val="013E36"/>
          </a:solidFill>
          <a:latin typeface="+mn-lt"/>
          <a:ea typeface="+mn-ea"/>
          <a:cs typeface="Arial" charset="0"/>
        </a:defRPr>
      </a:lvl3pPr>
      <a:lvl4pPr marL="16002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rgbClr val="013E36"/>
          </a:solidFill>
          <a:latin typeface="+mn-lt"/>
          <a:ea typeface="+mn-ea"/>
          <a:cs typeface="Arial" charset="0"/>
        </a:defRPr>
      </a:lvl4pPr>
      <a:lvl5pPr marL="20574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rgbClr val="013E36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dirty="0" smtClean="0">
              <a:cs typeface="+mn-cs"/>
            </a:endParaRPr>
          </a:p>
        </p:txBody>
      </p:sp>
      <p:sp>
        <p:nvSpPr>
          <p:cNvPr id="5124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10032AED-950E-4013-8E81-DE89BE95EEEF}" type="slidenum">
              <a:rPr lang="ar-SA" smtClean="0">
                <a:cs typeface="Arial" pitchFamily="34" charset="0"/>
              </a:rPr>
              <a:pPr/>
              <a:t>1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716280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0" y="-228600"/>
            <a:ext cx="9906000" cy="34290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715000" y="4800600"/>
            <a:ext cx="40830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rgbClr val="013E36"/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rgbClr val="013E36"/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solidFill>
                <a:srgbClr val="013E36"/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rgbClr val="013E36"/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rgbClr val="013E36"/>
              </a:solidFill>
              <a:latin typeface="Calibri" pitchFamily="34" charset="0"/>
            </a:endParaRPr>
          </a:p>
        </p:txBody>
      </p:sp>
      <p:grpSp>
        <p:nvGrpSpPr>
          <p:cNvPr id="5128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381000" y="2667000"/>
            <a:ext cx="5076056" cy="34262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ar-EG" sz="3700" b="1" dirty="0">
                <a:solidFill>
                  <a:srgbClr val="AD9968"/>
                </a:solidFill>
                <a:latin typeface="AYM Wadiy S_U normal."/>
                <a:cs typeface="Times New Roman" pitchFamily="18" charset="0"/>
              </a:rPr>
              <a:t>اسم </a:t>
            </a:r>
            <a:r>
              <a:rPr lang="ar-EG" sz="3700" b="1" dirty="0" smtClean="0">
                <a:solidFill>
                  <a:srgbClr val="AD9968"/>
                </a:solidFill>
                <a:latin typeface="AYM Wadiy S_U normal."/>
                <a:cs typeface="Times New Roman" pitchFamily="18" charset="0"/>
              </a:rPr>
              <a:t>المقرر</a:t>
            </a:r>
            <a:endParaRPr lang="ar-SA" sz="3700" b="1" dirty="0" smtClean="0">
              <a:solidFill>
                <a:srgbClr val="AD9968"/>
              </a:solidFill>
              <a:latin typeface="AYM Wadiy S_U normal."/>
              <a:cs typeface="Times New Roman" pitchFamily="18" charset="0"/>
            </a:endParaRPr>
          </a:p>
          <a:p>
            <a:pPr algn="ctr"/>
            <a:r>
              <a:rPr lang="ar-SA" sz="28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إدارة الأعمال الإلكترونية</a:t>
            </a:r>
          </a:p>
          <a:p>
            <a:pPr algn="ctr" rtl="0"/>
            <a:r>
              <a:rPr lang="en-US" sz="28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E-Business </a:t>
            </a:r>
          </a:p>
          <a:p>
            <a:pPr algn="ctr" rtl="0"/>
            <a:r>
              <a:rPr lang="ar-SA" sz="3700" b="1" dirty="0" smtClean="0">
                <a:solidFill>
                  <a:srgbClr val="AD9968"/>
                </a:solidFill>
                <a:latin typeface="AYM Wadiy S_U normal."/>
                <a:cs typeface="Times New Roman" pitchFamily="18" charset="0"/>
              </a:rPr>
              <a:t>استاذ </a:t>
            </a:r>
            <a:r>
              <a:rPr lang="ar-SA" sz="3700" b="1" dirty="0">
                <a:solidFill>
                  <a:srgbClr val="AD9968"/>
                </a:solidFill>
                <a:latin typeface="AYM Wadiy S_U normal."/>
                <a:cs typeface="Times New Roman" pitchFamily="18" charset="0"/>
              </a:rPr>
              <a:t>المقرر</a:t>
            </a:r>
          </a:p>
          <a:p>
            <a:pPr algn="ctr"/>
            <a:r>
              <a:rPr lang="ar-SA" sz="28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د/ عبدالناصر عبدالعال</a:t>
            </a:r>
          </a:p>
          <a:p>
            <a:pPr algn="ctr"/>
            <a:r>
              <a:rPr lang="ar-SA" sz="28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قسم نظم المعلومات</a:t>
            </a:r>
          </a:p>
          <a:p>
            <a:pPr algn="ctr"/>
            <a:r>
              <a:rPr lang="ar-SA" sz="28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كلية إدارة الأعمال</a:t>
            </a:r>
            <a:endParaRPr lang="en-US" sz="2800" b="1" dirty="0">
              <a:solidFill>
                <a:srgbClr val="7F7F7F"/>
              </a:solidFill>
              <a:latin typeface="Calibri" pitchFamily="34" charset="0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 dirty="0">
              <a:solidFill>
                <a:schemeClr val="bg1"/>
              </a:solidFill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2778019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762000" y="2133600"/>
            <a:ext cx="8420100" cy="1470025"/>
          </a:xfrm>
        </p:spPr>
        <p:txBody>
          <a:bodyPr/>
          <a:lstStyle/>
          <a:p>
            <a:pPr eaLnBrk="1" hangingPunct="1"/>
            <a:r>
              <a:rPr lang="ar-EG" b="1" dirty="0" smtClean="0">
                <a:solidFill>
                  <a:srgbClr val="AD996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المحاضرة</a:t>
            </a:r>
            <a:r>
              <a:rPr lang="ar-SA" b="1" dirty="0" smtClean="0">
                <a:solidFill>
                  <a:srgbClr val="AD996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المباشرة الرابعة</a:t>
            </a:r>
            <a:endParaRPr lang="en-US" spc="-150" dirty="0" smtClean="0">
              <a:solidFill>
                <a:srgbClr val="AD9968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e_AlMateen" pitchFamily="2" charset="-78"/>
              <a:cs typeface="ae_AlMateen" pitchFamily="2" charset="-78"/>
            </a:endParaRPr>
          </a:p>
        </p:txBody>
      </p:sp>
      <p:sp>
        <p:nvSpPr>
          <p:cNvPr id="7" name="Subtitle 5"/>
          <p:cNvSpPr txBox="1">
            <a:spLocks/>
          </p:cNvSpPr>
          <p:nvPr/>
        </p:nvSpPr>
        <p:spPr bwMode="auto">
          <a:xfrm>
            <a:off x="128464" y="3068960"/>
            <a:ext cx="8877300" cy="27363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rtl="1" eaLnBrk="1" fontAlgn="auto" hangingPunct="1">
              <a:spcBef>
                <a:spcPct val="0"/>
              </a:spcBef>
              <a:spcAft>
                <a:spcPts val="0"/>
              </a:spcAft>
              <a:defRPr/>
            </a:pPr>
            <a:r>
              <a:rPr lang="ar-SA" sz="4000" b="1" spc="50" dirty="0" smtClean="0">
                <a:ln w="11430"/>
                <a:solidFill>
                  <a:srgbClr val="013E36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مراجعة على المحاضرات الجديدة</a:t>
            </a:r>
          </a:p>
          <a:p>
            <a:pPr rtl="1" eaLnBrk="1" fontAlgn="auto" hangingPunct="1">
              <a:spcBef>
                <a:spcPct val="0"/>
              </a:spcBef>
              <a:spcAft>
                <a:spcPts val="0"/>
              </a:spcAft>
              <a:defRPr/>
            </a:pPr>
            <a:r>
              <a:rPr lang="ar-SA" sz="4000" b="1" spc="50" dirty="0">
                <a:ln w="11430"/>
                <a:solidFill>
                  <a:srgbClr val="013E36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تنبيه: المحاضرة للمراجعة فقط والاختبار سيأتي من المنهج كله</a:t>
            </a:r>
          </a:p>
          <a:p>
            <a:pPr rtl="1" eaLnBrk="1" fontAlgn="auto" hangingPunct="1">
              <a:spcBef>
                <a:spcPct val="0"/>
              </a:spcBef>
              <a:spcAft>
                <a:spcPts val="0"/>
              </a:spcAft>
              <a:defRPr/>
            </a:pPr>
            <a:r>
              <a:rPr lang="ar-SA" sz="4000" b="1" spc="50" dirty="0">
                <a:ln w="11430"/>
                <a:solidFill>
                  <a:srgbClr val="013E36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يمكن الاستعانة بالمحاضرة 14 </a:t>
            </a:r>
            <a:r>
              <a:rPr lang="ar-SA" sz="4000" b="1" spc="50" dirty="0" smtClean="0">
                <a:ln w="11430"/>
                <a:solidFill>
                  <a:srgbClr val="013E36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لمراجعة المنهج كله</a:t>
            </a:r>
            <a:endParaRPr lang="ar-SA" sz="4000" b="1" spc="50" dirty="0">
              <a:ln w="11430"/>
              <a:solidFill>
                <a:srgbClr val="013E36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 rtl="1" eaLnBrk="1" fontAlgn="auto" hangingPunct="1">
              <a:spcBef>
                <a:spcPct val="0"/>
              </a:spcBef>
              <a:spcAft>
                <a:spcPts val="0"/>
              </a:spcAft>
              <a:defRPr/>
            </a:pPr>
            <a:endParaRPr lang="en-US" sz="4000" b="1" spc="50" dirty="0">
              <a:ln w="11430"/>
              <a:solidFill>
                <a:srgbClr val="013E36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9031866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6756" y="188640"/>
            <a:ext cx="8915400" cy="1143000"/>
          </a:xfrm>
        </p:spPr>
        <p:txBody>
          <a:bodyPr/>
          <a:lstStyle/>
          <a:p>
            <a:pPr algn="ctr" rtl="1"/>
            <a:r>
              <a:rPr lang="ar-SA" dirty="0" smtClean="0"/>
              <a:t>نموذج التسويق الإلكتروني </a:t>
            </a:r>
            <a:r>
              <a:rPr lang="en-US" dirty="0" smtClean="0"/>
              <a:t>RACE</a:t>
            </a:r>
            <a:endParaRPr lang="ar-S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417638"/>
            <a:ext cx="9777536" cy="4819674"/>
          </a:xfrm>
        </p:spPr>
        <p:txBody>
          <a:bodyPr/>
          <a:lstStyle/>
          <a:p>
            <a:pPr marL="457200" indent="-457200" rtl="1">
              <a:buFont typeface="Arial" panose="020B0604020202020204" pitchFamily="34" charset="0"/>
              <a:buChar char="•"/>
            </a:pPr>
            <a:r>
              <a:rPr lang="ar-SA" sz="2800" dirty="0" smtClean="0"/>
              <a:t>نموذج يستخدم في التسويق الإلكتروني ويمثل دورة حياة العميل </a:t>
            </a:r>
            <a:r>
              <a:rPr lang="en-US" sz="2800" dirty="0" smtClean="0"/>
              <a:t>Customer life cycle</a:t>
            </a:r>
            <a:endParaRPr lang="ar-SA" sz="2800" dirty="0" smtClean="0"/>
          </a:p>
          <a:p>
            <a:pPr marL="457200" indent="-457200" rtl="1">
              <a:buFont typeface="Arial" panose="020B0604020202020204" pitchFamily="34" charset="0"/>
              <a:buChar char="•"/>
            </a:pPr>
            <a:r>
              <a:rPr lang="ar-SA" sz="2800" dirty="0"/>
              <a:t>الوصول </a:t>
            </a:r>
            <a:r>
              <a:rPr lang="en-US" sz="2800" dirty="0"/>
              <a:t>(</a:t>
            </a:r>
            <a:r>
              <a:rPr lang="en-US" sz="2800" dirty="0">
                <a:solidFill>
                  <a:srgbClr val="FF0000"/>
                </a:solidFill>
              </a:rPr>
              <a:t>R</a:t>
            </a:r>
            <a:r>
              <a:rPr lang="en-US" sz="2800" dirty="0"/>
              <a:t>each</a:t>
            </a:r>
            <a:r>
              <a:rPr lang="en-US" sz="2800" dirty="0" smtClean="0"/>
              <a:t>)</a:t>
            </a:r>
            <a:r>
              <a:rPr lang="ar-SA" sz="2800" dirty="0" smtClean="0"/>
              <a:t>: الوصول الى العميل من خلال الوسائل الإلكترونية وغير الإلكترونية </a:t>
            </a:r>
          </a:p>
          <a:p>
            <a:pPr marL="457200" indent="-457200" rtl="1">
              <a:buFont typeface="Arial" panose="020B0604020202020204" pitchFamily="34" charset="0"/>
              <a:buChar char="•"/>
            </a:pPr>
            <a:r>
              <a:rPr lang="ar-SA" sz="2800" dirty="0" smtClean="0"/>
              <a:t>التفاعل </a:t>
            </a:r>
            <a:r>
              <a:rPr lang="en-US" sz="2800" b="1" dirty="0" err="1" smtClean="0"/>
              <a:t>Inter</a:t>
            </a:r>
            <a:r>
              <a:rPr lang="en-US" sz="2800" b="1" dirty="0" err="1" smtClean="0">
                <a:solidFill>
                  <a:srgbClr val="FF0000"/>
                </a:solidFill>
              </a:rPr>
              <a:t>A</a:t>
            </a:r>
            <a:r>
              <a:rPr lang="en-US" sz="2800" b="1" dirty="0" err="1" smtClean="0"/>
              <a:t>ct</a:t>
            </a:r>
            <a:r>
              <a:rPr lang="ar-SA" sz="2800" b="1" dirty="0" smtClean="0"/>
              <a:t>:</a:t>
            </a:r>
            <a:r>
              <a:rPr lang="ar-SA" sz="2800" dirty="0" smtClean="0"/>
              <a:t>عن طريق </a:t>
            </a:r>
            <a:r>
              <a:rPr lang="ar-SA" sz="2800" dirty="0" err="1" smtClean="0"/>
              <a:t>الإيميل</a:t>
            </a:r>
            <a:r>
              <a:rPr lang="ar-SA" sz="2800" dirty="0" smtClean="0"/>
              <a:t> الجوال، وسائل التواصل </a:t>
            </a:r>
            <a:r>
              <a:rPr lang="ar-SA" sz="2800" dirty="0" err="1" smtClean="0"/>
              <a:t>الإجتماعى</a:t>
            </a:r>
            <a:endParaRPr lang="ar-SA" sz="2800" dirty="0" smtClean="0"/>
          </a:p>
          <a:p>
            <a:pPr marL="457200" indent="-457200" rtl="1">
              <a:buFont typeface="Arial" panose="020B0604020202020204" pitchFamily="34" charset="0"/>
              <a:buChar char="•"/>
            </a:pPr>
            <a:r>
              <a:rPr lang="ar-SA" sz="2800" dirty="0" smtClean="0"/>
              <a:t>التحول </a:t>
            </a:r>
            <a:r>
              <a:rPr lang="en-US" sz="2800" dirty="0" smtClean="0">
                <a:solidFill>
                  <a:srgbClr val="FF0000"/>
                </a:solidFill>
              </a:rPr>
              <a:t>C</a:t>
            </a:r>
            <a:r>
              <a:rPr lang="en-US" sz="2800" dirty="0" smtClean="0"/>
              <a:t>onvert</a:t>
            </a:r>
            <a:r>
              <a:rPr lang="ar-SA" sz="2800" dirty="0" smtClean="0"/>
              <a:t>: إقناعه بشراء السلعة سواء إلكترونياً أو من المتجر</a:t>
            </a:r>
          </a:p>
          <a:p>
            <a:pPr marL="457200" indent="-457200" rtl="1">
              <a:buFont typeface="Arial" panose="020B0604020202020204" pitchFamily="34" charset="0"/>
              <a:buChar char="•"/>
            </a:pPr>
            <a:r>
              <a:rPr lang="ar-SA" sz="2800" dirty="0" smtClean="0"/>
              <a:t>الدمج </a:t>
            </a:r>
            <a:r>
              <a:rPr lang="en-US" sz="2800" dirty="0" smtClean="0">
                <a:solidFill>
                  <a:srgbClr val="FF0000"/>
                </a:solidFill>
              </a:rPr>
              <a:t>E</a:t>
            </a:r>
            <a:r>
              <a:rPr lang="en-US" sz="2800" dirty="0" smtClean="0"/>
              <a:t>ngage</a:t>
            </a:r>
            <a:r>
              <a:rPr lang="ar-SA" sz="2800" dirty="0" smtClean="0"/>
              <a:t>: ربطه بالموقع والعلامة التجارية عن طريق عروض ونقاط ومشاركة المحتوى معه بالبريد أو الرسائل أو الشبكات الاجتماعية </a:t>
            </a:r>
          </a:p>
          <a:p>
            <a:pPr marL="457200" indent="-457200" rtl="1">
              <a:buFont typeface="Arial" panose="020B0604020202020204" pitchFamily="34" charset="0"/>
              <a:buChar char="•"/>
            </a:pPr>
            <a:r>
              <a:rPr lang="ar-SA" b="1" dirty="0" smtClean="0"/>
              <a:t>تتميز إدارة </a:t>
            </a:r>
            <a:r>
              <a:rPr lang="ar-SA" b="1" dirty="0"/>
              <a:t>العلاقة مع العملاء </a:t>
            </a:r>
            <a:r>
              <a:rPr lang="ar-SA" sz="2800" dirty="0"/>
              <a:t>في العصر الحالي بتنوع العملاء بسبب </a:t>
            </a:r>
            <a:r>
              <a:rPr lang="ar-SA" dirty="0" smtClean="0"/>
              <a:t>العولمة، ارتفاع </a:t>
            </a:r>
            <a:r>
              <a:rPr lang="ar-SA" dirty="0"/>
              <a:t>معدل دوران </a:t>
            </a:r>
            <a:r>
              <a:rPr lang="ar-SA" dirty="0" smtClean="0"/>
              <a:t>العملاء وشدة المنافسة، و</a:t>
            </a:r>
            <a:r>
              <a:rPr lang="ar-SA" sz="2800" dirty="0" smtClean="0"/>
              <a:t>ارتفاع </a:t>
            </a:r>
            <a:r>
              <a:rPr lang="ar-SA" sz="2800" dirty="0"/>
              <a:t>تكلفة جذب العملاء</a:t>
            </a:r>
            <a:endParaRPr lang="en-US" sz="4800" dirty="0"/>
          </a:p>
          <a:p>
            <a:pPr rtl="1"/>
            <a:endParaRPr lang="en-US" sz="2800" dirty="0"/>
          </a:p>
          <a:p>
            <a:pPr lvl="0" rtl="1"/>
            <a:endParaRPr lang="ar-SA" dirty="0" smtClean="0"/>
          </a:p>
          <a:p>
            <a:endParaRPr lang="ar-SA" sz="2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12229157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95300" y="1417638"/>
            <a:ext cx="9410700" cy="4938712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00484867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8464" y="1323750"/>
            <a:ext cx="9577064" cy="5215162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38349157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6</a:t>
            </a:fld>
            <a:endParaRPr lang="en-US" dirty="0"/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95300" y="1484784"/>
            <a:ext cx="8319464" cy="47525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29070799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00472" y="1417638"/>
            <a:ext cx="9361040" cy="4938712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67324869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-159568" y="1417638"/>
            <a:ext cx="9721080" cy="4891682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96270837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44488" y="1417638"/>
            <a:ext cx="9505056" cy="4938712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646181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10</a:t>
            </a:fld>
            <a:endParaRPr lang="en-US" dirty="0"/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72480" y="1417638"/>
            <a:ext cx="9138220" cy="45316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52007497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1417638"/>
            <a:ext cx="9906000" cy="4819674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92732799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16496" y="1417638"/>
            <a:ext cx="8994204" cy="4531641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69453138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00472" y="1340768"/>
            <a:ext cx="9505056" cy="5015582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12126709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00472" y="1417638"/>
            <a:ext cx="9361040" cy="4819674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80436240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Managemnt-template-final.potx" id="{95F461BE-526E-4CA1-9DA5-0D8BE929E680}" vid="{4B94896F-684C-4F32-8A74-8D9CFF96F358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Managemnt-template-final</Template>
  <TotalTime>143</TotalTime>
  <Words>161</Words>
  <Application>Microsoft Office PowerPoint</Application>
  <PresentationFormat>A4 Paper (210x297 mm)‎</PresentationFormat>
  <Paragraphs>37</Paragraphs>
  <Slides>14</Slides>
  <Notes>0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14</vt:i4>
      </vt:variant>
    </vt:vector>
  </HeadingPairs>
  <TitlesOfParts>
    <vt:vector size="15" baseType="lpstr">
      <vt:lpstr>Office Theme</vt:lpstr>
      <vt:lpstr>الشريحة 1</vt:lpstr>
      <vt:lpstr>المحاضرة المباشرة الرابعة</vt:lpstr>
      <vt:lpstr>نموذج التسويق الإلكتروني RACE</vt:lpstr>
      <vt:lpstr>الشريحة 4</vt:lpstr>
      <vt:lpstr>الشريحة 5</vt:lpstr>
      <vt:lpstr>الشريحة 6</vt:lpstr>
      <vt:lpstr>الشريحة 7</vt:lpstr>
      <vt:lpstr>الشريحة 8</vt:lpstr>
      <vt:lpstr>الشريحة 9</vt:lpstr>
      <vt:lpstr>الشريحة 10</vt:lpstr>
      <vt:lpstr>الشريحة 11</vt:lpstr>
      <vt:lpstr>الشريحة 12</vt:lpstr>
      <vt:lpstr>الشريحة 13</vt:lpstr>
      <vt:lpstr>الشريحة 14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Karim Mohmmad Zayed</dc:creator>
  <cp:lastModifiedBy>USER</cp:lastModifiedBy>
  <cp:revision>31</cp:revision>
  <dcterms:created xsi:type="dcterms:W3CDTF">2014-09-11T06:47:01Z</dcterms:created>
  <dcterms:modified xsi:type="dcterms:W3CDTF">2017-01-03T10:46:48Z</dcterms:modified>
</cp:coreProperties>
</file>