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10" r:id="rId3"/>
    <p:sldId id="322" r:id="rId4"/>
    <p:sldId id="323" r:id="rId5"/>
    <p:sldId id="324" r:id="rId6"/>
    <p:sldId id="325" r:id="rId7"/>
    <p:sldId id="327" r:id="rId8"/>
    <p:sldId id="326" r:id="rId9"/>
    <p:sldId id="328" r:id="rId10"/>
    <p:sldId id="329" r:id="rId11"/>
    <p:sldId id="330" r:id="rId12"/>
    <p:sldId id="332" r:id="rId13"/>
    <p:sldId id="331" r:id="rId14"/>
    <p:sldId id="333" r:id="rId15"/>
    <p:sldId id="334" r:id="rId16"/>
    <p:sldId id="33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CC"/>
    <a:srgbClr val="709256"/>
    <a:srgbClr val="013E36"/>
    <a:srgbClr val="009900"/>
    <a:srgbClr val="AD9968"/>
    <a:srgbClr val="D9791B"/>
    <a:srgbClr val="AB1A25"/>
    <a:srgbClr val="00263A"/>
    <a:srgbClr val="FF3300"/>
    <a:srgbClr val="3B84A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69" d="100"/>
          <a:sy n="69" d="100"/>
        </p:scale>
        <p:origin x="-1110" y="-10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6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9/18/2014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النقود والبنوك</a:t>
            </a:r>
          </a:p>
          <a:p>
            <a:pPr algn="ctr" rtl="0"/>
            <a:r>
              <a:rPr lang="en-US" sz="2400" b="1" dirty="0" smtClean="0">
                <a:solidFill>
                  <a:srgbClr val="7F7F7F"/>
                </a:solidFill>
                <a:latin typeface="Calibri" pitchFamily="34" charset="0"/>
                <a:cs typeface="Times New Roman" pitchFamily="18" charset="0"/>
              </a:rPr>
              <a:t>Money and Banking</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عصام محمد علي الليثي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effectLst>
                  <a:outerShdw blurRad="38100" dist="38100" dir="2700000" algn="tl">
                    <a:srgbClr val="000000">
                      <a:alpha val="43137"/>
                    </a:srgbClr>
                  </a:outerShdw>
                </a:effectLst>
                <a:cs typeface="Arial" pitchFamily="34" charset="0"/>
              </a:rPr>
              <a:t>الفصل الأول</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88504" y="3284984"/>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النظم </a:t>
            </a:r>
            <a:r>
              <a:rPr lang="ar-SA" sz="4000"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a:t>
            </a:r>
            <a:r>
              <a:rPr lang="ar-SA" sz="4000"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القواعد) </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النقدية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Tree>
    <p:extLst>
      <p:ext uri="{BB962C8B-B14F-4D97-AF65-F5344CB8AC3E}">
        <p14:creationId xmlns=""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1</a:t>
            </a:r>
            <a:r>
              <a:rPr lang="ar-SA" altLang="en-US" sz="3000" b="1" dirty="0" smtClean="0">
                <a:solidFill>
                  <a:srgbClr val="C00000"/>
                </a:solidFill>
                <a:latin typeface="+mn-lt"/>
                <a:cs typeface="+mn-cs"/>
              </a:rPr>
              <a:t>) مقدمة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تم في المحاضرة الأولي استعراض نشأة وتطور النقود، وذلك من خلال التعرف على الموضوعات التالية النقود:</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3" name="Rectangle 3"/>
          <p:cNvSpPr txBox="1">
            <a:spLocks noChangeArrowheads="1"/>
          </p:cNvSpPr>
          <p:nvPr/>
        </p:nvSpPr>
        <p:spPr bwMode="auto">
          <a:xfrm>
            <a:off x="344488" y="2429087"/>
            <a:ext cx="8568951" cy="1944216"/>
          </a:xfrm>
          <a:prstGeom prst="rect">
            <a:avLst/>
          </a:prstGeom>
          <a:noFill/>
          <a:ln w="9525">
            <a:noFill/>
            <a:miter lim="800000"/>
            <a:headEnd/>
            <a:tailEnd/>
          </a:ln>
        </p:spPr>
        <p:txBody>
          <a:bodyPr/>
          <a:lstStyle/>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نظام المقايضة.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أنواع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وظائف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خصائص النقود الجيدة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640904" y="4329004"/>
            <a:ext cx="8568951" cy="1908307"/>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400" b="1" kern="0" dirty="0" smtClean="0">
                <a:solidFill>
                  <a:schemeClr val="tx1">
                    <a:lumMod val="95000"/>
                    <a:lumOff val="5000"/>
                  </a:schemeClr>
                </a:solidFill>
                <a:latin typeface="+mn-lt"/>
                <a:cs typeface="Simplified Arabic" pitchFamily="2" charset="-78"/>
              </a:rPr>
              <a:t>وقبل الخول في تفصيلات عن موضوع القواعد النقدية، فلابد من التطرق لتعريف النقود. جرت العادة على تعريف النقود بأنها أي شيء يمكن أن يستخدم كوسيط للتبادل وكمخزن للقيمة ووحدة للقياس ومعيار للمدفوعات الآجلة، شريطة أن يلقي </a:t>
            </a:r>
            <a:r>
              <a:rPr lang="ar-SA" sz="2400" b="1" u="sng" kern="0" dirty="0" smtClean="0">
                <a:solidFill>
                  <a:schemeClr val="tx1">
                    <a:lumMod val="95000"/>
                    <a:lumOff val="5000"/>
                  </a:schemeClr>
                </a:solidFill>
                <a:latin typeface="+mn-lt"/>
                <a:cs typeface="Simplified Arabic" pitchFamily="2" charset="-78"/>
              </a:rPr>
              <a:t>قبولا عاما</a:t>
            </a:r>
            <a:r>
              <a:rPr lang="ar-SA" sz="2400" b="1" kern="0" dirty="0" smtClean="0">
                <a:solidFill>
                  <a:schemeClr val="tx1">
                    <a:lumMod val="95000"/>
                    <a:lumOff val="5000"/>
                  </a:schemeClr>
                </a:solidFill>
                <a:latin typeface="+mn-lt"/>
                <a:cs typeface="Simplified Arabic" pitchFamily="2" charset="-78"/>
              </a:rPr>
              <a:t> في التبادل بين أفراد المجتمع.</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2</a:t>
            </a:r>
            <a:r>
              <a:rPr lang="ar-SA" altLang="en-US" sz="3000" b="1" dirty="0" smtClean="0">
                <a:solidFill>
                  <a:srgbClr val="C00000"/>
                </a:solidFill>
                <a:latin typeface="+mn-lt"/>
                <a:cs typeface="+mn-cs"/>
              </a:rPr>
              <a:t>) تعريف النظام النقدي</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ينص تعريف النظام النقدي على الآتي:</a:t>
            </a: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TextBox 10"/>
          <p:cNvSpPr txBox="1"/>
          <p:nvPr/>
        </p:nvSpPr>
        <p:spPr>
          <a:xfrm>
            <a:off x="900113" y="2122958"/>
            <a:ext cx="7343775" cy="3584379"/>
          </a:xfrm>
          <a:prstGeom prst="rect">
            <a:avLst/>
          </a:prstGeom>
          <a:solidFill>
            <a:srgbClr val="FFCC99"/>
          </a:solidFill>
          <a:ln w="19050">
            <a:solidFill>
              <a:schemeClr val="accent1">
                <a:lumMod val="50000"/>
              </a:schemeClr>
            </a:solidFill>
          </a:ln>
        </p:spPr>
        <p:txBody>
          <a:bodyPr rtlCol="1">
            <a:spAutoFit/>
          </a:bodyPr>
          <a:lstStyle/>
          <a:p>
            <a:pPr marL="266700" algn="just">
              <a:lnSpc>
                <a:spcPct val="150000"/>
              </a:lnSpc>
              <a:defRPr/>
            </a:pPr>
            <a:r>
              <a:rPr lang="ar-SA" sz="2200" b="1" dirty="0"/>
              <a:t>النظام النقدي هو مجموعة من القوانين والتشريعات المتبعة في دولة معينة والتي تحكم عملية تنظيم وضبط استقرار وحدة النقد في الدولة . وبذلك يمكن تلخيص أهم العناصر المكونة للنظام النقدي في الآتي:</a:t>
            </a:r>
          </a:p>
          <a:p>
            <a:pPr marL="266700" algn="just">
              <a:lnSpc>
                <a:spcPct val="150000"/>
              </a:lnSpc>
              <a:buFontTx/>
              <a:buChar char="-"/>
              <a:defRPr/>
            </a:pPr>
            <a:r>
              <a:rPr lang="ar-SA" sz="2200" b="1" dirty="0"/>
              <a:t>النقود المتداولة في المجتمع.</a:t>
            </a:r>
          </a:p>
          <a:p>
            <a:pPr marL="266700" algn="just">
              <a:lnSpc>
                <a:spcPct val="150000"/>
              </a:lnSpc>
              <a:buFontTx/>
              <a:buChar char="-"/>
              <a:defRPr/>
            </a:pPr>
            <a:r>
              <a:rPr lang="ar-SA" sz="2200" b="1" dirty="0"/>
              <a:t> التشريعات والقوانين التي تحكم عملية اصدار النقود وتداولها.</a:t>
            </a:r>
          </a:p>
          <a:p>
            <a:pPr marL="266700" algn="just">
              <a:lnSpc>
                <a:spcPct val="150000"/>
              </a:lnSpc>
              <a:buFontTx/>
              <a:buChar char="-"/>
              <a:defRPr/>
            </a:pPr>
            <a:r>
              <a:rPr lang="ar-SA" sz="2200" b="1" dirty="0"/>
              <a:t> الأجهزة والمؤسسات المصرفية والمالية التي تتعامل بالنقود.</a:t>
            </a:r>
          </a:p>
          <a:p>
            <a:pPr marL="266700" algn="ctr">
              <a:lnSpc>
                <a:spcPct val="150000"/>
              </a:lnSpc>
              <a:spcAft>
                <a:spcPts val="1200"/>
              </a:spcAft>
              <a:defRPr/>
            </a:pPr>
            <a:r>
              <a:rPr lang="ar-SA" sz="2200" b="1" dirty="0"/>
              <a:t>(تعريف النظام النقدي الدولي)</a:t>
            </a: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3</a:t>
            </a:r>
            <a:r>
              <a:rPr lang="ar-SA" altLang="en-US" sz="3000" b="1" dirty="0" smtClean="0">
                <a:solidFill>
                  <a:srgbClr val="C00000"/>
                </a:solidFill>
                <a:latin typeface="+mn-lt"/>
                <a:cs typeface="+mn-cs"/>
              </a:rPr>
              <a:t>) دواعي نشأة النظام النقدي</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90250"/>
            <a:ext cx="8568951" cy="614896"/>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dirty="0" smtClean="0">
                <a:cs typeface="Simplified Arabic" pitchFamily="2" charset="-78"/>
              </a:rPr>
              <a:t>هناك العديد من العوامل التي استدعت التفكير في استحداث النظم النقدية</a:t>
            </a:r>
            <a:r>
              <a:rPr lang="ar-SA" sz="2400" b="1" kern="0" dirty="0" smtClean="0">
                <a:solidFill>
                  <a:schemeClr val="tx1">
                    <a:lumMod val="95000"/>
                    <a:lumOff val="5000"/>
                  </a:schemeClr>
                </a:solidFill>
                <a:latin typeface="+mn-lt"/>
                <a:cs typeface="Simplified Arabic" pitchFamily="2" charset="-78"/>
              </a:rPr>
              <a:t>:</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775345" y="1961428"/>
            <a:ext cx="8066087" cy="935806"/>
          </a:xfrm>
          <a:prstGeom prst="rect">
            <a:avLst/>
          </a:prstGeom>
          <a:noFill/>
          <a:ln w="9525">
            <a:noFill/>
            <a:miter lim="800000"/>
            <a:headEnd/>
            <a:tailEnd/>
          </a:ln>
        </p:spPr>
        <p:txBody>
          <a:bodyPr/>
          <a:lstStyle/>
          <a:p>
            <a:pPr marL="360363" indent="-360363" algn="just">
              <a:lnSpc>
                <a:spcPct val="120000"/>
              </a:lnSpc>
              <a:spcBef>
                <a:spcPts val="0"/>
              </a:spcBef>
              <a:buClr>
                <a:srgbClr val="0000CC"/>
              </a:buClr>
              <a:buSzPct val="75000"/>
              <a:buFont typeface="Wingdings" pitchFamily="2" charset="2"/>
              <a:buChar char="v"/>
              <a:defRPr/>
            </a:pPr>
            <a:r>
              <a:rPr lang="ar-SA" sz="2200" b="1" kern="0" dirty="0" smtClean="0">
                <a:latin typeface="+mn-lt"/>
                <a:cs typeface="Simplified Arabic" pitchFamily="2" charset="-78"/>
              </a:rPr>
              <a:t>الحد </a:t>
            </a:r>
            <a:r>
              <a:rPr lang="ar-SA" sz="2200" b="1" kern="0" dirty="0">
                <a:latin typeface="+mn-lt"/>
                <a:cs typeface="Simplified Arabic" pitchFamily="2" charset="-78"/>
              </a:rPr>
              <a:t>من الخلافات بين أطراف المعاملات بين أفراد المجتمع الذي أصبح يمثل كيانا كبيرا (سبب داخلي).</a:t>
            </a:r>
          </a:p>
          <a:p>
            <a:pPr marL="342900" indent="-342900" algn="just">
              <a:lnSpc>
                <a:spcPct val="120000"/>
              </a:lnSpc>
              <a:spcBef>
                <a:spcPts val="0"/>
              </a:spcBef>
              <a:buClr>
                <a:schemeClr val="bg2"/>
              </a:buClr>
              <a:buSzPct val="75000"/>
              <a:defRPr/>
            </a:pPr>
            <a:endParaRPr lang="en-US" sz="2200" b="1" kern="0" dirty="0">
              <a:solidFill>
                <a:schemeClr val="tx1">
                  <a:lumMod val="75000"/>
                  <a:lumOff val="25000"/>
                </a:schemeClr>
              </a:solidFill>
              <a:latin typeface="+mn-lt"/>
              <a:cs typeface="Times New Roman" pitchFamily="18" charset="0"/>
            </a:endParaRPr>
          </a:p>
        </p:txBody>
      </p:sp>
      <p:sp>
        <p:nvSpPr>
          <p:cNvPr id="12" name="Rectangle 3"/>
          <p:cNvSpPr txBox="1">
            <a:spLocks noChangeArrowheads="1"/>
          </p:cNvSpPr>
          <p:nvPr/>
        </p:nvSpPr>
        <p:spPr bwMode="auto">
          <a:xfrm>
            <a:off x="848940" y="2858650"/>
            <a:ext cx="8064500" cy="1007864"/>
          </a:xfrm>
          <a:prstGeom prst="rect">
            <a:avLst/>
          </a:prstGeom>
          <a:noFill/>
          <a:ln w="9525">
            <a:noFill/>
            <a:miter lim="800000"/>
            <a:headEnd/>
            <a:tailEnd/>
          </a:ln>
        </p:spPr>
        <p:txBody>
          <a:bodyPr/>
          <a:lstStyle/>
          <a:p>
            <a:pPr marL="360363" indent="-271463" algn="just">
              <a:lnSpc>
                <a:spcPct val="120000"/>
              </a:lnSpc>
              <a:spcBef>
                <a:spcPts val="0"/>
              </a:spcBef>
              <a:buClr>
                <a:srgbClr val="0000CC"/>
              </a:buClr>
              <a:buSzPct val="75000"/>
              <a:buFont typeface="Wingdings" pitchFamily="2" charset="2"/>
              <a:buChar char="v"/>
              <a:defRPr/>
            </a:pPr>
            <a:r>
              <a:rPr lang="ar-SA" sz="2200" b="1" kern="0" dirty="0" smtClean="0">
                <a:solidFill>
                  <a:schemeClr val="tx1"/>
                </a:solidFill>
                <a:latin typeface="+mn-lt"/>
                <a:cs typeface="Simplified Arabic" pitchFamily="2" charset="-78"/>
              </a:rPr>
              <a:t> اتساع </a:t>
            </a:r>
            <a:r>
              <a:rPr lang="ar-SA" sz="2200" b="1" kern="0" dirty="0">
                <a:solidFill>
                  <a:schemeClr val="tx1"/>
                </a:solidFill>
                <a:latin typeface="+mn-lt"/>
                <a:cs typeface="Simplified Arabic" pitchFamily="2" charset="-78"/>
              </a:rPr>
              <a:t>نطاق </a:t>
            </a:r>
            <a:r>
              <a:rPr lang="ar-SA" sz="2200" b="1" kern="0" dirty="0" smtClean="0">
                <a:solidFill>
                  <a:schemeClr val="tx1"/>
                </a:solidFill>
                <a:latin typeface="+mn-lt"/>
                <a:cs typeface="Simplified Arabic" pitchFamily="2" charset="-78"/>
              </a:rPr>
              <a:t>المعاملات </a:t>
            </a:r>
            <a:r>
              <a:rPr lang="ar-SA" sz="2200" b="1" kern="0" dirty="0">
                <a:solidFill>
                  <a:schemeClr val="tx1"/>
                </a:solidFill>
                <a:latin typeface="+mn-lt"/>
                <a:cs typeface="Simplified Arabic" pitchFamily="2" charset="-78"/>
              </a:rPr>
              <a:t>التجارية والاقتصادية فيما بين الدول مع المزيد من التخصص وتقسيم العمل على النطاق الدولي (سبب خارجي).</a:t>
            </a:r>
          </a:p>
          <a:p>
            <a:pPr marL="342900" indent="-342900" algn="just">
              <a:lnSpc>
                <a:spcPct val="120000"/>
              </a:lnSpc>
              <a:spcBef>
                <a:spcPts val="0"/>
              </a:spcBef>
              <a:buClr>
                <a:schemeClr val="bg2"/>
              </a:buClr>
              <a:buSzPct val="75000"/>
              <a:defRPr/>
            </a:pPr>
            <a:endParaRPr lang="en-US" sz="22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920948" y="3781419"/>
            <a:ext cx="8064500" cy="2735535"/>
          </a:xfrm>
          <a:prstGeom prst="rect">
            <a:avLst/>
          </a:prstGeom>
          <a:noFill/>
          <a:ln w="9525">
            <a:noFill/>
            <a:miter lim="800000"/>
            <a:headEnd/>
            <a:tailEnd/>
          </a:ln>
        </p:spPr>
        <p:txBody>
          <a:bodyPr/>
          <a:lstStyle/>
          <a:p>
            <a:pPr marL="442913" indent="-261938" algn="just">
              <a:lnSpc>
                <a:spcPct val="120000"/>
              </a:lnSpc>
              <a:spcBef>
                <a:spcPts val="0"/>
              </a:spcBef>
              <a:buClr>
                <a:srgbClr val="0000CC"/>
              </a:buClr>
              <a:buSzPct val="75000"/>
              <a:buFont typeface="Wingdings" pitchFamily="2" charset="2"/>
              <a:buChar char="v"/>
              <a:defRPr/>
            </a:pPr>
            <a:r>
              <a:rPr lang="ar-SA" sz="2200" b="1" kern="0" dirty="0">
                <a:solidFill>
                  <a:schemeClr val="tx1"/>
                </a:solidFill>
                <a:latin typeface="+mn-lt"/>
                <a:cs typeface="Simplified Arabic" pitchFamily="2" charset="-78"/>
              </a:rPr>
              <a:t> ظهور الدولة ككيان يتمتع بالسلطة ولها مسئوليات تجاه المجتع وأهداف اقتصادية تسعي لتحقيقها، مثل:</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التنمية </a:t>
            </a:r>
            <a:r>
              <a:rPr lang="ar-SA" sz="2200" b="1" kern="0" dirty="0">
                <a:solidFill>
                  <a:schemeClr val="tx1"/>
                </a:solidFill>
                <a:latin typeface="+mn-lt"/>
                <a:cs typeface="Simplified Arabic" pitchFamily="2" charset="-78"/>
              </a:rPr>
              <a:t>الاقتصادية.</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استقرار </a:t>
            </a:r>
            <a:r>
              <a:rPr lang="ar-SA" sz="2200" b="1" kern="0" dirty="0">
                <a:solidFill>
                  <a:schemeClr val="tx1"/>
                </a:solidFill>
                <a:latin typeface="+mn-lt"/>
                <a:cs typeface="Simplified Arabic" pitchFamily="2" charset="-78"/>
              </a:rPr>
              <a:t>الأسعار ومحاربة التضخم.</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التوظيف </a:t>
            </a:r>
            <a:r>
              <a:rPr lang="ar-SA" sz="2200" b="1" kern="0" dirty="0">
                <a:solidFill>
                  <a:schemeClr val="tx1"/>
                </a:solidFill>
                <a:latin typeface="+mn-lt"/>
                <a:cs typeface="Simplified Arabic" pitchFamily="2" charset="-78"/>
              </a:rPr>
              <a:t>الكامل ومحاربة البطالة.</a:t>
            </a:r>
          </a:p>
          <a:p>
            <a:pPr marL="622300" indent="-266700" algn="just">
              <a:lnSpc>
                <a:spcPct val="120000"/>
              </a:lnSpc>
              <a:spcBef>
                <a:spcPts val="0"/>
              </a:spcBef>
              <a:buClr>
                <a:schemeClr val="bg2"/>
              </a:buClr>
              <a:buSzPct val="75000"/>
              <a:buFont typeface="Wingdings" pitchFamily="2" charset="2"/>
              <a:buChar char="v"/>
              <a:defRPr/>
            </a:pPr>
            <a:r>
              <a:rPr lang="ar-SA" sz="2200" b="1" kern="0" dirty="0" smtClean="0">
                <a:solidFill>
                  <a:schemeClr val="tx1"/>
                </a:solidFill>
                <a:latin typeface="+mn-lt"/>
                <a:cs typeface="Simplified Arabic" pitchFamily="2" charset="-78"/>
              </a:rPr>
              <a:t> - التوازان </a:t>
            </a:r>
            <a:r>
              <a:rPr lang="ar-SA" sz="2200" b="1" kern="0" dirty="0">
                <a:solidFill>
                  <a:schemeClr val="tx1"/>
                </a:solidFill>
                <a:latin typeface="+mn-lt"/>
                <a:cs typeface="Simplified Arabic" pitchFamily="2" charset="-78"/>
              </a:rPr>
              <a:t>الخارجي واستقرار سعر صرف العملة الوطنية.</a:t>
            </a:r>
            <a:endParaRPr lang="en-US" sz="2200" b="1" kern="0" dirty="0">
              <a:solidFill>
                <a:schemeClr val="tx1"/>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أنواع النظم النقدية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90250"/>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cs typeface="Simplified Arabic" pitchFamily="2" charset="-78"/>
              </a:rPr>
              <a:t>هناك العديد من العوامل التي استدعت التفكير في استحداث النظم النقدية</a:t>
            </a:r>
            <a:r>
              <a:rPr lang="ar-SA" sz="2000" b="1" kern="0" dirty="0" smtClean="0">
                <a:solidFill>
                  <a:schemeClr val="tx1">
                    <a:lumMod val="95000"/>
                    <a:lumOff val="5000"/>
                  </a:schemeClr>
                </a:solidFill>
                <a:latin typeface="+mn-lt"/>
                <a:cs typeface="Simplified Arabic" pitchFamily="2" charset="-78"/>
              </a:rPr>
              <a:t>:</a:t>
            </a:r>
            <a:endParaRPr lang="ar-SA" sz="2000" b="1" kern="0" dirty="0">
              <a:solidFill>
                <a:schemeClr val="tx1">
                  <a:lumMod val="95000"/>
                  <a:lumOff val="5000"/>
                </a:schemeClr>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775345" y="1886389"/>
            <a:ext cx="8066087" cy="935806"/>
          </a:xfrm>
          <a:prstGeom prst="rect">
            <a:avLst/>
          </a:prstGeom>
          <a:noFill/>
          <a:ln w="9525">
            <a:noFill/>
            <a:miter lim="800000"/>
            <a:headEnd/>
            <a:tailEnd/>
          </a:ln>
        </p:spPr>
        <p:txBody>
          <a:bodyPr/>
          <a:lstStyle/>
          <a:p>
            <a:pPr marL="360363" indent="-360363" algn="just">
              <a:spcBef>
                <a:spcPts val="0"/>
              </a:spcBef>
              <a:buClr>
                <a:srgbClr val="0000CC"/>
              </a:buClr>
              <a:buSzPct val="75000"/>
              <a:buFont typeface="Wingdings" pitchFamily="2" charset="2"/>
              <a:buChar char="v"/>
              <a:defRPr/>
            </a:pPr>
            <a:r>
              <a:rPr lang="ar-SA" sz="2000" b="1" kern="0" dirty="0" smtClean="0">
                <a:latin typeface="+mn-lt"/>
                <a:cs typeface="Simplified Arabic" pitchFamily="2" charset="-78"/>
              </a:rPr>
              <a:t>الحد </a:t>
            </a:r>
            <a:r>
              <a:rPr lang="ar-SA" sz="2000" b="1" kern="0" dirty="0">
                <a:latin typeface="+mn-lt"/>
                <a:cs typeface="Simplified Arabic" pitchFamily="2" charset="-78"/>
              </a:rPr>
              <a:t>من الخلافات بين أطراف المعاملات بين أفراد المجتمع الذي أصبح يمثل كيانا كبيرا (سبب داخلي).</a:t>
            </a:r>
          </a:p>
          <a:p>
            <a:pPr marL="342900" indent="-342900" algn="just">
              <a:spcBef>
                <a:spcPts val="0"/>
              </a:spcBef>
              <a:buClr>
                <a:schemeClr val="bg2"/>
              </a:buClr>
              <a:buSzPct val="75000"/>
              <a:defRPr/>
            </a:pPr>
            <a:endParaRPr lang="en-US" sz="2000" b="1" kern="0" dirty="0">
              <a:solidFill>
                <a:schemeClr val="tx1">
                  <a:lumMod val="75000"/>
                  <a:lumOff val="25000"/>
                </a:schemeClr>
              </a:solidFill>
              <a:latin typeface="+mn-lt"/>
              <a:cs typeface="Times New Roman" pitchFamily="18" charset="0"/>
            </a:endParaRPr>
          </a:p>
        </p:txBody>
      </p:sp>
      <p:sp>
        <p:nvSpPr>
          <p:cNvPr id="12" name="Rectangle 3"/>
          <p:cNvSpPr txBox="1">
            <a:spLocks noChangeArrowheads="1"/>
          </p:cNvSpPr>
          <p:nvPr/>
        </p:nvSpPr>
        <p:spPr bwMode="auto">
          <a:xfrm>
            <a:off x="848940" y="2650825"/>
            <a:ext cx="8064500" cy="1007864"/>
          </a:xfrm>
          <a:prstGeom prst="rect">
            <a:avLst/>
          </a:prstGeom>
          <a:noFill/>
          <a:ln w="9525">
            <a:noFill/>
            <a:miter lim="800000"/>
            <a:headEnd/>
            <a:tailEnd/>
          </a:ln>
        </p:spPr>
        <p:txBody>
          <a:bodyPr/>
          <a:lstStyle/>
          <a:p>
            <a:pPr marL="360363" indent="-271463" algn="just">
              <a:spcBef>
                <a:spcPts val="0"/>
              </a:spcBef>
              <a:buClr>
                <a:srgbClr val="0000CC"/>
              </a:buClr>
              <a:buSzPct val="75000"/>
              <a:buFont typeface="Wingdings" pitchFamily="2" charset="2"/>
              <a:buChar char="v"/>
              <a:defRPr/>
            </a:pPr>
            <a:r>
              <a:rPr lang="ar-SA" sz="2000" b="1" kern="0" dirty="0" smtClean="0">
                <a:solidFill>
                  <a:schemeClr val="tx1"/>
                </a:solidFill>
                <a:latin typeface="+mn-lt"/>
                <a:cs typeface="Simplified Arabic" pitchFamily="2" charset="-78"/>
              </a:rPr>
              <a:t> اتساع </a:t>
            </a:r>
            <a:r>
              <a:rPr lang="ar-SA" sz="2000" b="1" kern="0" dirty="0">
                <a:solidFill>
                  <a:schemeClr val="tx1"/>
                </a:solidFill>
                <a:latin typeface="+mn-lt"/>
                <a:cs typeface="Simplified Arabic" pitchFamily="2" charset="-78"/>
              </a:rPr>
              <a:t>نطاق </a:t>
            </a:r>
            <a:r>
              <a:rPr lang="ar-SA" sz="2000" b="1" kern="0" dirty="0" smtClean="0">
                <a:solidFill>
                  <a:schemeClr val="tx1"/>
                </a:solidFill>
                <a:latin typeface="+mn-lt"/>
                <a:cs typeface="Simplified Arabic" pitchFamily="2" charset="-78"/>
              </a:rPr>
              <a:t>المعاملات </a:t>
            </a:r>
            <a:r>
              <a:rPr lang="ar-SA" sz="2000" b="1" kern="0" dirty="0">
                <a:solidFill>
                  <a:schemeClr val="tx1"/>
                </a:solidFill>
                <a:latin typeface="+mn-lt"/>
                <a:cs typeface="Simplified Arabic" pitchFamily="2" charset="-78"/>
              </a:rPr>
              <a:t>التجارية والاقتصادية فيما بين الدول مع المزيد من التخصص وتقسيم العمل على النطاق الدولي (سبب خارجي).</a:t>
            </a:r>
          </a:p>
          <a:p>
            <a:pPr marL="342900" indent="-342900" algn="just">
              <a:spcBef>
                <a:spcPts val="0"/>
              </a:spcBef>
              <a:buClr>
                <a:schemeClr val="bg2"/>
              </a:buClr>
              <a:buSzPct val="75000"/>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920948" y="3407335"/>
            <a:ext cx="8064500" cy="2037890"/>
          </a:xfrm>
          <a:prstGeom prst="rect">
            <a:avLst/>
          </a:prstGeom>
          <a:noFill/>
          <a:ln w="9525">
            <a:noFill/>
            <a:miter lim="800000"/>
            <a:headEnd/>
            <a:tailEnd/>
          </a:ln>
        </p:spPr>
        <p:txBody>
          <a:bodyPr/>
          <a:lstStyle/>
          <a:p>
            <a:pPr marL="442913" indent="-261938" algn="just">
              <a:spcBef>
                <a:spcPts val="0"/>
              </a:spcBef>
              <a:buClr>
                <a:srgbClr val="0000CC"/>
              </a:buClr>
              <a:buSzPct val="75000"/>
              <a:buFont typeface="Wingdings" pitchFamily="2" charset="2"/>
              <a:buChar char="v"/>
              <a:defRPr/>
            </a:pPr>
            <a:r>
              <a:rPr lang="ar-SA" sz="2000" b="1" kern="0" dirty="0">
                <a:solidFill>
                  <a:schemeClr val="tx1"/>
                </a:solidFill>
                <a:latin typeface="+mn-lt"/>
                <a:cs typeface="Simplified Arabic" pitchFamily="2" charset="-78"/>
              </a:rPr>
              <a:t> ظهور الدولة ككيان يتمتع بالسلطة ولها مسئوليات تجاه المجتع وأهداف اقتصادية تسعي لتحقيقها، مثل:</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التنمية </a:t>
            </a:r>
            <a:r>
              <a:rPr lang="ar-SA" sz="2000" b="1" kern="0" dirty="0">
                <a:solidFill>
                  <a:schemeClr val="tx1"/>
                </a:solidFill>
                <a:latin typeface="+mn-lt"/>
                <a:cs typeface="Simplified Arabic" pitchFamily="2" charset="-78"/>
              </a:rPr>
              <a:t>الاقتصادية.</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استقرار </a:t>
            </a:r>
            <a:r>
              <a:rPr lang="ar-SA" sz="2000" b="1" kern="0" dirty="0">
                <a:solidFill>
                  <a:schemeClr val="tx1"/>
                </a:solidFill>
                <a:latin typeface="+mn-lt"/>
                <a:cs typeface="Simplified Arabic" pitchFamily="2" charset="-78"/>
              </a:rPr>
              <a:t>الأسعار ومحاربة التضخم.</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التوظيف </a:t>
            </a:r>
            <a:r>
              <a:rPr lang="ar-SA" sz="2000" b="1" kern="0" dirty="0">
                <a:solidFill>
                  <a:schemeClr val="tx1"/>
                </a:solidFill>
                <a:latin typeface="+mn-lt"/>
                <a:cs typeface="Simplified Arabic" pitchFamily="2" charset="-78"/>
              </a:rPr>
              <a:t>الكامل ومحاربة البطالة.</a:t>
            </a:r>
          </a:p>
          <a:p>
            <a:pPr marL="622300" indent="-266700" algn="just">
              <a:spcBef>
                <a:spcPts val="0"/>
              </a:spcBef>
              <a:buClr>
                <a:schemeClr val="bg2"/>
              </a:buClr>
              <a:buSzPct val="75000"/>
              <a:buFont typeface="Wingdings" pitchFamily="2" charset="2"/>
              <a:buChar char="v"/>
              <a:defRPr/>
            </a:pPr>
            <a:r>
              <a:rPr lang="ar-SA" sz="2000" b="1" kern="0" dirty="0" smtClean="0">
                <a:solidFill>
                  <a:schemeClr val="tx1"/>
                </a:solidFill>
                <a:latin typeface="+mn-lt"/>
                <a:cs typeface="Simplified Arabic" pitchFamily="2" charset="-78"/>
              </a:rPr>
              <a:t> - التوازان </a:t>
            </a:r>
            <a:r>
              <a:rPr lang="ar-SA" sz="2000" b="1" kern="0" dirty="0">
                <a:solidFill>
                  <a:schemeClr val="tx1"/>
                </a:solidFill>
                <a:latin typeface="+mn-lt"/>
                <a:cs typeface="Simplified Arabic" pitchFamily="2" charset="-78"/>
              </a:rPr>
              <a:t>الخارجي واستقرار سعر صرف العملة الوطنية.</a:t>
            </a:r>
            <a:endParaRPr lang="en-US" sz="2000" b="1" kern="0" dirty="0">
              <a:solidFill>
                <a:schemeClr val="tx1"/>
              </a:solidFill>
              <a:latin typeface="+mn-lt"/>
              <a:cs typeface="Times New Roman" pitchFamily="18" charset="0"/>
            </a:endParaRPr>
          </a:p>
        </p:txBody>
      </p:sp>
      <p:sp>
        <p:nvSpPr>
          <p:cNvPr id="9" name="Rectangle 3"/>
          <p:cNvSpPr txBox="1">
            <a:spLocks noChangeArrowheads="1"/>
          </p:cNvSpPr>
          <p:nvPr/>
        </p:nvSpPr>
        <p:spPr bwMode="auto">
          <a:xfrm>
            <a:off x="488504" y="5373216"/>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cs typeface="Simplified Arabic" pitchFamily="2" charset="-78"/>
              </a:rPr>
              <a:t>وبصفة عامة عرفت البشرية نوعين من النظم النقدية: النظام النقدي السلعي والنظام النقدي الورقي، حيث سيتم الحديث عنهما أكثر تفصيلا في الشرائح التالية.</a:t>
            </a:r>
            <a:endParaRPr lang="ar-SA" sz="2000" b="1" kern="0" dirty="0">
              <a:solidFill>
                <a:schemeClr val="tx1">
                  <a:lumMod val="95000"/>
                  <a:lumOff val="5000"/>
                </a:schemeClr>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12776"/>
            <a:ext cx="8568951" cy="1794734"/>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 بموجب هذا النظام يتم تحديد قيمة الوحدة النقدية على أساس قيمة كمية معينة من سلعة معينة يرتضيها الناس كوسيط للتيادل. وقد كانت سلعتي الذهب والفضة أوسع انتشارا وأكثر استخداما وذلك لأن القوة الشرائية للوحدة النقدية في التداول مساوية للقوة الشرائية التي تمثله كمية الذهب أو الفضة المرتبطة بالوحدة النقدية.</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5" name="Rectangle 3"/>
          <p:cNvSpPr txBox="1">
            <a:spLocks noChangeArrowheads="1"/>
          </p:cNvSpPr>
          <p:nvPr/>
        </p:nvSpPr>
        <p:spPr bwMode="auto">
          <a:xfrm>
            <a:off x="560512" y="2996952"/>
            <a:ext cx="8568951" cy="2730838"/>
          </a:xfrm>
          <a:prstGeom prst="rect">
            <a:avLst/>
          </a:prstGeom>
          <a:noFill/>
          <a:ln w="9525">
            <a:noFill/>
            <a:miter lim="800000"/>
            <a:headEnd/>
            <a:tailEnd/>
          </a:ln>
        </p:spPr>
        <p:txBody>
          <a:bodyPr/>
          <a:lstStyle/>
          <a:p>
            <a:pPr marL="263525" indent="-263525" algn="just">
              <a:lnSpc>
                <a:spcPct val="130000"/>
              </a:lnSpc>
              <a:spcBef>
                <a:spcPts val="0"/>
              </a:spcBef>
              <a:buClr>
                <a:schemeClr val="bg2"/>
              </a:buClr>
              <a:buSzPct val="75000"/>
              <a:defRPr/>
            </a:pPr>
            <a:r>
              <a:rPr lang="ar-SA" sz="2000" b="1" kern="0" dirty="0" smtClean="0">
                <a:cs typeface="Simplified Arabic" pitchFamily="2" charset="-78"/>
              </a:rPr>
              <a:t>- المتتبع للتطور التاريخي للنظام النقدي السلعي والذي اشتهر باسم قاعدة الذهب  يجد أنه مر بالمراحل التالية: </a:t>
            </a: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المسكوكات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السبائك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الصرف بالذهب. </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المعدنين.</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6" name="Rectangle 3"/>
          <p:cNvSpPr txBox="1">
            <a:spLocks noChangeArrowheads="1"/>
          </p:cNvSpPr>
          <p:nvPr/>
        </p:nvSpPr>
        <p:spPr bwMode="auto">
          <a:xfrm>
            <a:off x="488504" y="5406392"/>
            <a:ext cx="8568951" cy="614896"/>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kern="0" dirty="0" smtClean="0">
                <a:cs typeface="Simplified Arabic" pitchFamily="2" charset="-78"/>
              </a:rPr>
              <a:t>- فيما يلي عرض موجز لكل مرحلة من المراحل السابق ذكرها:</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2077436"/>
            <a:ext cx="8784975" cy="63148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300" b="1" kern="0" dirty="0" smtClean="0">
                <a:cs typeface="Simplified Arabic" pitchFamily="2" charset="-78"/>
              </a:rPr>
              <a:t>تعتبر من أقدم النظم النقدية المعروفة والتي تعمل في اطار الاجراءات والضوابط التالية:</a:t>
            </a:r>
          </a:p>
          <a:p>
            <a:pPr marL="266700" indent="-266700" algn="just">
              <a:lnSpc>
                <a:spcPct val="130000"/>
              </a:lnSpc>
              <a:spcBef>
                <a:spcPts val="0"/>
              </a:spcBef>
              <a:buClr>
                <a:schemeClr val="bg2"/>
              </a:buClr>
              <a:buSzPct val="75000"/>
              <a:buFontTx/>
              <a:buChar char="-"/>
              <a:defRPr/>
            </a:pPr>
            <a:endParaRPr lang="en-US" sz="23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3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300" b="1" kern="0" dirty="0" smtClean="0">
              <a:cs typeface="Simplified Arabic" pitchFamily="2" charset="-78"/>
            </a:endParaRPr>
          </a:p>
          <a:p>
            <a:pPr marL="342900" indent="-342900" algn="just">
              <a:spcBef>
                <a:spcPts val="0"/>
              </a:spcBef>
              <a:buClr>
                <a:schemeClr val="bg2"/>
              </a:buClr>
              <a:buSzPct val="75000"/>
              <a:defRPr/>
            </a:pPr>
            <a:endParaRPr lang="en-US" sz="23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516045"/>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مرحلة نظام المسكوكات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8" name="Rectangle 3"/>
          <p:cNvSpPr txBox="1">
            <a:spLocks noChangeArrowheads="1"/>
          </p:cNvSpPr>
          <p:nvPr/>
        </p:nvSpPr>
        <p:spPr bwMode="auto">
          <a:xfrm>
            <a:off x="993402" y="2637185"/>
            <a:ext cx="7920038" cy="576262"/>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يتم تحديد قيمة الوحدة النقدية بقانون وعلى أساس وزن معين من الذهب ودرجة نقاوة (ويطلق عليها اسم معين كالدينار أو الجنيه).</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19" name="Rectangle 3"/>
          <p:cNvSpPr txBox="1">
            <a:spLocks noChangeArrowheads="1"/>
          </p:cNvSpPr>
          <p:nvPr/>
        </p:nvSpPr>
        <p:spPr bwMode="auto">
          <a:xfrm>
            <a:off x="993402" y="3573810"/>
            <a:ext cx="7920038" cy="574675"/>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قيود على حرية دخول وخروج العملة إلي القطر المعني.</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0" name="Rectangle 3"/>
          <p:cNvSpPr txBox="1">
            <a:spLocks noChangeArrowheads="1"/>
          </p:cNvSpPr>
          <p:nvPr/>
        </p:nvSpPr>
        <p:spPr bwMode="auto">
          <a:xfrm>
            <a:off x="993402" y="4148485"/>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أن المسكوكات الذهبية  هي القاعدة القانونية لسداد الديون.</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1" name="Rectangle 3"/>
          <p:cNvSpPr txBox="1">
            <a:spLocks noChangeArrowheads="1"/>
          </p:cNvSpPr>
          <p:nvPr/>
        </p:nvSpPr>
        <p:spPr bwMode="auto">
          <a:xfrm>
            <a:off x="993402" y="4724747"/>
            <a:ext cx="7920038" cy="576263"/>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يحق لأي فرد تحويل النقود إلي ذهب وبالعكس.</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2" name="Rectangle 3"/>
          <p:cNvSpPr txBox="1">
            <a:spLocks noChangeArrowheads="1"/>
          </p:cNvSpPr>
          <p:nvPr/>
        </p:nvSpPr>
        <p:spPr bwMode="auto">
          <a:xfrm>
            <a:off x="993402" y="5301010"/>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أي قيود على اصدار المسكوكات الذهبية.</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linds(horizontal)">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blinds(horizontal)">
                                      <p:cBhvr>
                                        <p:cTn id="17" dur="500"/>
                                        <p:tgtEl>
                                          <p:spTgt spid="2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xEl>
                                              <p:pRg st="0" end="0"/>
                                            </p:txEl>
                                          </p:spTgt>
                                        </p:tgtEl>
                                        <p:attrNameLst>
                                          <p:attrName>style.visibility</p:attrName>
                                        </p:attrNameLst>
                                      </p:cBhvr>
                                      <p:to>
                                        <p:strVal val="visible"/>
                                      </p:to>
                                    </p:set>
                                    <p:animEffect transition="in" filter="blinds(horizontal)">
                                      <p:cBhvr>
                                        <p:cTn id="22" dur="500"/>
                                        <p:tgtEl>
                                          <p:spTgt spid="2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blinds(horizontal)">
                                      <p:cBhvr>
                                        <p:cTn id="27"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bldLvl="5"/>
      <p:bldP spid="19" grpId="0" build="p" bldLvl="5"/>
      <p:bldP spid="20" grpId="0" build="p" bldLvl="5"/>
      <p:bldP spid="21" grpId="0" build="p" bldLvl="5"/>
      <p:bldP spid="22"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لجأت معظم دول العالم إلي نظام السبائك الذهبية بعد تخليها عن قاعدة المسكوكات الذهبية بسبب التوسع التجاري ومحدودية انتاج الذهب وتوسع الحكومات في الانفاق بسبب الحروب. وتتمثل أهم عناصر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مرحلة نظام السبائك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24" name="Rectangle 3"/>
          <p:cNvSpPr txBox="1">
            <a:spLocks noChangeArrowheads="1"/>
          </p:cNvSpPr>
          <p:nvPr/>
        </p:nvSpPr>
        <p:spPr bwMode="auto">
          <a:xfrm>
            <a:off x="848544" y="3212777"/>
            <a:ext cx="7920037" cy="576263"/>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تحدد الحكومة ممثلة في بنكها المركزي وزن معين لعملتها مقابل 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5" name="Rectangle 3"/>
          <p:cNvSpPr txBox="1">
            <a:spLocks noChangeArrowheads="1"/>
          </p:cNvSpPr>
          <p:nvPr/>
        </p:nvSpPr>
        <p:spPr bwMode="auto">
          <a:xfrm>
            <a:off x="344488" y="4414074"/>
            <a:ext cx="8424936" cy="576263"/>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بسبائك ذهبية في خزائنها كغطاء للعملات المصدرة.</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6" name="Rectangle 3"/>
          <p:cNvSpPr txBox="1">
            <a:spLocks noChangeArrowheads="1"/>
          </p:cNvSpPr>
          <p:nvPr/>
        </p:nvSpPr>
        <p:spPr bwMode="auto">
          <a:xfrm>
            <a:off x="488505" y="3647559"/>
            <a:ext cx="8280920"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قيام البنوك المركزية باصدار عملة معدنية أو ورقية يتم تداولها على أساس الوزن الذى تم تحديده بالذهب.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7" name="Rectangle 3"/>
          <p:cNvSpPr txBox="1">
            <a:spLocks noChangeArrowheads="1"/>
          </p:cNvSpPr>
          <p:nvPr/>
        </p:nvSpPr>
        <p:spPr bwMode="auto">
          <a:xfrm>
            <a:off x="849386" y="4941168"/>
            <a:ext cx="7920038"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لا يتم استخدام هذه السبائك في المعاملات الداخلية وانما يتم استخدامها في المعاملات الخارجية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8" name="Rectangle 3"/>
          <p:cNvSpPr txBox="1">
            <a:spLocks noChangeArrowheads="1"/>
          </p:cNvSpPr>
          <p:nvPr/>
        </p:nvSpPr>
        <p:spPr bwMode="auto">
          <a:xfrm>
            <a:off x="849386" y="5661248"/>
            <a:ext cx="7920038" cy="865187"/>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يقتصر حق تحويل العملات النقدية المتداولة إلي ذهب على من يملكون مبالغ كبيرة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وفق هذا النظام تحدد البنوك المركزية علاقة عملتها بالذهب بصورة غير مباشرة وذلك من خلال الاحتفاظ بعملات أجنبية قابلة للتحويل إلي ذهب. وبذلك تشكل هذه العلات غطاءا لعملاتها بدلا عن الذهب. وتتمثل أهم ملامح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مرحلة نظام الصرف بالذهب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921395" y="3214415"/>
            <a:ext cx="7920037" cy="574675"/>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تحديد قيمة العملة الوطنية مقابل قيمة  عملة أخري قابلة للتحويل إلي ذهب مثل الجنيه الاسترليني أو الدولار الأمريكي.</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849957" y="4070072"/>
            <a:ext cx="7920038" cy="727080"/>
          </a:xfrm>
          <a:prstGeom prst="rect">
            <a:avLst/>
          </a:prstGeom>
          <a:noFill/>
          <a:ln w="9525">
            <a:noFill/>
            <a:miter lim="800000"/>
            <a:headEnd/>
            <a:tailEnd/>
          </a:ln>
        </p:spPr>
        <p:txBody>
          <a:bodyPr/>
          <a:lstStyle/>
          <a:p>
            <a:pPr marL="180975" indent="-180975"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في خزائنها بعملات الدول التي ربطت بها عملتها كغطاء للعملات المصدرة (كما يحق لها الاحتفاظ بقدر من السبائك الذهبية).</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16496" y="484691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يلاحظ أن هذا النظام قد ساعد الدول الفقيرة التي تعاني من عدم وفرة في انتاج الذهب والاحتياطي من الذهب. ومع ذلك فإن هذا النظام يجعل الدولة التي تتباناه تابعة لأقتصاد الدولة التي ربطت عملتها بها وللتقلبات التي تطرأ على عملتها.</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linds(horizontal)">
                                      <p:cBhvr>
                                        <p:cTn id="1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P spid="1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254628"/>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يقوم هذا النظام على تحديد قيمة العملة الوطنية أساس وزن ثابت من  معدنين، هما الفضة والذهب وبالتالي تكون الوحدة من العملة الوطنية قابلة للتحويل إلي أي من المعدنين. إلا أن نتائج العمل بهذا النظام لم تكن مرضية بسبب ما يعرف بقانون جريشام </a:t>
            </a:r>
            <a:r>
              <a:rPr lang="en-US" sz="2400" b="1" kern="0" dirty="0" err="1" smtClean="0">
                <a:cs typeface="Simplified Arabic" pitchFamily="2" charset="-78"/>
              </a:rPr>
              <a:t>Gersham’s</a:t>
            </a:r>
            <a:r>
              <a:rPr lang="en-US" sz="2400" b="1" kern="0" dirty="0" smtClean="0">
                <a:cs typeface="Simplified Arabic" pitchFamily="2" charset="-78"/>
              </a:rPr>
              <a:t> Law</a:t>
            </a:r>
            <a:r>
              <a:rPr lang="ar-SA" sz="2400" b="1" kern="0" dirty="0" smtClean="0">
                <a:cs typeface="Simplified Arabic" pitchFamily="2" charset="-78"/>
              </a:rPr>
              <a:t>، حيث ينص هذا القاتون على أن العملة الرديئة تطرد العملة الجيدة من السوق.</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د/ مرحلة نظام المعدنين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326636"/>
            <a:ext cx="8496943" cy="598308"/>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يعتقد الكثيرين بأن قاعدة الذهب تتمتع بأربعة مزايا رئيسية، وهي:</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نظام قاعدة الذهب</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9" name="Rectangle 3"/>
          <p:cNvSpPr txBox="1">
            <a:spLocks noChangeArrowheads="1"/>
          </p:cNvSpPr>
          <p:nvPr/>
        </p:nvSpPr>
        <p:spPr bwMode="auto">
          <a:xfrm>
            <a:off x="705941" y="29984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تحقيق الشعور بالأمان (القبول العام والثبات النسبي في قيمة الذهب).</a:t>
            </a:r>
            <a:endParaRPr lang="en-US" sz="2300" b="1" kern="0" dirty="0">
              <a:solidFill>
                <a:schemeClr val="tx1"/>
              </a:solidFill>
              <a:latin typeface="+mn-lt"/>
              <a:cs typeface="Times New Roman" pitchFamily="18" charset="0"/>
            </a:endParaRPr>
          </a:p>
        </p:txBody>
      </p:sp>
      <p:sp>
        <p:nvSpPr>
          <p:cNvPr id="10" name="Rectangle 3"/>
          <p:cNvSpPr txBox="1">
            <a:spLocks noChangeArrowheads="1"/>
          </p:cNvSpPr>
          <p:nvPr/>
        </p:nvSpPr>
        <p:spPr bwMode="auto">
          <a:xfrm>
            <a:off x="705941" y="3646140"/>
            <a:ext cx="7991475" cy="649287"/>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أسعار الصرف (القابلية للتحويل وحرية استيراد وتصدير الذهب).</a:t>
            </a: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705941" y="42938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إدارة النظام النقدي بصورة آلية (زيادة وتقليص عرض النقود بصورة آلية).</a:t>
            </a:r>
            <a:endParaRPr lang="en-US" sz="2300" b="1" kern="0" dirty="0">
              <a:solidFill>
                <a:schemeClr val="tx1"/>
              </a:solidFill>
              <a:latin typeface="+mn-lt"/>
              <a:cs typeface="Times New Roman" pitchFamily="18" charset="0"/>
            </a:endParaRPr>
          </a:p>
        </p:txBody>
      </p:sp>
      <p:sp>
        <p:nvSpPr>
          <p:cNvPr id="12" name="Rectangle 3"/>
          <p:cNvSpPr txBox="1">
            <a:spLocks noChangeArrowheads="1"/>
          </p:cNvSpPr>
          <p:nvPr/>
        </p:nvSpPr>
        <p:spPr bwMode="auto">
          <a:xfrm>
            <a:off x="705941" y="49415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مستوي الأسعار (الزيادة في عرض النقود ترتبط بالكميات المتاحة من الذهب).</a:t>
            </a:r>
            <a:endParaRPr lang="en-US" sz="2300" b="1" kern="0" dirty="0">
              <a:solidFill>
                <a:schemeClr val="tx1"/>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200" b="1" kern="0" dirty="0" smtClean="0">
                <a:cs typeface="Simplified Arabic" pitchFamily="2" charset="-78"/>
              </a:rPr>
              <a:t>هناك العديد من العوامل التي أدت إلي التحول من النظام النقدي السلعي إلي النظام النقدي الورقي:</a:t>
            </a:r>
          </a:p>
          <a:p>
            <a:pPr marL="266700" indent="-266700" algn="just">
              <a:lnSpc>
                <a:spcPct val="130000"/>
              </a:lnSpc>
              <a:spcBef>
                <a:spcPts val="0"/>
              </a:spcBef>
              <a:buClr>
                <a:schemeClr val="bg2"/>
              </a:buClr>
              <a:buSzPct val="75000"/>
              <a:buFontTx/>
              <a:buChar char="-"/>
              <a:defRPr/>
            </a:pPr>
            <a:endParaRPr lang="en-US" sz="2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2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200" b="1" kern="0" dirty="0" smtClean="0">
              <a:cs typeface="Simplified Arabic" pitchFamily="2" charset="-78"/>
            </a:endParaRPr>
          </a:p>
          <a:p>
            <a:pPr marL="342900" indent="-342900" algn="just">
              <a:spcBef>
                <a:spcPts val="0"/>
              </a:spcBef>
              <a:buClr>
                <a:schemeClr val="bg2"/>
              </a:buClr>
              <a:buSzPct val="75000"/>
              <a:defRPr/>
            </a:pPr>
            <a:endParaRPr lang="en-US" sz="2200" b="1" kern="0" dirty="0">
              <a:solidFill>
                <a:schemeClr val="tx1">
                  <a:lumMod val="95000"/>
                  <a:lumOff val="5000"/>
                </a:schemeClr>
              </a:solidFill>
              <a:latin typeface="+mn-lt"/>
              <a:cs typeface="Times New Roman" pitchFamily="18" charset="0"/>
            </a:endParaRPr>
          </a:p>
        </p:txBody>
      </p:sp>
      <p:sp>
        <p:nvSpPr>
          <p:cNvPr id="10" name="Rectangle 3"/>
          <p:cNvSpPr txBox="1">
            <a:spLocks noChangeArrowheads="1"/>
          </p:cNvSpPr>
          <p:nvPr/>
        </p:nvSpPr>
        <p:spPr bwMode="auto">
          <a:xfrm>
            <a:off x="271168" y="2925440"/>
            <a:ext cx="8548536" cy="935608"/>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في </a:t>
            </a:r>
            <a:r>
              <a:rPr lang="ar-SA" sz="2300" b="1" kern="0" dirty="0">
                <a:solidFill>
                  <a:schemeClr val="tx1"/>
                </a:solidFill>
                <a:latin typeface="+mn-lt"/>
                <a:cs typeface="Simplified Arabic" pitchFamily="2" charset="-78"/>
              </a:rPr>
              <a:t>أوقات الأزمات ولحروب وجدت الحكومات أنها لا تستطيع تحويل نقودها إلي ذهب.</a:t>
            </a:r>
          </a:p>
          <a:p>
            <a:pPr marL="342900" indent="-342900" algn="just">
              <a:lnSpc>
                <a:spcPct val="120000"/>
              </a:lnSpc>
              <a:spcBef>
                <a:spcPts val="0"/>
              </a:spcBef>
              <a:buClr>
                <a:schemeClr val="bg2"/>
              </a:buClr>
              <a:buSzPct val="75000"/>
              <a:defRPr/>
            </a:pP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344488" y="3645024"/>
            <a:ext cx="8496944" cy="1224136"/>
          </a:xfrm>
          <a:prstGeom prst="rect">
            <a:avLst/>
          </a:prstGeom>
          <a:noFill/>
          <a:ln w="9525">
            <a:noFill/>
            <a:miter lim="800000"/>
            <a:headEnd/>
            <a:tailEnd/>
          </a:ln>
        </p:spPr>
        <p:txBody>
          <a:bodyPr/>
          <a:lstStyle/>
          <a:p>
            <a:pPr marL="261938" indent="-261938"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فشل </a:t>
            </a:r>
            <a:r>
              <a:rPr lang="ar-SA" sz="2300" b="1" kern="0" dirty="0">
                <a:solidFill>
                  <a:schemeClr val="tx1"/>
                </a:solidFill>
                <a:latin typeface="+mn-lt"/>
                <a:cs typeface="Simplified Arabic" pitchFamily="2" charset="-78"/>
              </a:rPr>
              <a:t>نظام قاعدة الذهب عن مجاراة التوسع في التجارة الدولية ومع ما صاحب ذلك من حدوث أزمة الكساد الكبير والعجز عن معالجة مشكلة البطالة وغيرها من المشكلات.</a:t>
            </a:r>
          </a:p>
        </p:txBody>
      </p:sp>
      <p:sp>
        <p:nvSpPr>
          <p:cNvPr id="16" name="Rectangle 3"/>
          <p:cNvSpPr txBox="1">
            <a:spLocks noChangeArrowheads="1"/>
          </p:cNvSpPr>
          <p:nvPr/>
        </p:nvSpPr>
        <p:spPr bwMode="auto">
          <a:xfrm>
            <a:off x="345055" y="4870450"/>
            <a:ext cx="8474649" cy="1366862"/>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التنافس </a:t>
            </a:r>
            <a:r>
              <a:rPr lang="ar-SA" sz="2300" b="1" kern="0" dirty="0">
                <a:solidFill>
                  <a:schemeClr val="tx1"/>
                </a:solidFill>
                <a:latin typeface="+mn-lt"/>
                <a:cs typeface="Simplified Arabic" pitchFamily="2" charset="-78"/>
              </a:rPr>
              <a:t>بين دول العالم في مختلف القارات وتطلعها لأحداث انجازات (طفرات) اقتصادية (اليابان ودول الاتحاد الأوربي والاتحاد السوفيتي سابقا والدول المستقلة حديثا).</a:t>
            </a: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أسباب نشأة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88504" y="2276872"/>
            <a:ext cx="8424935" cy="2448272"/>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500" b="1" kern="0" dirty="0" smtClean="0">
                <a:cs typeface="Simplified Arabic" pitchFamily="2" charset="-78"/>
              </a:rPr>
              <a:t>بموجب هذا النظام لا تكون النقود سلعية ولا ترتبط بالذهب أو أي سلعة أخري بمعني آخر تنقطع العلاقة بين كمية النقود الورقية المصدرة  وبين كمية الذهب الموجودة لدي الجهاز المصرفي. وتستمد النقود قوتها من القانون الذي يلزم جميع الأفراد للتعامل بها ولذلك فإنها تعرف بالنقود القانونية أو غير القابلة للتحويل إلي ذهب.</a:t>
            </a:r>
            <a:endParaRPr lang="en-US" sz="25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5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500" b="1" kern="0" dirty="0" smtClean="0">
              <a:cs typeface="Simplified Arabic" pitchFamily="2" charset="-78"/>
            </a:endParaRPr>
          </a:p>
          <a:p>
            <a:pPr marL="342900" indent="-342900" algn="just">
              <a:spcBef>
                <a:spcPts val="0"/>
              </a:spcBef>
              <a:buClr>
                <a:schemeClr val="bg2"/>
              </a:buClr>
              <a:buSzPct val="75000"/>
              <a:defRPr/>
            </a:pPr>
            <a:endParaRPr lang="en-US" sz="25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55761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تعريف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تقوم الدولة بوضع مجموعة من المعايير التي تحدد على أساسها كمية النقود المصدرة والتي تعمل الدولة من خلالها على تحقيق الأهداف التالية:</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أسس عمل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416496" y="2727819"/>
            <a:ext cx="8496944" cy="649288"/>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الأسعار أي أن تكون الكمية المصدرة من النقود بالمستوي الذي يحقق ثباتا في المستوي العام للأسعار والمحافظة عليها.</a:t>
            </a: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416497" y="3498184"/>
            <a:ext cx="8496944" cy="647700"/>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التشغيل ومحاربة البطالة. ويأتي ذلك من خلال زيادة كمية النقود أثناء الكساد  وانقاصها أثناء التضخم (التحكم في عرض النقود).</a:t>
            </a: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88505" y="4248608"/>
            <a:ext cx="8496944" cy="1988704"/>
          </a:xfrm>
          <a:prstGeom prst="rect">
            <a:avLst/>
          </a:prstGeom>
          <a:noFill/>
          <a:ln w="9525">
            <a:noFill/>
            <a:miter lim="800000"/>
            <a:headEnd/>
            <a:tailEnd/>
          </a:ln>
        </p:spPr>
        <p:txBody>
          <a:bodyPr/>
          <a:lstStyle/>
          <a:p>
            <a:pPr marL="342900" indent="-342900" algn="just">
              <a:lnSpc>
                <a:spcPct val="120000"/>
              </a:lnSpc>
              <a:spcBef>
                <a:spcPts val="0"/>
              </a:spcBef>
              <a:buClr>
                <a:schemeClr val="bg2"/>
              </a:buClr>
              <a:buSzPct val="75000"/>
              <a:defRPr/>
            </a:pPr>
            <a:r>
              <a:rPr lang="ar-SA" sz="2000" b="1" kern="0" dirty="0" smtClean="0">
                <a:solidFill>
                  <a:schemeClr val="tx1"/>
                </a:solidFill>
                <a:latin typeface="+mn-lt"/>
                <a:cs typeface="Simplified Arabic" pitchFamily="2" charset="-78"/>
              </a:rPr>
              <a:t>- معالجة </a:t>
            </a:r>
            <a:r>
              <a:rPr lang="ar-SA" sz="2000" b="1" kern="0" dirty="0">
                <a:solidFill>
                  <a:schemeClr val="tx1"/>
                </a:solidFill>
                <a:latin typeface="+mn-lt"/>
                <a:cs typeface="Simplified Arabic" pitchFamily="2" charset="-78"/>
              </a:rPr>
              <a:t>العجز </a:t>
            </a:r>
            <a:r>
              <a:rPr lang="ar-SA" sz="2000" b="1" kern="0" dirty="0" smtClean="0">
                <a:solidFill>
                  <a:schemeClr val="tx1"/>
                </a:solidFill>
                <a:latin typeface="+mn-lt"/>
                <a:cs typeface="Simplified Arabic" pitchFamily="2" charset="-78"/>
              </a:rPr>
              <a:t>في ميزان </a:t>
            </a:r>
            <a:r>
              <a:rPr lang="ar-SA" sz="2000" b="1" kern="0" dirty="0">
                <a:solidFill>
                  <a:schemeClr val="tx1"/>
                </a:solidFill>
                <a:latin typeface="+mn-lt"/>
                <a:cs typeface="Simplified Arabic" pitchFamily="2" charset="-78"/>
              </a:rPr>
              <a:t>المدفوعات للدولة </a:t>
            </a:r>
            <a:r>
              <a:rPr lang="ar-SA" sz="2000" b="1" kern="0" dirty="0" smtClean="0">
                <a:solidFill>
                  <a:schemeClr val="tx1"/>
                </a:solidFill>
                <a:latin typeface="+mn-lt"/>
                <a:cs typeface="Simplified Arabic" pitchFamily="2" charset="-78"/>
              </a:rPr>
              <a:t>والحد </a:t>
            </a:r>
            <a:r>
              <a:rPr lang="ar-SA" sz="2000" b="1" kern="0" dirty="0">
                <a:solidFill>
                  <a:schemeClr val="tx1"/>
                </a:solidFill>
                <a:latin typeface="+mn-lt"/>
                <a:cs typeface="Simplified Arabic" pitchFamily="2" charset="-78"/>
              </a:rPr>
              <a:t>من خروج الذهب من خلال:</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اتباع سياسة اقتصادية لتشجيع الصادرات.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وضع سياسة جمركية للحد من الواردات.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استخدام نظام الحصص في التجارة الدولية.</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تمويل عملية التنمية الاقتصادية عن طريق زيادة الاصدار النقدي (التمويل بالعجز).</a:t>
            </a:r>
            <a:endParaRPr lang="en-US" sz="2000" b="1" kern="0" dirty="0">
              <a:solidFill>
                <a:schemeClr val="tx1"/>
              </a:solidFill>
              <a:latin typeface="+mn-lt"/>
              <a:cs typeface="Times New Roman" pitchFamily="18" charset="0"/>
            </a:endParaRP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1" name="TextBox 10"/>
          <p:cNvSpPr txBox="1"/>
          <p:nvPr/>
        </p:nvSpPr>
        <p:spPr>
          <a:xfrm>
            <a:off x="900113" y="2381829"/>
            <a:ext cx="7343775" cy="2851486"/>
          </a:xfrm>
          <a:prstGeom prst="rect">
            <a:avLst/>
          </a:prstGeom>
          <a:solidFill>
            <a:srgbClr val="FFCC99"/>
          </a:solidFill>
          <a:ln w="19050">
            <a:solidFill>
              <a:schemeClr val="accent1">
                <a:lumMod val="50000"/>
              </a:schemeClr>
            </a:solidFill>
          </a:ln>
        </p:spPr>
        <p:txBody>
          <a:bodyPr rtlCol="1">
            <a:spAutoFit/>
          </a:bodyPr>
          <a:lstStyle/>
          <a:p>
            <a:pPr marL="266700" algn="just">
              <a:lnSpc>
                <a:spcPct val="130000"/>
              </a:lnSpc>
              <a:defRPr/>
            </a:pPr>
            <a:r>
              <a:rPr lang="ar-SA" sz="2000" b="1" dirty="0"/>
              <a:t>يمتاز هذا النظام بالمرونة في مواجهة الظروف الاقتصادية المختلفة، إلا أنه يعتبر سلاح ذو حدين: إذ قد تستخدمه السلطة السياسية لدافع سياسي، مما قد يعرض الاقتصاد للتضخم. لذلك يجب وضع الكثير من القيود والضوابط  في هذا الخصوص، مثل:</a:t>
            </a:r>
          </a:p>
          <a:p>
            <a:pPr marL="609600" indent="-342900" algn="just">
              <a:lnSpc>
                <a:spcPct val="130000"/>
              </a:lnSpc>
              <a:buFontTx/>
              <a:buChar char="-"/>
              <a:defRPr/>
            </a:pPr>
            <a:r>
              <a:rPr lang="ar-SA" sz="2000" b="1" dirty="0"/>
              <a:t>تحديد نسبة معينة من الاحتياطي النقدي من العملات الصعبة (تكفي لاحتياجات الاستيراد لستة أشهر).</a:t>
            </a:r>
          </a:p>
          <a:p>
            <a:pPr marL="609600" indent="-342900" algn="just">
              <a:lnSpc>
                <a:spcPct val="130000"/>
              </a:lnSpc>
              <a:buFontTx/>
              <a:buChar char="-"/>
              <a:defRPr/>
            </a:pPr>
            <a:r>
              <a:rPr lang="ar-SA" sz="2000" b="1" dirty="0"/>
              <a:t>أن لا يتجاوز عجز الموازنة نسبة عينة (</a:t>
            </a:r>
            <a:r>
              <a:rPr lang="en-US" sz="2000" b="1" dirty="0"/>
              <a:t>5</a:t>
            </a:r>
            <a:r>
              <a:rPr lang="ar-SA" sz="2000" b="1" dirty="0"/>
              <a:t>% من قيمة الناتج المحلي الإجمالي).</a:t>
            </a:r>
          </a:p>
        </p:txBody>
      </p:sp>
    </p:spTree>
    <p:extLst>
      <p:ext uri="{BB962C8B-B14F-4D97-AF65-F5344CB8AC3E}">
        <p14:creationId xmlns=""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439</TotalTime>
  <Words>1561</Words>
  <Application>Microsoft Office PowerPoint</Application>
  <PresentationFormat>A4 Paper (210x297 mm)</PresentationFormat>
  <Paragraphs>179</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الفصل الأول</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MRT</cp:lastModifiedBy>
  <cp:revision>38</cp:revision>
  <dcterms:created xsi:type="dcterms:W3CDTF">2014-09-11T06:47:01Z</dcterms:created>
  <dcterms:modified xsi:type="dcterms:W3CDTF">2014-09-18T09:47:25Z</dcterms:modified>
</cp:coreProperties>
</file>