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12" r:id="rId2"/>
    <p:sldId id="313" r:id="rId3"/>
    <p:sldId id="314" r:id="rId4"/>
    <p:sldId id="315" r:id="rId5"/>
    <p:sldId id="323" r:id="rId6"/>
    <p:sldId id="317" r:id="rId7"/>
    <p:sldId id="318" r:id="rId8"/>
    <p:sldId id="319" r:id="rId9"/>
    <p:sldId id="320" r:id="rId10"/>
    <p:sldId id="321" r:id="rId11"/>
    <p:sldId id="322"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61" autoAdjust="0"/>
    <p:restoredTop sz="94664" autoAdjust="0"/>
  </p:normalViewPr>
  <p:slideViewPr>
    <p:cSldViewPr>
      <p:cViewPr varScale="1">
        <p:scale>
          <a:sx n="116" d="100"/>
          <a:sy n="116" d="100"/>
        </p:scale>
        <p:origin x="117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mailto:ysemlali@kfu.edu.sa"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التمهيدية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عنوان المحاضرة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smtClean="0">
                <a:solidFill>
                  <a:schemeClr val="accent1">
                    <a:lumMod val="75000"/>
                  </a:schemeClr>
                </a:solidFill>
              </a:rPr>
              <a:t>التنظيمي                                                                                  المحاضرة التمهيدية</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9067800" cy="1020762"/>
          </a:xfrm>
          <a:solidFill>
            <a:schemeClr val="tx2">
              <a:lumMod val="20000"/>
              <a:lumOff val="80000"/>
            </a:schemeClr>
          </a:solidFill>
          <a:ln>
            <a:solidFill>
              <a:schemeClr val="tx2">
                <a:lumMod val="20000"/>
                <a:lumOff val="80000"/>
              </a:schemeClr>
            </a:solidFill>
          </a:ln>
        </p:spPr>
        <p:style>
          <a:lnRef idx="0">
            <a:scrgbClr r="0" g="0" b="0"/>
          </a:lnRef>
          <a:fillRef idx="1002">
            <a:schemeClr val="dk2"/>
          </a:fillRef>
          <a:effectRef idx="0">
            <a:scrgbClr r="0" g="0" b="0"/>
          </a:effectRef>
          <a:fontRef idx="major"/>
        </p:style>
        <p:txBody>
          <a:bodyPr/>
          <a:lstStyle/>
          <a:p>
            <a:pPr algn="ctr" rtl="1">
              <a:defRPr/>
            </a:pPr>
            <a:r>
              <a:rPr lang="en-US" b="1" dirty="0" smtClean="0">
                <a:solidFill>
                  <a:schemeClr val="tx1"/>
                </a:solidFill>
              </a:rPr>
              <a:t> </a:t>
            </a:r>
            <a:r>
              <a:rPr lang="ar-SA" b="1" dirty="0" smtClean="0">
                <a:solidFill>
                  <a:schemeClr val="tx1"/>
                </a:solidFill>
              </a:rPr>
              <a:t>محاور المحاضرة التمهيدية</a:t>
            </a:r>
            <a:endParaRPr lang="ar-SA" dirty="0">
              <a:solidFill>
                <a:schemeClr val="tx1"/>
              </a:solidFill>
            </a:endParaRPr>
          </a:p>
        </p:txBody>
      </p:sp>
      <p:sp>
        <p:nvSpPr>
          <p:cNvPr id="7171" name="عنصر نائب للمحتوى 2"/>
          <p:cNvSpPr>
            <a:spLocks noGrp="1"/>
          </p:cNvSpPr>
          <p:nvPr>
            <p:ph idx="1"/>
          </p:nvPr>
        </p:nvSpPr>
        <p:spPr>
          <a:xfrm>
            <a:off x="304800" y="1600200"/>
            <a:ext cx="9105900" cy="4114800"/>
          </a:xfrm>
          <a:solidFill>
            <a:schemeClr val="bg1"/>
          </a:solidFill>
        </p:spPr>
        <p:txBody>
          <a:bodyPr/>
          <a:lstStyle/>
          <a:p>
            <a:pPr marL="514350" indent="-514350" rtl="1">
              <a:buFont typeface="Calibri" pitchFamily="34" charset="0"/>
              <a:buAutoNum type="arabicPeriod"/>
            </a:pPr>
            <a:r>
              <a:rPr lang="ar-SA" smtClean="0">
                <a:cs typeface="Arabic Transparent" pitchFamily="2" charset="-78"/>
              </a:rPr>
              <a:t>المقدمة</a:t>
            </a:r>
          </a:p>
          <a:p>
            <a:pPr marL="514350" indent="-514350" rtl="1">
              <a:buFont typeface="Calibri" pitchFamily="34" charset="0"/>
              <a:buAutoNum type="arabicPeriod"/>
            </a:pPr>
            <a:r>
              <a:rPr lang="ar-SA" smtClean="0">
                <a:cs typeface="Arabic Transparent" pitchFamily="2" charset="-78"/>
              </a:rPr>
              <a:t>محاور المقرر</a:t>
            </a:r>
          </a:p>
          <a:p>
            <a:pPr marL="514350" indent="-514350" rtl="1">
              <a:buFont typeface="Calibri" pitchFamily="34" charset="0"/>
              <a:buAutoNum type="arabicPeriod"/>
            </a:pPr>
            <a:r>
              <a:rPr lang="ar-SA" smtClean="0">
                <a:cs typeface="Arabic Transparent" pitchFamily="2" charset="-78"/>
              </a:rPr>
              <a:t>أهمية دراسة مقرر السلوك التنظيمي </a:t>
            </a:r>
          </a:p>
          <a:p>
            <a:pPr marL="514350" indent="-514350" rtl="1">
              <a:buFont typeface="Calibri" pitchFamily="34" charset="0"/>
              <a:buAutoNum type="arabicPeriod"/>
            </a:pPr>
            <a:r>
              <a:rPr lang="ar-SA" smtClean="0">
                <a:cs typeface="Arabic Transparent" pitchFamily="2" charset="-78"/>
              </a:rPr>
              <a:t>الأهداف التعليمية لمقرر السلوك التنظيمي</a:t>
            </a:r>
          </a:p>
          <a:p>
            <a:pPr marL="514350" indent="-514350" rtl="1">
              <a:buFont typeface="Calibri" pitchFamily="34" charset="0"/>
              <a:buAutoNum type="arabicPeriod"/>
            </a:pPr>
            <a:r>
              <a:rPr lang="ar-SA" smtClean="0">
                <a:cs typeface="Arabic Transparent" pitchFamily="2" charset="-78"/>
              </a:rPr>
              <a:t>مراجع المقرر</a:t>
            </a:r>
          </a:p>
          <a:p>
            <a:pPr marL="514350" indent="-514350" rtl="1">
              <a:buFont typeface="Calibri" pitchFamily="34" charset="0"/>
              <a:buAutoNum type="arabicPeriod"/>
            </a:pPr>
            <a:r>
              <a:rPr lang="ar-SA" smtClean="0">
                <a:cs typeface="Arabic Transparent" pitchFamily="2" charset="-78"/>
              </a:rPr>
              <a:t>طريقة التقييم</a:t>
            </a:r>
          </a:p>
          <a:p>
            <a:pPr marL="514350" indent="-514350" rtl="1">
              <a:buFont typeface="Calibri" pitchFamily="34" charset="0"/>
              <a:buAutoNum type="arabicPeriod"/>
            </a:pPr>
            <a:r>
              <a:rPr lang="ar-SA" smtClean="0">
                <a:cs typeface="Arabic Transparent" pitchFamily="2" charset="-78"/>
              </a:rPr>
              <a:t>الاتصال بمدرس المادة</a:t>
            </a:r>
          </a:p>
          <a:p>
            <a:pPr marL="514350" indent="-514350" rtl="1">
              <a:buFont typeface="Calibri" pitchFamily="34" charset="0"/>
              <a:buAutoNum type="arabicPeriod"/>
            </a:pPr>
            <a:endParaRPr lang="ar-SA" smtClean="0">
              <a:cs typeface="Arial" pitchFamily="34" charset="0"/>
            </a:endParaRPr>
          </a:p>
          <a:p>
            <a:pPr marL="514350" indent="-514350" rtl="1">
              <a:buFont typeface="Calibri" pitchFamily="34" charset="0"/>
              <a:buAutoNum type="arabicPeriod"/>
            </a:pPr>
            <a:endParaRPr lang="ar-SA" smtClean="0">
              <a:cs typeface="Arial" pitchFamily="34" charset="0"/>
            </a:endParaRPr>
          </a:p>
          <a:p>
            <a:pPr marL="514350" indent="-514350" rtl="1">
              <a:buFont typeface="Calibri" pitchFamily="34" charset="0"/>
              <a:buAutoNum type="arabicPeriod"/>
            </a:pPr>
            <a:endParaRPr lang="ar-SA" smtClean="0">
              <a:cs typeface="Arial" pitchFamily="34" charset="0"/>
            </a:endParaRPr>
          </a:p>
        </p:txBody>
      </p:sp>
      <p:sp>
        <p:nvSpPr>
          <p:cNvPr id="7172" name="عنصر نائب لرقم الشريحة 3"/>
          <p:cNvSpPr>
            <a:spLocks noGrp="1"/>
          </p:cNvSpPr>
          <p:nvPr>
            <p:ph type="sldNum" sz="quarter" idx="4"/>
          </p:nvPr>
        </p:nvSpPr>
        <p:spPr bwMode="auto">
          <a:xfrm>
            <a:off x="2105025" y="6376988"/>
            <a:ext cx="571500" cy="365125"/>
          </a:xfrm>
          <a:prstGeom prst="rect">
            <a:avLst/>
          </a:prstGeom>
          <a:noFill/>
          <a:ln>
            <a:miter lim="800000"/>
            <a:headEnd/>
            <a:tailEnd/>
          </a:ln>
        </p:spPr>
        <p:txBody>
          <a:bodyPr/>
          <a:lstStyle/>
          <a:p>
            <a:fld id="{DE602433-D64F-41A0-B4F4-20A92A7991D8}"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582278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648700" cy="1020762"/>
          </a:xfrm>
          <a:solidFill>
            <a:schemeClr val="tx2">
              <a:lumMod val="20000"/>
              <a:lumOff val="80000"/>
            </a:schemeClr>
          </a:solidFill>
        </p:spPr>
        <p:txBody>
          <a:bodyPr/>
          <a:lstStyle/>
          <a:p>
            <a:pPr>
              <a:defRPr/>
            </a:pPr>
            <a:r>
              <a:rPr lang="ar-SA" dirty="0" smtClean="0">
                <a:solidFill>
                  <a:schemeClr val="tx1"/>
                </a:solidFill>
              </a:rPr>
              <a:t>1- المقدمة</a:t>
            </a:r>
            <a:endParaRPr lang="ar-SA" dirty="0">
              <a:solidFill>
                <a:schemeClr val="tx1"/>
              </a:solidFill>
            </a:endParaRPr>
          </a:p>
        </p:txBody>
      </p:sp>
      <p:sp>
        <p:nvSpPr>
          <p:cNvPr id="8195" name="عنصر نائب للمحتوى 2"/>
          <p:cNvSpPr>
            <a:spLocks noGrp="1"/>
          </p:cNvSpPr>
          <p:nvPr>
            <p:ph idx="1"/>
          </p:nvPr>
        </p:nvSpPr>
        <p:spPr>
          <a:xfrm>
            <a:off x="228600" y="1524000"/>
            <a:ext cx="9296400" cy="4114800"/>
          </a:xfrm>
          <a:solidFill>
            <a:schemeClr val="accent3">
              <a:lumMod val="20000"/>
              <a:lumOff val="80000"/>
            </a:schemeClr>
          </a:solidFill>
        </p:spPr>
        <p:txBody>
          <a:bodyPr/>
          <a:lstStyle/>
          <a:p>
            <a:pPr marL="342900" lvl="1" indent="-342900" algn="just" rtl="1">
              <a:buFont typeface="Wingdings" pitchFamily="2" charset="2"/>
              <a:buChar char="§"/>
              <a:defRPr/>
            </a:pPr>
            <a:r>
              <a:rPr lang="ar-SA" dirty="0" smtClean="0">
                <a:cs typeface="Arial" pitchFamily="34" charset="0"/>
              </a:rPr>
              <a:t>يعد العنصر البشري احد أهم موارد المنظمة.</a:t>
            </a:r>
          </a:p>
          <a:p>
            <a:pPr marL="342900" lvl="1" indent="-342900" algn="just" rtl="1">
              <a:buFont typeface="Wingdings" pitchFamily="2" charset="2"/>
              <a:buChar char="§"/>
              <a:defRPr/>
            </a:pPr>
            <a:r>
              <a:rPr lang="ar-SA" dirty="0" smtClean="0">
                <a:cs typeface="Arial" pitchFamily="34" charset="0"/>
              </a:rPr>
              <a:t>الاهتمام بالعنصر البشري أصبح سمة المنظمات الرائدة، والمجتمعات المتقدمة.</a:t>
            </a:r>
          </a:p>
          <a:p>
            <a:pPr marL="342900" lvl="1" indent="-342900" algn="just" rtl="1">
              <a:buFont typeface="Wingdings" pitchFamily="2" charset="2"/>
              <a:buChar char="§"/>
              <a:defRPr/>
            </a:pPr>
            <a:r>
              <a:rPr lang="ar-SA" dirty="0" smtClean="0">
                <a:cs typeface="Arial" pitchFamily="34" charset="0"/>
              </a:rPr>
              <a:t>لا يكفي الاهتمام بجوانب زيادة قدرة ورغبة الافراد على العمل من خلال أنشطة ادارة الموارد البشرية، بل لابد من الاهتمام بسلوك الافراد داخل المنظمة بهدف فهمه وتحليله وتوجيهه نحو تحقيق الأهداف الموضوعة.</a:t>
            </a:r>
          </a:p>
          <a:p>
            <a:pPr marL="342900" lvl="1" indent="-342900" algn="just" rtl="1">
              <a:buFont typeface="Wingdings" pitchFamily="2" charset="2"/>
              <a:buChar char="§"/>
              <a:defRPr/>
            </a:pPr>
            <a:r>
              <a:rPr lang="ar-SA" dirty="0" smtClean="0">
                <a:cs typeface="Arial" pitchFamily="34" charset="0"/>
              </a:rPr>
              <a:t>أدى كبر حجم المنظمات وضخامة الافراد إلى  مزيد من المشكلات الإنسانية.</a:t>
            </a:r>
            <a:endParaRPr lang="en-US" dirty="0" smtClean="0">
              <a:cs typeface="Arial" pitchFamily="34" charset="0"/>
            </a:endParaRPr>
          </a:p>
          <a:p>
            <a:pPr algn="just" rtl="1">
              <a:buFont typeface="Wingdings" pitchFamily="2" charset="2"/>
              <a:buChar char="§"/>
              <a:defRPr/>
            </a:pPr>
            <a:r>
              <a:rPr lang="ar-EG" sz="2800" dirty="0" smtClean="0">
                <a:cs typeface="Arial" pitchFamily="34" charset="0"/>
              </a:rPr>
              <a:t>يحتاج الرؤساء والزملاء والمرؤوسين إلى فهم بعضهم البعض</a:t>
            </a:r>
            <a:r>
              <a:rPr lang="ar-SA" sz="2800" dirty="0" smtClean="0">
                <a:cs typeface="Arial" pitchFamily="34" charset="0"/>
              </a:rPr>
              <a:t>.</a:t>
            </a:r>
          </a:p>
          <a:p>
            <a:pPr marL="342900" lvl="1" indent="-342900" algn="just" rtl="1">
              <a:buFont typeface="Wingdings" pitchFamily="2" charset="2"/>
              <a:buChar char="§"/>
              <a:defRPr/>
            </a:pPr>
            <a:r>
              <a:rPr lang="ar-SA" dirty="0" smtClean="0">
                <a:cs typeface="Arial" pitchFamily="34" charset="0"/>
              </a:rPr>
              <a:t>يقصد بال</a:t>
            </a:r>
            <a:r>
              <a:rPr lang="ar-EG" dirty="0" smtClean="0">
                <a:cs typeface="Arial" pitchFamily="34" charset="0"/>
              </a:rPr>
              <a:t>سلوك التنظيمي  سلوك الأفراد داخل المنظمات</a:t>
            </a:r>
            <a:r>
              <a:rPr lang="ar-SA" dirty="0" smtClean="0">
                <a:cs typeface="Arial" pitchFamily="34" charset="0"/>
              </a:rPr>
              <a:t>.</a:t>
            </a:r>
            <a:r>
              <a:rPr lang="ar-EG" dirty="0" smtClean="0">
                <a:cs typeface="Arial" pitchFamily="34" charset="0"/>
              </a:rPr>
              <a:t> </a:t>
            </a:r>
            <a:endParaRPr lang="ar-SA" dirty="0" smtClean="0">
              <a:cs typeface="Arial" pitchFamily="34" charset="0"/>
            </a:endParaRPr>
          </a:p>
          <a:p>
            <a:pPr rtl="1">
              <a:buFont typeface="Wingdings" pitchFamily="2" charset="2"/>
              <a:buChar char="§"/>
              <a:defRPr/>
            </a:pPr>
            <a:endParaRPr lang="ar-SA" sz="2400" dirty="0" smtClean="0">
              <a:cs typeface="Arial" pitchFamily="34" charset="0"/>
            </a:endParaRPr>
          </a:p>
          <a:p>
            <a:pPr rtl="1">
              <a:buFont typeface="Wingdings" pitchFamily="2" charset="2"/>
              <a:buChar char="§"/>
              <a:defRPr/>
            </a:pPr>
            <a:endParaRPr lang="ar-SA" sz="2800" dirty="0" smtClean="0">
              <a:cs typeface="Arial" pitchFamily="34" charset="0"/>
            </a:endParaRPr>
          </a:p>
          <a:p>
            <a:pPr rtl="1">
              <a:buFont typeface="Wingdings" pitchFamily="2" charset="2"/>
              <a:buChar char="§"/>
              <a:defRPr/>
            </a:pPr>
            <a:endParaRPr lang="ar-SA" sz="2800" dirty="0" smtClean="0">
              <a:cs typeface="Arial" pitchFamily="34" charset="0"/>
            </a:endParaRPr>
          </a:p>
        </p:txBody>
      </p:sp>
      <p:sp>
        <p:nvSpPr>
          <p:cNvPr id="8196"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649342E3-5F68-4C1E-A8C1-1F2BC1CA20AD}" type="slidenum">
              <a:rPr lang="ar-SA" smtClean="0">
                <a:cs typeface="Arial" pitchFamily="34" charset="0"/>
              </a:rPr>
              <a:pPr/>
              <a:t>4</a:t>
            </a:fld>
            <a:endParaRPr lang="en-US" smtClean="0">
              <a:cs typeface="Arial" pitchFamily="34" charset="0"/>
            </a:endParaRPr>
          </a:p>
        </p:txBody>
      </p:sp>
    </p:spTree>
    <p:extLst>
      <p:ext uri="{BB962C8B-B14F-4D97-AF65-F5344CB8AC3E}">
        <p14:creationId xmlns:p14="http://schemas.microsoft.com/office/powerpoint/2010/main" val="3238749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649342E3-5F68-4C1E-A8C1-1F2BC1CA20AD}" type="slidenum">
              <a:rPr lang="ar-SA" smtClean="0">
                <a:cs typeface="Arial" pitchFamily="34" charset="0"/>
              </a:rPr>
              <a:pPr/>
              <a:t>5</a:t>
            </a:fld>
            <a:endParaRPr lang="en-US" smtClean="0">
              <a:cs typeface="Arial" pitchFamily="34" charset="0"/>
            </a:endParaRPr>
          </a:p>
        </p:txBody>
      </p:sp>
      <p:sp>
        <p:nvSpPr>
          <p:cNvPr id="7" name="عنوان 1"/>
          <p:cNvSpPr>
            <a:spLocks noGrp="1"/>
          </p:cNvSpPr>
          <p:nvPr>
            <p:ph type="title"/>
          </p:nvPr>
        </p:nvSpPr>
        <p:spPr>
          <a:xfrm>
            <a:off x="495300" y="274638"/>
            <a:ext cx="8801100" cy="1020762"/>
          </a:xfrm>
          <a:solidFill>
            <a:schemeClr val="tx2">
              <a:lumMod val="20000"/>
              <a:lumOff val="80000"/>
            </a:schemeClr>
          </a:solidFill>
        </p:spPr>
        <p:txBody>
          <a:bodyPr/>
          <a:lstStyle/>
          <a:p>
            <a:pPr rtl="1">
              <a:defRPr/>
            </a:pPr>
            <a:r>
              <a:rPr lang="ar-SA" dirty="0" smtClean="0">
                <a:solidFill>
                  <a:schemeClr val="tx1"/>
                </a:solidFill>
              </a:rPr>
              <a:t>2- محاور مقرر السلوك التنظيمي</a:t>
            </a:r>
            <a:endParaRPr lang="ar-SA" dirty="0">
              <a:solidFill>
                <a:schemeClr val="tx1"/>
              </a:solidFill>
            </a:endParaRPr>
          </a:p>
        </p:txBody>
      </p:sp>
      <p:sp>
        <p:nvSpPr>
          <p:cNvPr id="8" name="عنصر نائب للمحتوى 2"/>
          <p:cNvSpPr>
            <a:spLocks noGrp="1"/>
          </p:cNvSpPr>
          <p:nvPr>
            <p:ph sz="half" idx="1"/>
          </p:nvPr>
        </p:nvSpPr>
        <p:spPr>
          <a:xfrm>
            <a:off x="457200" y="1905000"/>
            <a:ext cx="3505200" cy="3733800"/>
          </a:xfrm>
          <a:solidFill>
            <a:schemeClr val="accent6">
              <a:lumMod val="20000"/>
              <a:lumOff val="80000"/>
            </a:schemeClr>
          </a:solidFill>
        </p:spPr>
        <p:style>
          <a:lnRef idx="0">
            <a:scrgbClr r="0" g="0" b="0"/>
          </a:lnRef>
          <a:fillRef idx="1002">
            <a:schemeClr val="dk2"/>
          </a:fillRef>
          <a:effectRef idx="0">
            <a:scrgbClr r="0" g="0" b="0"/>
          </a:effectRef>
          <a:fontRef idx="major"/>
        </p:style>
        <p:txBody>
          <a:bodyPr/>
          <a:lstStyle/>
          <a:p>
            <a:pPr marL="520700" indent="-406400">
              <a:tabLst>
                <a:tab pos="8064500" algn="l"/>
              </a:tabLst>
              <a:defRPr/>
            </a:pPr>
            <a:r>
              <a:rPr lang="ar-SA" sz="2400" dirty="0"/>
              <a:t>8</a:t>
            </a:r>
            <a:r>
              <a:rPr lang="ar-SA" sz="2400" dirty="0" smtClean="0"/>
              <a:t>- </a:t>
            </a:r>
            <a:r>
              <a:rPr lang="ar-SA" dirty="0" smtClean="0"/>
              <a:t>الدافعية</a:t>
            </a:r>
            <a:endParaRPr lang="en-US" dirty="0" smtClean="0"/>
          </a:p>
          <a:p>
            <a:pPr marL="520700" indent="-406400">
              <a:tabLst>
                <a:tab pos="8064500" algn="l"/>
              </a:tabLst>
              <a:defRPr/>
            </a:pPr>
            <a:r>
              <a:rPr lang="ar-SA" dirty="0" smtClean="0"/>
              <a:t>9- جماعات العمل</a:t>
            </a:r>
          </a:p>
          <a:p>
            <a:pPr marL="520700" indent="-406400">
              <a:tabLst>
                <a:tab pos="8064500" algn="l"/>
              </a:tabLst>
              <a:defRPr/>
            </a:pPr>
            <a:r>
              <a:rPr lang="ar-SA" dirty="0" smtClean="0"/>
              <a:t>10- الصراع التنظيمي</a:t>
            </a:r>
            <a:endParaRPr lang="en-US" dirty="0" smtClean="0"/>
          </a:p>
          <a:p>
            <a:pPr marL="520700" indent="-406400">
              <a:tabLst>
                <a:tab pos="8064500" algn="l"/>
              </a:tabLst>
              <a:defRPr/>
            </a:pPr>
            <a:r>
              <a:rPr lang="ar-SA" dirty="0" smtClean="0"/>
              <a:t>11- ثقافة المنظمة</a:t>
            </a:r>
            <a:endParaRPr lang="en-US" dirty="0" smtClean="0"/>
          </a:p>
          <a:p>
            <a:pPr marL="520700" indent="-406400">
              <a:tabLst>
                <a:tab pos="8064500" algn="l"/>
              </a:tabLst>
              <a:defRPr/>
            </a:pPr>
            <a:r>
              <a:rPr lang="ar-SA" dirty="0" smtClean="0"/>
              <a:t>12- الإبداع التنظيمي</a:t>
            </a:r>
            <a:endParaRPr lang="en-US" dirty="0" smtClean="0"/>
          </a:p>
        </p:txBody>
      </p:sp>
      <p:sp>
        <p:nvSpPr>
          <p:cNvPr id="9" name="عنصر نائب للمحتوى 4"/>
          <p:cNvSpPr txBox="1">
            <a:spLocks/>
          </p:cNvSpPr>
          <p:nvPr/>
        </p:nvSpPr>
        <p:spPr>
          <a:xfrm>
            <a:off x="4191000" y="1905000"/>
            <a:ext cx="5227638" cy="3733800"/>
          </a:xfrm>
          <a:prstGeom prst="rect">
            <a:avLst/>
          </a:prstGeom>
          <a:solidFill>
            <a:schemeClr val="accent4">
              <a:lumMod val="20000"/>
              <a:lumOff val="80000"/>
            </a:schemeClr>
          </a:solidFill>
        </p:spPr>
        <p:style>
          <a:lnRef idx="0">
            <a:scrgbClr r="0" g="0" b="0"/>
          </a:lnRef>
          <a:fillRef idx="1003">
            <a:schemeClr val="lt2"/>
          </a:fillRef>
          <a:effectRef idx="0">
            <a:scrgbClr r="0" g="0" b="0"/>
          </a:effectRef>
          <a:fontRef idx="major"/>
        </p:style>
        <p:txBody>
          <a:bodyPr/>
          <a:lst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j-lt"/>
                <a:ea typeface="+mj-ea"/>
                <a:cs typeface="+mj-cs"/>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j-lt"/>
                <a:ea typeface="+mj-ea"/>
                <a:cs typeface="+mj-cs"/>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j-lt"/>
                <a:ea typeface="+mj-ea"/>
                <a:cs typeface="+mj-cs"/>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j-lt"/>
                <a:ea typeface="+mj-ea"/>
                <a:cs typeface="+mj-cs"/>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j-lt"/>
                <a:ea typeface="+mj-ea"/>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j-lt"/>
                <a:ea typeface="+mj-ea"/>
                <a:cs typeface="+mj-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j-lt"/>
                <a:ea typeface="+mj-ea"/>
                <a:cs typeface="+mj-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j-lt"/>
                <a:ea typeface="+mj-ea"/>
                <a:cs typeface="+mj-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j-lt"/>
                <a:ea typeface="+mj-ea"/>
                <a:cs typeface="+mj-cs"/>
              </a:defRPr>
            </a:lvl9pPr>
          </a:lstStyle>
          <a:p>
            <a:pPr marL="520700" lvl="1" indent="-406400">
              <a:buNone/>
              <a:tabLst>
                <a:tab pos="8064500" algn="l"/>
              </a:tabLst>
              <a:defRPr/>
            </a:pPr>
            <a:r>
              <a:rPr lang="ar-SA" sz="2400" dirty="0" smtClean="0"/>
              <a:t>1- </a:t>
            </a:r>
            <a:r>
              <a:rPr lang="ar-SA" sz="2400" dirty="0" smtClean="0">
                <a:solidFill>
                  <a:schemeClr val="tx1"/>
                </a:solidFill>
              </a:rPr>
              <a:t>تقديم </a:t>
            </a:r>
            <a:r>
              <a:rPr lang="ar-SA" sz="2400" dirty="0">
                <a:solidFill>
                  <a:schemeClr val="tx1"/>
                </a:solidFill>
              </a:rPr>
              <a:t>المقرر</a:t>
            </a:r>
          </a:p>
          <a:p>
            <a:pPr marL="520700" indent="-406400">
              <a:buNone/>
              <a:tabLst>
                <a:tab pos="8064500" algn="l"/>
              </a:tabLst>
              <a:defRPr/>
            </a:pPr>
            <a:r>
              <a:rPr lang="ar-SA" sz="2400" dirty="0"/>
              <a:t>2</a:t>
            </a:r>
            <a:r>
              <a:rPr lang="ar-SA" sz="2400" dirty="0" smtClean="0"/>
              <a:t>- </a:t>
            </a:r>
            <a:r>
              <a:rPr lang="ar-SA" sz="2400" dirty="0" smtClean="0">
                <a:solidFill>
                  <a:schemeClr val="tx1"/>
                </a:solidFill>
              </a:rPr>
              <a:t>المدخل </a:t>
            </a:r>
            <a:r>
              <a:rPr lang="ar-SA" sz="2400" dirty="0">
                <a:solidFill>
                  <a:schemeClr val="tx1"/>
                </a:solidFill>
              </a:rPr>
              <a:t>الى دراسة السلوك التنظيمي</a:t>
            </a:r>
            <a:endParaRPr lang="en-US" sz="2400" dirty="0">
              <a:solidFill>
                <a:schemeClr val="tx1"/>
              </a:solidFill>
            </a:endParaRPr>
          </a:p>
          <a:p>
            <a:pPr marL="520700" indent="-406400">
              <a:buNone/>
              <a:tabLst>
                <a:tab pos="8064500" algn="l"/>
              </a:tabLst>
              <a:defRPr/>
            </a:pPr>
            <a:r>
              <a:rPr lang="ar-SA" sz="2400" dirty="0"/>
              <a:t>3</a:t>
            </a:r>
            <a:r>
              <a:rPr lang="ar-SA" sz="2400" dirty="0" smtClean="0"/>
              <a:t>- </a:t>
            </a:r>
            <a:r>
              <a:rPr lang="ar-SA" sz="2400" dirty="0" smtClean="0">
                <a:solidFill>
                  <a:schemeClr val="tx1"/>
                </a:solidFill>
              </a:rPr>
              <a:t>مراحل </a:t>
            </a:r>
            <a:r>
              <a:rPr lang="ar-SA" sz="2400" dirty="0">
                <a:solidFill>
                  <a:schemeClr val="tx1"/>
                </a:solidFill>
              </a:rPr>
              <a:t>تطور دراسة السلوك التنظيمي</a:t>
            </a:r>
          </a:p>
          <a:p>
            <a:pPr marL="520700" indent="-406400">
              <a:buNone/>
              <a:tabLst>
                <a:tab pos="8064500" algn="l"/>
              </a:tabLst>
              <a:defRPr/>
            </a:pPr>
            <a:r>
              <a:rPr lang="ar-SA" sz="2400" dirty="0"/>
              <a:t>4</a:t>
            </a:r>
            <a:r>
              <a:rPr lang="ar-SA" sz="2400" dirty="0" smtClean="0"/>
              <a:t>- </a:t>
            </a:r>
            <a:r>
              <a:rPr lang="ar-SA" sz="2400" dirty="0" smtClean="0">
                <a:solidFill>
                  <a:schemeClr val="tx1"/>
                </a:solidFill>
              </a:rPr>
              <a:t>الشخصية</a:t>
            </a:r>
            <a:endParaRPr lang="en-US" sz="2400" dirty="0">
              <a:solidFill>
                <a:schemeClr val="tx1"/>
              </a:solidFill>
            </a:endParaRPr>
          </a:p>
          <a:p>
            <a:pPr marL="520700" indent="-406400">
              <a:buNone/>
              <a:tabLst>
                <a:tab pos="8064500" algn="l"/>
              </a:tabLst>
              <a:defRPr/>
            </a:pPr>
            <a:r>
              <a:rPr lang="ar-SA" sz="2400" dirty="0"/>
              <a:t>5</a:t>
            </a:r>
            <a:r>
              <a:rPr lang="ar-SA" sz="2400" dirty="0" smtClean="0"/>
              <a:t>- </a:t>
            </a:r>
            <a:r>
              <a:rPr lang="ar-SA" sz="2400" dirty="0" err="1" smtClean="0">
                <a:solidFill>
                  <a:schemeClr val="tx1"/>
                </a:solidFill>
              </a:rPr>
              <a:t>الاداراك</a:t>
            </a:r>
            <a:endParaRPr lang="en-US" sz="2400" dirty="0">
              <a:solidFill>
                <a:schemeClr val="tx1"/>
              </a:solidFill>
            </a:endParaRPr>
          </a:p>
          <a:p>
            <a:pPr marL="520700" indent="-406400">
              <a:buNone/>
              <a:tabLst>
                <a:tab pos="8064500" algn="l"/>
              </a:tabLst>
              <a:defRPr/>
            </a:pPr>
            <a:r>
              <a:rPr lang="ar-SA" sz="2400" dirty="0"/>
              <a:t>6</a:t>
            </a:r>
            <a:r>
              <a:rPr lang="ar-SA" sz="2400" dirty="0" smtClean="0"/>
              <a:t>- </a:t>
            </a:r>
            <a:r>
              <a:rPr lang="ar-SA" sz="2400" dirty="0" smtClean="0">
                <a:solidFill>
                  <a:schemeClr val="tx1"/>
                </a:solidFill>
              </a:rPr>
              <a:t>التعلم</a:t>
            </a:r>
            <a:endParaRPr lang="en-US" sz="2400" dirty="0">
              <a:solidFill>
                <a:schemeClr val="tx1"/>
              </a:solidFill>
            </a:endParaRPr>
          </a:p>
          <a:p>
            <a:pPr marL="520700" indent="-406400">
              <a:buNone/>
              <a:tabLst>
                <a:tab pos="8064500" algn="l"/>
              </a:tabLst>
              <a:defRPr/>
            </a:pPr>
            <a:r>
              <a:rPr lang="ar-SA" sz="2400" dirty="0"/>
              <a:t>7</a:t>
            </a:r>
            <a:r>
              <a:rPr lang="ar-SA" sz="2400" dirty="0" smtClean="0"/>
              <a:t>- </a:t>
            </a:r>
            <a:r>
              <a:rPr lang="ar-SA" sz="2400" dirty="0" smtClean="0">
                <a:solidFill>
                  <a:schemeClr val="tx1"/>
                </a:solidFill>
              </a:rPr>
              <a:t>القيم </a:t>
            </a:r>
            <a:r>
              <a:rPr lang="ar-SA" sz="2400" dirty="0">
                <a:solidFill>
                  <a:schemeClr val="tx1"/>
                </a:solidFill>
              </a:rPr>
              <a:t>والاتجاهات</a:t>
            </a:r>
            <a:endParaRPr lang="en-US" sz="2400" dirty="0">
              <a:solidFill>
                <a:schemeClr val="tx1"/>
              </a:solidFill>
            </a:endParaRPr>
          </a:p>
          <a:p>
            <a:pPr marL="400050" indent="-514350">
              <a:buFont typeface="+mj-lt"/>
              <a:buAutoNum type="arabicPeriod"/>
              <a:defRPr/>
            </a:pPr>
            <a:endParaRPr lang="ar-SA" dirty="0"/>
          </a:p>
        </p:txBody>
      </p:sp>
    </p:spTree>
    <p:extLst>
      <p:ext uri="{BB962C8B-B14F-4D97-AF65-F5344CB8AC3E}">
        <p14:creationId xmlns:p14="http://schemas.microsoft.com/office/powerpoint/2010/main" val="2284933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28600"/>
            <a:ext cx="8915400" cy="1020763"/>
          </a:xfrm>
          <a:solidFill>
            <a:schemeClr val="tx2">
              <a:lumMod val="20000"/>
              <a:lumOff val="80000"/>
            </a:schemeClr>
          </a:solidFill>
        </p:spPr>
        <p:txBody>
          <a:bodyPr/>
          <a:lstStyle/>
          <a:p>
            <a:pPr rtl="1">
              <a:defRPr/>
            </a:pPr>
            <a:r>
              <a:rPr lang="en-US" dirty="0" smtClean="0">
                <a:solidFill>
                  <a:schemeClr val="tx1"/>
                </a:solidFill>
              </a:rPr>
              <a:t> </a:t>
            </a:r>
            <a:r>
              <a:rPr lang="ar-SA" dirty="0" smtClean="0">
                <a:solidFill>
                  <a:schemeClr val="tx1"/>
                </a:solidFill>
              </a:rPr>
              <a:t>3- أهمية دراسة مقرر السلوك التنظيمي</a:t>
            </a:r>
            <a:endParaRPr lang="ar-SA" dirty="0">
              <a:solidFill>
                <a:schemeClr val="tx1"/>
              </a:solidFill>
            </a:endParaRPr>
          </a:p>
        </p:txBody>
      </p:sp>
      <p:sp>
        <p:nvSpPr>
          <p:cNvPr id="9219" name="عنصر نائب للمحتوى 2"/>
          <p:cNvSpPr>
            <a:spLocks noGrp="1"/>
          </p:cNvSpPr>
          <p:nvPr>
            <p:ph idx="1"/>
          </p:nvPr>
        </p:nvSpPr>
        <p:spPr>
          <a:xfrm>
            <a:off x="457200" y="2209800"/>
            <a:ext cx="8877300" cy="2286000"/>
          </a:xfrm>
          <a:solidFill>
            <a:schemeClr val="bg2">
              <a:lumMod val="90000"/>
            </a:schemeClr>
          </a:solidFill>
        </p:spPr>
        <p:txBody>
          <a:bodyPr/>
          <a:lstStyle/>
          <a:p>
            <a:pPr indent="0" algn="just" rtl="1">
              <a:defRPr/>
            </a:pPr>
            <a:r>
              <a:rPr lang="ar-JO" dirty="0" smtClean="0"/>
              <a:t>الهدف من دراسة السلوك التنظيمي هو </a:t>
            </a:r>
            <a:r>
              <a:rPr lang="ar-SA" dirty="0" smtClean="0"/>
              <a:t>معرفة</a:t>
            </a:r>
            <a:r>
              <a:rPr lang="ar-JO" dirty="0" smtClean="0"/>
              <a:t> </a:t>
            </a:r>
            <a:r>
              <a:rPr lang="ar-SA" dirty="0" smtClean="0"/>
              <a:t>وفهم العوامل الفردية، والجماعية، والتنظيمية، المؤثرة على سلوك </a:t>
            </a:r>
            <a:r>
              <a:rPr lang="ar-JO" dirty="0" smtClean="0"/>
              <a:t>الأفراد</a:t>
            </a:r>
            <a:r>
              <a:rPr lang="ar-SA" dirty="0" smtClean="0"/>
              <a:t>،</a:t>
            </a:r>
            <a:r>
              <a:rPr lang="ar-JO" dirty="0" smtClean="0"/>
              <a:t> </a:t>
            </a:r>
            <a:r>
              <a:rPr lang="ar-SA" dirty="0" smtClean="0"/>
              <a:t>والجماعات، </a:t>
            </a:r>
            <a:r>
              <a:rPr lang="ar-JO" dirty="0" smtClean="0"/>
              <a:t>داخل المنظمات</a:t>
            </a:r>
            <a:r>
              <a:rPr lang="ar-SA" dirty="0" smtClean="0"/>
              <a:t>،</a:t>
            </a:r>
            <a:r>
              <a:rPr lang="ar-JO" dirty="0" smtClean="0"/>
              <a:t> وإمكانية التنبؤ بها</a:t>
            </a:r>
            <a:r>
              <a:rPr lang="ar-SA" dirty="0" smtClean="0"/>
              <a:t>،</a:t>
            </a:r>
            <a:r>
              <a:rPr lang="ar-JO" dirty="0" smtClean="0"/>
              <a:t> </a:t>
            </a:r>
            <a:r>
              <a:rPr lang="ar-SA" dirty="0" smtClean="0"/>
              <a:t>بما يسمح</a:t>
            </a:r>
            <a:r>
              <a:rPr lang="ar-JO" dirty="0" smtClean="0"/>
              <a:t> </a:t>
            </a:r>
            <a:r>
              <a:rPr lang="ar-SA" dirty="0" smtClean="0"/>
              <a:t>ب</a:t>
            </a:r>
            <a:r>
              <a:rPr lang="ar-JO" dirty="0" smtClean="0"/>
              <a:t>توجيهها والتحكم بها</a:t>
            </a:r>
            <a:r>
              <a:rPr lang="ar-SA" dirty="0" smtClean="0"/>
              <a:t>،</a:t>
            </a:r>
            <a:r>
              <a:rPr lang="ar-JO" dirty="0" smtClean="0"/>
              <a:t> </a:t>
            </a:r>
            <a:r>
              <a:rPr lang="ar-SA" dirty="0" smtClean="0"/>
              <a:t>بهدف تحسين أداء الأفراد،  وأداء المنظمة.</a:t>
            </a:r>
          </a:p>
        </p:txBody>
      </p:sp>
      <p:sp>
        <p:nvSpPr>
          <p:cNvPr id="10244"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B74B43CC-C261-48F9-9B60-95ACEEB74894}" type="slidenum">
              <a:rPr lang="ar-SA" smtClean="0">
                <a:cs typeface="Arial" pitchFamily="34" charset="0"/>
              </a:rPr>
              <a:pPr/>
              <a:t>6</a:t>
            </a:fld>
            <a:endParaRPr lang="en-US" smtClean="0">
              <a:cs typeface="Arial" pitchFamily="34" charset="0"/>
            </a:endParaRPr>
          </a:p>
        </p:txBody>
      </p:sp>
    </p:spTree>
    <p:extLst>
      <p:ext uri="{BB962C8B-B14F-4D97-AF65-F5344CB8AC3E}">
        <p14:creationId xmlns:p14="http://schemas.microsoft.com/office/powerpoint/2010/main" val="118894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idx="1"/>
          </p:nvPr>
        </p:nvSpPr>
        <p:spPr>
          <a:xfrm>
            <a:off x="457200" y="1066800"/>
            <a:ext cx="8915400" cy="4648200"/>
          </a:xfrm>
          <a:solidFill>
            <a:schemeClr val="accent2">
              <a:lumMod val="20000"/>
              <a:lumOff val="80000"/>
            </a:schemeClr>
          </a:solidFill>
        </p:spPr>
        <p:txBody>
          <a:bodyPr/>
          <a:lstStyle/>
          <a:p>
            <a:pPr marL="457200" lvl="1" indent="-393700" algn="just" rtl="1">
              <a:buFont typeface="Wingdings" pitchFamily="2" charset="2"/>
              <a:buChar char="v"/>
              <a:defRPr/>
            </a:pPr>
            <a:r>
              <a:rPr lang="ar-EG" dirty="0" smtClean="0">
                <a:cs typeface="Arial" pitchFamily="34" charset="0"/>
              </a:rPr>
              <a:t>يركز السلوك التنظيمي على سلوكيات وتفاعلات العنصر </a:t>
            </a:r>
            <a:r>
              <a:rPr lang="ar-SA" dirty="0" smtClean="0">
                <a:cs typeface="Arial" pitchFamily="34" charset="0"/>
              </a:rPr>
              <a:t>البشري ، ف</a:t>
            </a:r>
            <a:r>
              <a:rPr lang="ar-EG" dirty="0" smtClean="0">
                <a:cs typeface="Arial" pitchFamily="34" charset="0"/>
              </a:rPr>
              <a:t>نجاح المنظمة مرهون </a:t>
            </a:r>
            <a:r>
              <a:rPr lang="ar-EG" dirty="0" err="1" smtClean="0">
                <a:cs typeface="Arial" pitchFamily="34" charset="0"/>
              </a:rPr>
              <a:t>ب</a:t>
            </a:r>
            <a:r>
              <a:rPr lang="ar-SA" dirty="0" err="1" smtClean="0">
                <a:cs typeface="Arial" pitchFamily="34" charset="0"/>
              </a:rPr>
              <a:t>ال</a:t>
            </a:r>
            <a:r>
              <a:rPr lang="ar-EG" dirty="0" smtClean="0">
                <a:cs typeface="Arial" pitchFamily="34" charset="0"/>
              </a:rPr>
              <a:t>نجاح </a:t>
            </a:r>
            <a:r>
              <a:rPr lang="ar-SA" dirty="0" smtClean="0">
                <a:cs typeface="Arial" pitchFamily="34" charset="0"/>
              </a:rPr>
              <a:t>في التأثير على</a:t>
            </a:r>
            <a:r>
              <a:rPr lang="ar-EG" dirty="0" smtClean="0">
                <a:cs typeface="Arial" pitchFamily="34" charset="0"/>
              </a:rPr>
              <a:t> العنصر البشري وتحسين أدائه</a:t>
            </a:r>
            <a:r>
              <a:rPr lang="ar-SA" dirty="0" smtClean="0">
                <a:cs typeface="Arial" pitchFamily="34" charset="0"/>
              </a:rPr>
              <a:t>.</a:t>
            </a:r>
          </a:p>
          <a:p>
            <a:pPr marL="457200" lvl="1" indent="-393700" algn="just" rtl="1">
              <a:buFont typeface="Wingdings" pitchFamily="2" charset="2"/>
              <a:buChar char="v"/>
              <a:defRPr/>
            </a:pPr>
            <a:r>
              <a:rPr lang="ar-EG" dirty="0" smtClean="0">
                <a:cs typeface="Arial" pitchFamily="34" charset="0"/>
              </a:rPr>
              <a:t> </a:t>
            </a:r>
            <a:r>
              <a:rPr lang="ar-SA" dirty="0" smtClean="0">
                <a:cs typeface="Arial" pitchFamily="34" charset="0"/>
              </a:rPr>
              <a:t>يساهم السلوك التنظيمي في زيادة الكفاءة القيادية والإدارية للمديرين </a:t>
            </a:r>
            <a:br>
              <a:rPr lang="ar-SA" dirty="0" smtClean="0">
                <a:cs typeface="Arial" pitchFamily="34" charset="0"/>
              </a:rPr>
            </a:br>
            <a:r>
              <a:rPr lang="ar-SA" dirty="0" smtClean="0">
                <a:cs typeface="Arial" pitchFamily="34" charset="0"/>
              </a:rPr>
              <a:t>من خلال تحسين معرفتهم بالجوانب السلوكية للعاملين كالدوافع، والقدرات، والاتجاهات، والشخصية.</a:t>
            </a:r>
          </a:p>
          <a:p>
            <a:pPr marL="457200" lvl="1" indent="-393700" algn="just" rtl="1">
              <a:buFont typeface="Wingdings" pitchFamily="2" charset="2"/>
              <a:buChar char="v"/>
              <a:defRPr/>
            </a:pPr>
            <a:r>
              <a:rPr lang="ar-SA" dirty="0" smtClean="0">
                <a:cs typeface="Arial" pitchFamily="34" charset="0"/>
              </a:rPr>
              <a:t>يساهم السلوك لتنظيمي في زيادة قدرة المديرين على التعامل الأفضل </a:t>
            </a:r>
            <a:br>
              <a:rPr lang="ar-SA" dirty="0" smtClean="0">
                <a:cs typeface="Arial" pitchFamily="34" charset="0"/>
              </a:rPr>
            </a:br>
            <a:r>
              <a:rPr lang="ar-SA" dirty="0" smtClean="0">
                <a:cs typeface="Arial" pitchFamily="34" charset="0"/>
              </a:rPr>
              <a:t>مع العاملين، من خلال فهم وتحليل ســـلوكهم، والتنبؤ به وتوجيهه بما يخدم أهداف المنظمة وأهداف العاملين.</a:t>
            </a:r>
          </a:p>
          <a:p>
            <a:pPr marL="457200" lvl="1" indent="-393700" algn="just" rtl="1">
              <a:buFont typeface="Wingdings" pitchFamily="2" charset="2"/>
              <a:buChar char="v"/>
              <a:defRPr/>
            </a:pPr>
            <a:r>
              <a:rPr lang="ar-SA" dirty="0" smtClean="0">
                <a:cs typeface="Arial" pitchFamily="34" charset="0"/>
              </a:rPr>
              <a:t>يساهم السلوك التنظيمي في معرفة أكبر لرغبات ودوافع المتعاملين </a:t>
            </a:r>
            <a:br>
              <a:rPr lang="ar-SA" dirty="0" smtClean="0">
                <a:cs typeface="Arial" pitchFamily="34" charset="0"/>
              </a:rPr>
            </a:br>
            <a:r>
              <a:rPr lang="ar-SA" dirty="0" smtClean="0">
                <a:cs typeface="Arial" pitchFamily="34" charset="0"/>
              </a:rPr>
              <a:t>مع المنظمة من طالبي الخدمة أو السلعة.</a:t>
            </a:r>
            <a:endParaRPr lang="en-US" dirty="0" smtClean="0">
              <a:cs typeface="Arial" pitchFamily="34" charset="0"/>
            </a:endParaRPr>
          </a:p>
          <a:p>
            <a:pPr marL="457200" lvl="1" indent="-393700" algn="just" rtl="1">
              <a:defRPr/>
            </a:pPr>
            <a:endParaRPr lang="en-US" sz="2400" dirty="0" smtClean="0">
              <a:cs typeface="Arial" pitchFamily="34" charset="0"/>
            </a:endParaRPr>
          </a:p>
          <a:p>
            <a:pPr>
              <a:defRPr/>
            </a:pPr>
            <a:endParaRPr lang="ar-SA" dirty="0" smtClean="0">
              <a:cs typeface="Arial" pitchFamily="34" charset="0"/>
            </a:endParaRPr>
          </a:p>
        </p:txBody>
      </p:sp>
      <p:sp>
        <p:nvSpPr>
          <p:cNvPr id="11267"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AD7FA84E-DFD0-4265-B12A-3BCA022282EB}" type="slidenum">
              <a:rPr lang="ar-SA" smtClean="0">
                <a:cs typeface="Arial" pitchFamily="34" charset="0"/>
              </a:rPr>
              <a:pPr/>
              <a:t>7</a:t>
            </a:fld>
            <a:endParaRPr lang="en-US" smtClean="0">
              <a:cs typeface="Arial" pitchFamily="34" charset="0"/>
            </a:endParaRPr>
          </a:p>
        </p:txBody>
      </p:sp>
    </p:spTree>
    <p:extLst>
      <p:ext uri="{BB962C8B-B14F-4D97-AF65-F5344CB8AC3E}">
        <p14:creationId xmlns:p14="http://schemas.microsoft.com/office/powerpoint/2010/main" val="865789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648700" cy="944562"/>
          </a:xfrm>
          <a:solidFill>
            <a:schemeClr val="accent1">
              <a:lumMod val="20000"/>
              <a:lumOff val="80000"/>
            </a:schemeClr>
          </a:solidFill>
        </p:spPr>
        <p:txBody>
          <a:bodyPr/>
          <a:lstStyle/>
          <a:p>
            <a:pPr rtl="1">
              <a:defRPr/>
            </a:pPr>
            <a:r>
              <a:rPr lang="ar-SA" dirty="0" smtClean="0">
                <a:solidFill>
                  <a:schemeClr val="tx1"/>
                </a:solidFill>
              </a:rPr>
              <a:t>4- الأهداف التعليمية للمقرر</a:t>
            </a:r>
            <a:endParaRPr lang="ar-SA" dirty="0">
              <a:solidFill>
                <a:schemeClr val="tx1"/>
              </a:solidFill>
            </a:endParaRPr>
          </a:p>
        </p:txBody>
      </p:sp>
      <p:sp>
        <p:nvSpPr>
          <p:cNvPr id="3" name="عنصر نائب للمحتوى 2"/>
          <p:cNvSpPr>
            <a:spLocks noGrp="1"/>
          </p:cNvSpPr>
          <p:nvPr>
            <p:ph idx="1"/>
          </p:nvPr>
        </p:nvSpPr>
        <p:spPr>
          <a:xfrm>
            <a:off x="381000" y="1524000"/>
            <a:ext cx="9067800" cy="4267200"/>
          </a:xfrm>
          <a:solidFill>
            <a:schemeClr val="accent5">
              <a:lumMod val="20000"/>
              <a:lumOff val="80000"/>
            </a:schemeClr>
          </a:solidFill>
        </p:spPr>
        <p:txBody>
          <a:bodyPr/>
          <a:lstStyle/>
          <a:p>
            <a:pPr marL="514350" indent="-514350" algn="just" rtl="1">
              <a:buFont typeface="+mj-lt"/>
              <a:buAutoNum type="arabicPeriod"/>
              <a:defRPr/>
            </a:pPr>
            <a:r>
              <a:rPr lang="ar-SA" sz="2800" dirty="0" smtClean="0"/>
              <a:t>إدراك الطالب لأهم العوامل المؤثرة على السلوك الفردي في المنظمات مثل الشخصية، والإدراك، والقيم والاتجاهات. </a:t>
            </a:r>
            <a:endParaRPr lang="en-US" sz="2800" dirty="0" smtClean="0"/>
          </a:p>
          <a:p>
            <a:pPr marL="514350" indent="-514350" algn="just" rtl="1">
              <a:buFont typeface="+mj-lt"/>
              <a:buAutoNum type="arabicPeriod"/>
              <a:defRPr/>
            </a:pPr>
            <a:r>
              <a:rPr lang="ar-SA" sz="2800" dirty="0" smtClean="0"/>
              <a:t>التعرف على أهم العوامل المؤثرة على السلوك الجماعي بالمنظمات مثل الجماعات، والصراع.</a:t>
            </a:r>
          </a:p>
          <a:p>
            <a:pPr marL="514350" indent="-514350" algn="just" rtl="1">
              <a:buFont typeface="+mj-lt"/>
              <a:buAutoNum type="arabicPeriod"/>
              <a:defRPr/>
            </a:pPr>
            <a:r>
              <a:rPr lang="ar-SA" sz="2800" dirty="0" smtClean="0"/>
              <a:t>زيادة قدرة الطالب على الفهم والتنبؤ </a:t>
            </a:r>
            <a:r>
              <a:rPr lang="ar-SA" sz="2800" smtClean="0"/>
              <a:t>بالسلوك الفردي </a:t>
            </a:r>
            <a:r>
              <a:rPr lang="ar-SA" sz="2800" dirty="0" smtClean="0"/>
              <a:t>والجماعي بالمنظمات.</a:t>
            </a:r>
          </a:p>
          <a:p>
            <a:pPr marL="514350" indent="-514350" algn="just" rtl="1">
              <a:buFont typeface="+mj-lt"/>
              <a:buAutoNum type="arabicPeriod"/>
              <a:defRPr/>
            </a:pPr>
            <a:r>
              <a:rPr lang="ar-SA" sz="2800" dirty="0" smtClean="0"/>
              <a:t>تنمية قدرة الطالب على اتخاذ القرارات بناءا على الإدراك الجيد للسلوك الفردي والجماعي. </a:t>
            </a:r>
          </a:p>
          <a:p>
            <a:pPr marL="514350" indent="-514350" algn="just" rtl="1">
              <a:buFont typeface="+mj-lt"/>
              <a:buAutoNum type="arabicPeriod"/>
              <a:defRPr/>
            </a:pPr>
            <a:r>
              <a:rPr lang="ar-SA" sz="2800" dirty="0" smtClean="0"/>
              <a:t>تنمية الحس الأخلاقي والبعد الاجتماعي لدى الطالب أثناء تعامله مع الأفراد والجماعات .</a:t>
            </a:r>
            <a:endParaRPr lang="en-US" sz="2800" dirty="0" smtClean="0">
              <a:cs typeface="Arial" pitchFamily="34" charset="0"/>
            </a:endParaRPr>
          </a:p>
          <a:p>
            <a:pPr>
              <a:defRPr/>
            </a:pPr>
            <a:endParaRPr lang="ar-SA" sz="2800" dirty="0"/>
          </a:p>
        </p:txBody>
      </p:sp>
      <p:sp>
        <p:nvSpPr>
          <p:cNvPr id="12292"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C6555D93-0B54-427B-8A16-7A949A7418F4}" type="slidenum">
              <a:rPr lang="ar-SA" smtClean="0">
                <a:cs typeface="Arial" pitchFamily="34" charset="0"/>
              </a:rPr>
              <a:pPr/>
              <a:t>8</a:t>
            </a:fld>
            <a:endParaRPr lang="en-US" smtClean="0">
              <a:cs typeface="Arial" pitchFamily="34" charset="0"/>
            </a:endParaRPr>
          </a:p>
        </p:txBody>
      </p:sp>
    </p:spTree>
    <p:extLst>
      <p:ext uri="{BB962C8B-B14F-4D97-AF65-F5344CB8AC3E}">
        <p14:creationId xmlns:p14="http://schemas.microsoft.com/office/powerpoint/2010/main" val="2609285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724900" cy="1020762"/>
          </a:xfrm>
          <a:solidFill>
            <a:schemeClr val="tx2">
              <a:lumMod val="20000"/>
              <a:lumOff val="80000"/>
            </a:schemeClr>
          </a:solidFill>
        </p:spPr>
        <p:txBody>
          <a:bodyPr/>
          <a:lstStyle/>
          <a:p>
            <a:pPr>
              <a:defRPr/>
            </a:pPr>
            <a:r>
              <a:rPr lang="ar-SA" dirty="0" smtClean="0">
                <a:solidFill>
                  <a:schemeClr val="tx1"/>
                </a:solidFill>
              </a:rPr>
              <a:t>5- مراجع المقرر</a:t>
            </a:r>
            <a:endParaRPr lang="ar-SA" dirty="0">
              <a:solidFill>
                <a:schemeClr val="tx1"/>
              </a:solidFill>
            </a:endParaRPr>
          </a:p>
        </p:txBody>
      </p:sp>
      <p:sp>
        <p:nvSpPr>
          <p:cNvPr id="13315" name="عنصر نائب للمحتوى 2"/>
          <p:cNvSpPr>
            <a:spLocks noGrp="1"/>
          </p:cNvSpPr>
          <p:nvPr>
            <p:ph idx="1"/>
          </p:nvPr>
        </p:nvSpPr>
        <p:spPr>
          <a:xfrm>
            <a:off x="495300" y="1600200"/>
            <a:ext cx="8915400" cy="3124200"/>
          </a:xfrm>
          <a:solidFill>
            <a:schemeClr val="bg2">
              <a:lumMod val="90000"/>
            </a:schemeClr>
          </a:solidFill>
        </p:spPr>
        <p:txBody>
          <a:bodyPr/>
          <a:lstStyle/>
          <a:p>
            <a:pPr>
              <a:defRPr/>
            </a:pPr>
            <a:r>
              <a:rPr lang="ar-SA" dirty="0" smtClean="0">
                <a:cs typeface="Arial" pitchFamily="34" charset="0"/>
              </a:rPr>
              <a:t>المرجع الرئيسي:</a:t>
            </a:r>
          </a:p>
          <a:p>
            <a:pPr algn="ctr" rtl="1">
              <a:defRPr/>
            </a:pPr>
            <a:r>
              <a:rPr lang="ar-SA" b="1" dirty="0" smtClean="0">
                <a:cs typeface="Arial" pitchFamily="34" charset="0"/>
              </a:rPr>
              <a:t>السلوك التنظيمي</a:t>
            </a:r>
          </a:p>
          <a:p>
            <a:pPr algn="ctr" rtl="1">
              <a:defRPr/>
            </a:pPr>
            <a:r>
              <a:rPr lang="ar-SA" b="1" dirty="0" smtClean="0">
                <a:cs typeface="Arial" pitchFamily="34" charset="0"/>
              </a:rPr>
              <a:t>(سلوك الأفراد والجماعات في المنظمات)</a:t>
            </a:r>
            <a:endParaRPr lang="ar-SA" dirty="0" smtClean="0">
              <a:cs typeface="Arial" pitchFamily="34" charset="0"/>
            </a:endParaRPr>
          </a:p>
          <a:p>
            <a:pPr algn="ctr" rtl="1">
              <a:defRPr/>
            </a:pPr>
            <a:r>
              <a:rPr lang="ar-SA" dirty="0" smtClean="0">
                <a:cs typeface="Arial" pitchFamily="34" charset="0"/>
              </a:rPr>
              <a:t>محمد ربيع زناتي، المكتبة العصرية للنشر والتوزيع، مصر، 2007.</a:t>
            </a:r>
          </a:p>
        </p:txBody>
      </p:sp>
      <p:sp>
        <p:nvSpPr>
          <p:cNvPr id="13316" name="عنصر نائب لرقم الشريحة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B875A0A1-1654-462F-BCA3-6FE50ECCC17F}" type="slidenum">
              <a:rPr lang="ar-SA" smtClean="0">
                <a:cs typeface="Arial" pitchFamily="34" charset="0"/>
              </a:rPr>
              <a:pPr/>
              <a:t>9</a:t>
            </a:fld>
            <a:endParaRPr lang="en-US" smtClean="0">
              <a:cs typeface="Arial" pitchFamily="34" charset="0"/>
            </a:endParaRPr>
          </a:p>
        </p:txBody>
      </p:sp>
    </p:spTree>
    <p:extLst>
      <p:ext uri="{BB962C8B-B14F-4D97-AF65-F5344CB8AC3E}">
        <p14:creationId xmlns:p14="http://schemas.microsoft.com/office/powerpoint/2010/main" val="22521356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7EB4BB7-CAB2-4E63-81F3-BEFC32B95C4E}"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
        <p:nvSpPr>
          <p:cNvPr id="22531" name="Title 1"/>
          <p:cNvSpPr>
            <a:spLocks/>
          </p:cNvSpPr>
          <p:nvPr/>
        </p:nvSpPr>
        <p:spPr bwMode="auto">
          <a:xfrm>
            <a:off x="838200" y="546100"/>
            <a:ext cx="8534400" cy="758825"/>
          </a:xfrm>
          <a:prstGeom prst="rect">
            <a:avLst/>
          </a:prstGeom>
          <a:noFill/>
          <a:ln w="9525">
            <a:noFill/>
            <a:miter lim="800000"/>
            <a:headEnd/>
            <a:tailEnd/>
          </a:ln>
        </p:spPr>
        <p:txBody>
          <a:bodyPr anchor="b"/>
          <a:lstStyle/>
          <a:p>
            <a:endParaRPr lang="ar-SA" sz="6400">
              <a:solidFill>
                <a:srgbClr val="376092"/>
              </a:solidFill>
              <a:latin typeface="Calibri" pitchFamily="34" charset="0"/>
              <a:ea typeface="AL-Battar"/>
              <a:cs typeface="AL-Battar"/>
            </a:endParaRPr>
          </a:p>
        </p:txBody>
      </p:sp>
      <p:sp>
        <p:nvSpPr>
          <p:cNvPr id="22532" name="Content Placeholder 2"/>
          <p:cNvSpPr>
            <a:spLocks/>
          </p:cNvSpPr>
          <p:nvPr/>
        </p:nvSpPr>
        <p:spPr bwMode="auto">
          <a:xfrm>
            <a:off x="990600" y="1371600"/>
            <a:ext cx="8504238" cy="4572000"/>
          </a:xfrm>
          <a:prstGeom prst="rect">
            <a:avLst/>
          </a:prstGeom>
          <a:noFill/>
          <a:ln w="9525">
            <a:noFill/>
            <a:miter lim="800000"/>
            <a:headEnd/>
            <a:tailEnd/>
          </a:ln>
        </p:spPr>
        <p:txBody>
          <a:bodyPr/>
          <a:lstStyle/>
          <a:p>
            <a:pPr marL="273050" indent="-273050" algn="just">
              <a:lnSpc>
                <a:spcPct val="110000"/>
              </a:lnSpc>
              <a:spcBef>
                <a:spcPct val="20000"/>
              </a:spcBef>
              <a:buFont typeface="Arial" pitchFamily="34" charset="0"/>
              <a:buChar char="•"/>
            </a:pPr>
            <a:endParaRPr lang="ar-SA" sz="2500">
              <a:solidFill>
                <a:srgbClr val="376092"/>
              </a:solidFill>
              <a:latin typeface="Calibri" pitchFamily="34" charset="0"/>
              <a:ea typeface="AL-Mohanad Bold"/>
              <a:cs typeface="AL-Mohanad Bold"/>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8" name="Title 1"/>
          <p:cNvSpPr>
            <a:spLocks noGrp="1"/>
          </p:cNvSpPr>
          <p:nvPr>
            <p:ph type="title" idx="4294967295"/>
          </p:nvPr>
        </p:nvSpPr>
        <p:spPr>
          <a:xfrm>
            <a:off x="228600" y="152400"/>
            <a:ext cx="8915400" cy="1143000"/>
          </a:xfrm>
          <a:prstGeom prst="rect">
            <a:avLst/>
          </a:prstGeom>
        </p:spPr>
        <p:txBody>
          <a:bodyPr/>
          <a:lstStyle/>
          <a:p>
            <a:pPr eaLnBrk="1" hangingPunct="1">
              <a:defRPr/>
            </a:pPr>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val="658220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11</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ar-SA" sz="2800" dirty="0" smtClean="0"/>
              <a:t>0501628435</a:t>
            </a:r>
            <a:r>
              <a:rPr lang="ar-SA" sz="2800" dirty="0"/>
              <a:t> </a:t>
            </a:r>
            <a:endParaRPr lang="en-US" sz="2800" dirty="0"/>
          </a:p>
          <a:p>
            <a:r>
              <a:rPr lang="ar-SA" sz="1600" dirty="0">
                <a:solidFill>
                  <a:srgbClr val="FF0000"/>
                </a:solidFill>
              </a:rPr>
              <a:t>سيكون الجوال مفتوح في الأوقات المحددة بعالية وسيتم إغلاقة خارج هذه الأوقات، لذا على الجميع التقيد بهذه المواعيد</a:t>
            </a:r>
          </a:p>
          <a:p>
            <a:endParaRPr lang="ar-SA" sz="2800" dirty="0"/>
          </a:p>
          <a:p>
            <a:r>
              <a:rPr lang="ar-SA" sz="2000" dirty="0">
                <a:solidFill>
                  <a:srgbClr val="0070C0"/>
                </a:solidFill>
              </a:rPr>
              <a:t>البريد الإلكتروني</a:t>
            </a:r>
            <a:r>
              <a:rPr lang="ar-SA" sz="2000" dirty="0" smtClean="0">
                <a:solidFill>
                  <a:srgbClr val="0070C0"/>
                </a:solidFill>
              </a:rPr>
              <a:t>:</a:t>
            </a:r>
            <a:r>
              <a:rPr lang="en-US" sz="2000" dirty="0" smtClean="0">
                <a:solidFill>
                  <a:srgbClr val="0070C0"/>
                </a:solidFill>
              </a:rPr>
              <a:t> </a:t>
            </a:r>
            <a:r>
              <a:rPr lang="en-US" sz="2000" dirty="0" smtClean="0">
                <a:latin typeface="Arial Rounded MT Bold" pitchFamily="34" charset="0"/>
                <a:hlinkClick r:id="rId2"/>
              </a:rPr>
              <a:t>ysemlali@kfu.edu.sa</a:t>
            </a:r>
            <a:r>
              <a:rPr lang="en-US" sz="2000" dirty="0" smtClean="0">
                <a:latin typeface="Arial Rounded MT Bold" pitchFamily="34" charset="0"/>
              </a:rPr>
              <a:t>     </a:t>
            </a:r>
            <a:endParaRPr lang="en-US" sz="2000" dirty="0">
              <a:solidFill>
                <a:srgbClr val="0070C0"/>
              </a:solidFill>
            </a:endParaRPr>
          </a:p>
          <a:p>
            <a:pPr algn="ctr"/>
            <a:r>
              <a:rPr lang="ar-SA" sz="2800" dirty="0"/>
              <a:t> </a:t>
            </a:r>
            <a:endParaRPr lang="en-US" sz="2800" dirty="0"/>
          </a:p>
        </p:txBody>
      </p:sp>
      <p:graphicFrame>
        <p:nvGraphicFramePr>
          <p:cNvPr id="7" name="Table 6"/>
          <p:cNvGraphicFramePr>
            <a:graphicFrameLocks noGrp="1"/>
          </p:cNvGraphicFramePr>
          <p:nvPr/>
        </p:nvGraphicFramePr>
        <p:xfrm>
          <a:off x="2438400" y="1905000"/>
          <a:ext cx="4572000" cy="1752083"/>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الأحد</a:t>
                      </a:r>
                      <a:endParaRPr lang="ar-SA" sz="1800" dirty="0"/>
                    </a:p>
                  </a:txBody>
                  <a:tcPr marT="45700" marB="45700"/>
                </a:tc>
                <a:tc>
                  <a:txBody>
                    <a:bodyPr/>
                    <a:lstStyle/>
                    <a:p>
                      <a:pPr algn="ctr" rtl="1"/>
                      <a:r>
                        <a:rPr lang="ar-SA" sz="1800" dirty="0" smtClean="0"/>
                        <a:t>4-5.30</a:t>
                      </a:r>
                      <a:r>
                        <a:rPr lang="ar-SA" sz="1800" baseline="0" dirty="0" smtClean="0"/>
                        <a:t> </a:t>
                      </a:r>
                      <a:r>
                        <a:rPr lang="ar-SA" sz="1800" baseline="0" dirty="0" err="1" smtClean="0"/>
                        <a:t>م</a:t>
                      </a:r>
                      <a:endParaRPr lang="ar-SA" sz="1800" dirty="0"/>
                    </a:p>
                  </a:txBody>
                  <a:tcPr marT="45700" marB="45700"/>
                </a:tc>
              </a:tr>
              <a:tr h="370681">
                <a:tc>
                  <a:txBody>
                    <a:bodyPr/>
                    <a:lstStyle/>
                    <a:p>
                      <a:pPr algn="ctr" rtl="1"/>
                      <a:r>
                        <a:rPr lang="ar-SA" sz="1800" dirty="0" smtClean="0"/>
                        <a:t>الثلاثاء</a:t>
                      </a:r>
                      <a:endParaRPr lang="ar-SA" sz="1800" dirty="0"/>
                    </a:p>
                  </a:txBody>
                  <a:tcPr marT="45700" marB="45700"/>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4-5.30</a:t>
                      </a:r>
                      <a:r>
                        <a:rPr lang="ar-SA" sz="1800" baseline="0" dirty="0" smtClean="0"/>
                        <a:t> </a:t>
                      </a:r>
                      <a:r>
                        <a:rPr lang="ar-SA" sz="1800" baseline="0" dirty="0" err="1" smtClean="0"/>
                        <a:t>م</a:t>
                      </a:r>
                      <a:endParaRPr lang="ar-SA" sz="1800" dirty="0" smtClean="0"/>
                    </a:p>
                    <a:p>
                      <a:pPr algn="ctr" rtl="1"/>
                      <a:endParaRPr lang="ar-SA" sz="1800" dirty="0"/>
                    </a:p>
                  </a:txBody>
                  <a:tcPr marT="45700" marB="45700"/>
                </a:tc>
              </a:tr>
              <a:tr h="370681">
                <a:tc>
                  <a:txBody>
                    <a:bodyPr/>
                    <a:lstStyle/>
                    <a:p>
                      <a:pPr algn="ctr" rtl="1"/>
                      <a:endParaRPr lang="ar-SA" sz="1800" dirty="0"/>
                    </a:p>
                  </a:txBody>
                  <a:tcPr marT="45700" marB="45700"/>
                </a:tc>
                <a:tc>
                  <a:txBody>
                    <a:bodyPr/>
                    <a:lstStyle/>
                    <a:p>
                      <a:pPr algn="ctr" rtl="1"/>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a:prstGeom prst="rect">
            <a:avLst/>
          </a:prstGeo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
        <p:nvSpPr>
          <p:cNvPr id="9" name="Slide Number Placeholder 3"/>
          <p:cNvSpPr txBox="1">
            <a:spLocks/>
          </p:cNvSpPr>
          <p:nvPr/>
        </p:nvSpPr>
        <p:spPr bwMode="auto">
          <a:xfrm>
            <a:off x="9220200" y="64770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11</a:t>
            </a:fld>
            <a:r>
              <a:rPr lang="en-US" sz="1200" dirty="0" smtClean="0">
                <a:solidFill>
                  <a:schemeClr val="bg1"/>
                </a:solidFill>
              </a:rPr>
              <a:t> [ </a:t>
            </a:r>
          </a:p>
        </p:txBody>
      </p:sp>
    </p:spTree>
    <p:extLst>
      <p:ext uri="{BB962C8B-B14F-4D97-AF65-F5344CB8AC3E}">
        <p14:creationId xmlns:p14="http://schemas.microsoft.com/office/powerpoint/2010/main" val="730286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14</TotalTime>
  <Words>470</Words>
  <Application>Microsoft Office PowerPoint</Application>
  <PresentationFormat>A4 Paper (210x297 mm)</PresentationFormat>
  <Paragraphs>108</Paragraphs>
  <Slides>12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ae_AlMateen</vt:lpstr>
      <vt:lpstr>AL-Battar</vt:lpstr>
      <vt:lpstr>AL-Mohanad Bold</vt:lpstr>
      <vt:lpstr>Arabic Transparent</vt:lpstr>
      <vt:lpstr>Arial</vt:lpstr>
      <vt:lpstr>Arial Rounded MT Bold</vt:lpstr>
      <vt:lpstr>AYM Wadiy S_U normal.</vt:lpstr>
      <vt:lpstr>Calibri</vt:lpstr>
      <vt:lpstr>Times New Roman</vt:lpstr>
      <vt:lpstr>Wingdings</vt:lpstr>
      <vt:lpstr>Office Theme</vt:lpstr>
      <vt:lpstr>PowerPoint Presentation</vt:lpstr>
      <vt:lpstr>المحاضرة التمهيدية</vt:lpstr>
      <vt:lpstr> محاور المحاضرة التمهيدية</vt:lpstr>
      <vt:lpstr>1- المقدمة</vt:lpstr>
      <vt:lpstr>2- محاور مقرر السلوك التنظيمي</vt:lpstr>
      <vt:lpstr> 3- أهمية دراسة مقرر السلوك التنظيمي</vt:lpstr>
      <vt:lpstr>PowerPoint Presentation</vt:lpstr>
      <vt:lpstr>4- الأهداف التعليمية للمقرر</vt:lpstr>
      <vt:lpstr>5- مراجع المقرر</vt:lpstr>
      <vt:lpstr>توزيع الدرجات : </vt:lpstr>
      <vt:lpstr>الساعات المكتبية وجوال المقرر والبريد الإلكتروني: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3</cp:revision>
  <dcterms:created xsi:type="dcterms:W3CDTF">2014-09-11T06:47:01Z</dcterms:created>
  <dcterms:modified xsi:type="dcterms:W3CDTF">2015-09-07T10:58:38Z</dcterms:modified>
</cp:coreProperties>
</file>