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12" r:id="rId2"/>
    <p:sldId id="313"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328" r:id="rId17"/>
    <p:sldId id="329" r:id="rId18"/>
    <p:sldId id="330" r:id="rId19"/>
    <p:sldId id="331" r:id="rId20"/>
    <p:sldId id="332" r:id="rId21"/>
    <p:sldId id="333" r:id="rId22"/>
    <p:sldId id="334" r:id="rId23"/>
    <p:sldId id="335" r:id="rId24"/>
    <p:sldId id="336" r:id="rId25"/>
    <p:sldId id="337" r:id="rId26"/>
    <p:sldId id="338"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61" autoAdjust="0"/>
    <p:restoredTop sz="94664" autoAdjust="0"/>
  </p:normalViewPr>
  <p:slideViewPr>
    <p:cSldViewPr>
      <p:cViewPr varScale="1">
        <p:scale>
          <a:sx n="73" d="100"/>
          <a:sy n="73" d="100"/>
        </p:scale>
        <p:origin x="78" y="102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ED596B-6F12-4969-8E93-79CB19F33AC4}" type="doc">
      <dgm:prSet loTypeId="urn:microsoft.com/office/officeart/2005/8/layout/pyramid2" loCatId="pyramid" qsTypeId="urn:microsoft.com/office/officeart/2005/8/quickstyle/simple1" qsCatId="simple" csTypeId="urn:microsoft.com/office/officeart/2005/8/colors/accent1_2" csCatId="accent1" phldr="1"/>
      <dgm:spPr/>
    </dgm:pt>
    <dgm:pt modelId="{9125A8EA-DA47-45D5-8FDF-72E99819D883}">
      <dgm:prSet phldrT="[نص]" custT="1">
        <dgm:style>
          <a:lnRef idx="1">
            <a:schemeClr val="accent5"/>
          </a:lnRef>
          <a:fillRef idx="2">
            <a:schemeClr val="accent5"/>
          </a:fillRef>
          <a:effectRef idx="1">
            <a:schemeClr val="accent5"/>
          </a:effectRef>
          <a:fontRef idx="minor">
            <a:schemeClr val="dk1"/>
          </a:fontRef>
        </dgm:style>
      </dgm:prSet>
      <dgm:spPr/>
      <dgm:t>
        <a:bodyPr/>
        <a:lstStyle/>
        <a:p>
          <a:pPr algn="r" rtl="1"/>
          <a:r>
            <a:rPr lang="ar-DZ" sz="2800" b="0" dirty="0" smtClean="0"/>
            <a:t>أن المنظمة تمثل وحدة اجتماعية تضم أفراد يمارسون أنشطة </a:t>
          </a:r>
          <a:r>
            <a:rPr lang="ar-SA" sz="2800" b="0" dirty="0" smtClean="0"/>
            <a:t>لها </a:t>
          </a:r>
          <a:r>
            <a:rPr lang="ar-DZ" sz="2800" b="0" dirty="0" smtClean="0"/>
            <a:t>أهداف معينة</a:t>
          </a:r>
          <a:endParaRPr lang="ar-SA" sz="2800" b="0" dirty="0"/>
        </a:p>
      </dgm:t>
    </dgm:pt>
    <dgm:pt modelId="{62AE3E1B-3586-4454-B951-29E089F19E3D}" type="parTrans" cxnId="{4EC343D9-EBEE-43A6-9268-500CA0AD68B5}">
      <dgm:prSet/>
      <dgm:spPr/>
      <dgm:t>
        <a:bodyPr/>
        <a:lstStyle/>
        <a:p>
          <a:pPr rtl="1"/>
          <a:endParaRPr lang="ar-SA"/>
        </a:p>
      </dgm:t>
    </dgm:pt>
    <dgm:pt modelId="{DF6A8A3A-367F-403B-9736-DE60DCD8CEFC}" type="sibTrans" cxnId="{4EC343D9-EBEE-43A6-9268-500CA0AD68B5}">
      <dgm:prSet/>
      <dgm:spPr/>
      <dgm:t>
        <a:bodyPr/>
        <a:lstStyle/>
        <a:p>
          <a:pPr rtl="1"/>
          <a:endParaRPr lang="ar-SA"/>
        </a:p>
      </dgm:t>
    </dgm:pt>
    <dgm:pt modelId="{6E40C49D-C2FB-4D84-AD0F-6D43D6399AC8}">
      <dgm:prSet phldrT="[نص]" custT="1">
        <dgm:style>
          <a:lnRef idx="1">
            <a:schemeClr val="accent4"/>
          </a:lnRef>
          <a:fillRef idx="2">
            <a:schemeClr val="accent4"/>
          </a:fillRef>
          <a:effectRef idx="1">
            <a:schemeClr val="accent4"/>
          </a:effectRef>
          <a:fontRef idx="minor">
            <a:schemeClr val="dk1"/>
          </a:fontRef>
        </dgm:style>
      </dgm:prSet>
      <dgm:spPr/>
      <dgm:t>
        <a:bodyPr/>
        <a:lstStyle/>
        <a:p>
          <a:pPr algn="ctr" rtl="1"/>
          <a:r>
            <a:rPr lang="ar-DZ" sz="2800" b="0" dirty="0" smtClean="0"/>
            <a:t>أن منظمة الأعمال  تعمل في إطار جماعي يحدده هيكل المنظمة</a:t>
          </a:r>
          <a:endParaRPr lang="ar-SA" sz="2800" b="0" dirty="0" smtClean="0"/>
        </a:p>
      </dgm:t>
    </dgm:pt>
    <dgm:pt modelId="{7A684086-DB2B-48B9-8493-A3C687FF5233}" type="parTrans" cxnId="{D1907665-1838-4E8E-9B2D-40A8CE2D44C1}">
      <dgm:prSet/>
      <dgm:spPr/>
      <dgm:t>
        <a:bodyPr/>
        <a:lstStyle/>
        <a:p>
          <a:pPr rtl="1"/>
          <a:endParaRPr lang="ar-SA"/>
        </a:p>
      </dgm:t>
    </dgm:pt>
    <dgm:pt modelId="{9FF9554B-8511-47E8-8350-7F7CED8766EF}" type="sibTrans" cxnId="{D1907665-1838-4E8E-9B2D-40A8CE2D44C1}">
      <dgm:prSet/>
      <dgm:spPr/>
      <dgm:t>
        <a:bodyPr/>
        <a:lstStyle/>
        <a:p>
          <a:pPr rtl="1"/>
          <a:endParaRPr lang="ar-SA"/>
        </a:p>
      </dgm:t>
    </dgm:pt>
    <dgm:pt modelId="{27B8C685-788B-4D41-A987-998E53FA16C5}">
      <dgm:prSet phldrT="[نص]" custT="1">
        <dgm:style>
          <a:lnRef idx="1">
            <a:schemeClr val="accent6"/>
          </a:lnRef>
          <a:fillRef idx="2">
            <a:schemeClr val="accent6"/>
          </a:fillRef>
          <a:effectRef idx="1">
            <a:schemeClr val="accent6"/>
          </a:effectRef>
          <a:fontRef idx="minor">
            <a:schemeClr val="dk1"/>
          </a:fontRef>
        </dgm:style>
      </dgm:prSet>
      <dgm:spPr/>
      <dgm:t>
        <a:bodyPr/>
        <a:lstStyle/>
        <a:p>
          <a:pPr algn="ctr" rtl="1"/>
          <a:r>
            <a:rPr lang="ar-DZ" sz="2800" b="0" dirty="0" smtClean="0"/>
            <a:t>أن الهدف من </a:t>
          </a:r>
          <a:r>
            <a:rPr lang="ar-SA" sz="2800" b="0" dirty="0" smtClean="0"/>
            <a:t>وجود </a:t>
          </a:r>
          <a:r>
            <a:rPr lang="ar-DZ" sz="2800" b="0" dirty="0" smtClean="0"/>
            <a:t>المنظمة هو خلق المنفعة داخليا وخارجيا</a:t>
          </a:r>
          <a:endParaRPr lang="ar-SA" sz="2800" dirty="0"/>
        </a:p>
      </dgm:t>
    </dgm:pt>
    <dgm:pt modelId="{8E2056A8-88D6-4ED7-9CA0-29DAB26E0B50}" type="parTrans" cxnId="{476B7BC9-6519-4E49-BBC6-D8320F8D5ED5}">
      <dgm:prSet/>
      <dgm:spPr/>
      <dgm:t>
        <a:bodyPr/>
        <a:lstStyle/>
        <a:p>
          <a:pPr rtl="1"/>
          <a:endParaRPr lang="ar-SA"/>
        </a:p>
      </dgm:t>
    </dgm:pt>
    <dgm:pt modelId="{27548618-0008-48E9-8C2C-0F09AE9C5A5F}" type="sibTrans" cxnId="{476B7BC9-6519-4E49-BBC6-D8320F8D5ED5}">
      <dgm:prSet/>
      <dgm:spPr/>
      <dgm:t>
        <a:bodyPr/>
        <a:lstStyle/>
        <a:p>
          <a:pPr rtl="1"/>
          <a:endParaRPr lang="ar-SA"/>
        </a:p>
      </dgm:t>
    </dgm:pt>
    <dgm:pt modelId="{0872CDC0-31B5-4676-8C58-526592AB4F12}" type="pres">
      <dgm:prSet presAssocID="{1AED596B-6F12-4969-8E93-79CB19F33AC4}" presName="compositeShape" presStyleCnt="0">
        <dgm:presLayoutVars>
          <dgm:dir/>
          <dgm:resizeHandles/>
        </dgm:presLayoutVars>
      </dgm:prSet>
      <dgm:spPr/>
    </dgm:pt>
    <dgm:pt modelId="{6628C95A-4091-450C-818F-7CB417929E64}" type="pres">
      <dgm:prSet presAssocID="{1AED596B-6F12-4969-8E93-79CB19F33AC4}" presName="pyramid" presStyleLbl="node1" presStyleIdx="0" presStyleCnt="1" custScaleX="355385">
        <dgm:style>
          <a:lnRef idx="1">
            <a:schemeClr val="accent2"/>
          </a:lnRef>
          <a:fillRef idx="3">
            <a:schemeClr val="accent2"/>
          </a:fillRef>
          <a:effectRef idx="2">
            <a:schemeClr val="accent2"/>
          </a:effectRef>
          <a:fontRef idx="minor">
            <a:schemeClr val="lt1"/>
          </a:fontRef>
        </dgm:style>
      </dgm:prSet>
      <dgm:spPr/>
    </dgm:pt>
    <dgm:pt modelId="{DC67BE78-A04C-4366-A9B6-801B267AEDEE}" type="pres">
      <dgm:prSet presAssocID="{1AED596B-6F12-4969-8E93-79CB19F33AC4}" presName="theList" presStyleCnt="0"/>
      <dgm:spPr/>
    </dgm:pt>
    <dgm:pt modelId="{E819D6FC-801B-4597-86B9-F1216BC5AFD5}" type="pres">
      <dgm:prSet presAssocID="{9125A8EA-DA47-45D5-8FDF-72E99819D883}" presName="aNode" presStyleLbl="fgAcc1" presStyleIdx="0" presStyleCnt="3" custScaleX="571784" custLinFactY="11036" custLinFactNeighborX="-37845" custLinFactNeighborY="100000">
        <dgm:presLayoutVars>
          <dgm:bulletEnabled val="1"/>
        </dgm:presLayoutVars>
      </dgm:prSet>
      <dgm:spPr/>
      <dgm:t>
        <a:bodyPr/>
        <a:lstStyle/>
        <a:p>
          <a:pPr rtl="1"/>
          <a:endParaRPr lang="ar-SA"/>
        </a:p>
      </dgm:t>
    </dgm:pt>
    <dgm:pt modelId="{E547A36C-A39B-4DAB-96EB-C3A933C0AB4D}" type="pres">
      <dgm:prSet presAssocID="{9125A8EA-DA47-45D5-8FDF-72E99819D883}" presName="aSpace" presStyleCnt="0"/>
      <dgm:spPr/>
    </dgm:pt>
    <dgm:pt modelId="{7FF75A72-06B1-4A7D-A069-A3C266B5AF02}" type="pres">
      <dgm:prSet presAssocID="{6E40C49D-C2FB-4D84-AD0F-6D43D6399AC8}" presName="aNode" presStyleLbl="fgAcc1" presStyleIdx="1" presStyleCnt="3" custScaleX="514825" custLinFactY="21900" custLinFactNeighborX="-46184" custLinFactNeighborY="100000">
        <dgm:presLayoutVars>
          <dgm:bulletEnabled val="1"/>
        </dgm:presLayoutVars>
      </dgm:prSet>
      <dgm:spPr/>
      <dgm:t>
        <a:bodyPr/>
        <a:lstStyle/>
        <a:p>
          <a:pPr rtl="1"/>
          <a:endParaRPr lang="ar-SA"/>
        </a:p>
      </dgm:t>
    </dgm:pt>
    <dgm:pt modelId="{935BE589-0B82-4EFA-9BBC-9933C5CF0B48}" type="pres">
      <dgm:prSet presAssocID="{6E40C49D-C2FB-4D84-AD0F-6D43D6399AC8}" presName="aSpace" presStyleCnt="0"/>
      <dgm:spPr/>
    </dgm:pt>
    <dgm:pt modelId="{BC607D9C-CC80-49A6-B3C4-0645861CC300}" type="pres">
      <dgm:prSet presAssocID="{27B8C685-788B-4D41-A987-998E53FA16C5}" presName="aNode" presStyleLbl="fgAcc1" presStyleIdx="2" presStyleCnt="3" custScaleX="515260" custLinFactY="23659" custLinFactNeighborX="-40610" custLinFactNeighborY="100000">
        <dgm:presLayoutVars>
          <dgm:bulletEnabled val="1"/>
        </dgm:presLayoutVars>
      </dgm:prSet>
      <dgm:spPr/>
      <dgm:t>
        <a:bodyPr/>
        <a:lstStyle/>
        <a:p>
          <a:pPr rtl="1"/>
          <a:endParaRPr lang="ar-SA"/>
        </a:p>
      </dgm:t>
    </dgm:pt>
    <dgm:pt modelId="{D95DD545-57B9-43DA-95EA-75E57FC40585}" type="pres">
      <dgm:prSet presAssocID="{27B8C685-788B-4D41-A987-998E53FA16C5}" presName="aSpace" presStyleCnt="0"/>
      <dgm:spPr/>
    </dgm:pt>
  </dgm:ptLst>
  <dgm:cxnLst>
    <dgm:cxn modelId="{AF9B0258-ABCE-4E41-A956-A9164438CD11}" type="presOf" srcId="{6E40C49D-C2FB-4D84-AD0F-6D43D6399AC8}" destId="{7FF75A72-06B1-4A7D-A069-A3C266B5AF02}" srcOrd="0" destOrd="0" presId="urn:microsoft.com/office/officeart/2005/8/layout/pyramid2"/>
    <dgm:cxn modelId="{D1907665-1838-4E8E-9B2D-40A8CE2D44C1}" srcId="{1AED596B-6F12-4969-8E93-79CB19F33AC4}" destId="{6E40C49D-C2FB-4D84-AD0F-6D43D6399AC8}" srcOrd="1" destOrd="0" parTransId="{7A684086-DB2B-48B9-8493-A3C687FF5233}" sibTransId="{9FF9554B-8511-47E8-8350-7F7CED8766EF}"/>
    <dgm:cxn modelId="{CA0D3350-ADB1-4E62-B7F2-0F438394A871}" type="presOf" srcId="{9125A8EA-DA47-45D5-8FDF-72E99819D883}" destId="{E819D6FC-801B-4597-86B9-F1216BC5AFD5}" srcOrd="0" destOrd="0" presId="urn:microsoft.com/office/officeart/2005/8/layout/pyramid2"/>
    <dgm:cxn modelId="{CEFA5D56-074A-4046-859E-C45B36C354E7}" type="presOf" srcId="{1AED596B-6F12-4969-8E93-79CB19F33AC4}" destId="{0872CDC0-31B5-4676-8C58-526592AB4F12}" srcOrd="0" destOrd="0" presId="urn:microsoft.com/office/officeart/2005/8/layout/pyramid2"/>
    <dgm:cxn modelId="{7DC7798D-C440-4F49-B797-93C4A8ACE292}" type="presOf" srcId="{27B8C685-788B-4D41-A987-998E53FA16C5}" destId="{BC607D9C-CC80-49A6-B3C4-0645861CC300}" srcOrd="0" destOrd="0" presId="urn:microsoft.com/office/officeart/2005/8/layout/pyramid2"/>
    <dgm:cxn modelId="{4EC343D9-EBEE-43A6-9268-500CA0AD68B5}" srcId="{1AED596B-6F12-4969-8E93-79CB19F33AC4}" destId="{9125A8EA-DA47-45D5-8FDF-72E99819D883}" srcOrd="0" destOrd="0" parTransId="{62AE3E1B-3586-4454-B951-29E089F19E3D}" sibTransId="{DF6A8A3A-367F-403B-9736-DE60DCD8CEFC}"/>
    <dgm:cxn modelId="{476B7BC9-6519-4E49-BBC6-D8320F8D5ED5}" srcId="{1AED596B-6F12-4969-8E93-79CB19F33AC4}" destId="{27B8C685-788B-4D41-A987-998E53FA16C5}" srcOrd="2" destOrd="0" parTransId="{8E2056A8-88D6-4ED7-9CA0-29DAB26E0B50}" sibTransId="{27548618-0008-48E9-8C2C-0F09AE9C5A5F}"/>
    <dgm:cxn modelId="{F3E23D7A-3E0E-4876-B003-C1EC2CBE421F}" type="presParOf" srcId="{0872CDC0-31B5-4676-8C58-526592AB4F12}" destId="{6628C95A-4091-450C-818F-7CB417929E64}" srcOrd="0" destOrd="0" presId="urn:microsoft.com/office/officeart/2005/8/layout/pyramid2"/>
    <dgm:cxn modelId="{E8C74AC9-3041-4D28-A6E0-1063F640F116}" type="presParOf" srcId="{0872CDC0-31B5-4676-8C58-526592AB4F12}" destId="{DC67BE78-A04C-4366-A9B6-801B267AEDEE}" srcOrd="1" destOrd="0" presId="urn:microsoft.com/office/officeart/2005/8/layout/pyramid2"/>
    <dgm:cxn modelId="{639C8FB5-CE29-47D8-95B5-66EA48EBF275}" type="presParOf" srcId="{DC67BE78-A04C-4366-A9B6-801B267AEDEE}" destId="{E819D6FC-801B-4597-86B9-F1216BC5AFD5}" srcOrd="0" destOrd="0" presId="urn:microsoft.com/office/officeart/2005/8/layout/pyramid2"/>
    <dgm:cxn modelId="{D61D3713-81E1-49E4-A8AB-705A653FEEBA}" type="presParOf" srcId="{DC67BE78-A04C-4366-A9B6-801B267AEDEE}" destId="{E547A36C-A39B-4DAB-96EB-C3A933C0AB4D}" srcOrd="1" destOrd="0" presId="urn:microsoft.com/office/officeart/2005/8/layout/pyramid2"/>
    <dgm:cxn modelId="{C588CA67-1EB6-4FC1-8678-CB2D648A59D9}" type="presParOf" srcId="{DC67BE78-A04C-4366-A9B6-801B267AEDEE}" destId="{7FF75A72-06B1-4A7D-A069-A3C266B5AF02}" srcOrd="2" destOrd="0" presId="urn:microsoft.com/office/officeart/2005/8/layout/pyramid2"/>
    <dgm:cxn modelId="{98C27434-0C14-49B7-ABED-7FD4E868BB69}" type="presParOf" srcId="{DC67BE78-A04C-4366-A9B6-801B267AEDEE}" destId="{935BE589-0B82-4EFA-9BBC-9933C5CF0B48}" srcOrd="3" destOrd="0" presId="urn:microsoft.com/office/officeart/2005/8/layout/pyramid2"/>
    <dgm:cxn modelId="{C48F0938-4575-4A65-B727-D62B478DD3AE}" type="presParOf" srcId="{DC67BE78-A04C-4366-A9B6-801B267AEDEE}" destId="{BC607D9C-CC80-49A6-B3C4-0645861CC300}" srcOrd="4" destOrd="0" presId="urn:microsoft.com/office/officeart/2005/8/layout/pyramid2"/>
    <dgm:cxn modelId="{D1EDC340-616B-45A6-8F57-4E7AD2A71051}" type="presParOf" srcId="{DC67BE78-A04C-4366-A9B6-801B267AEDEE}" destId="{D95DD545-57B9-43DA-95EA-75E57FC40585}"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F1BEC0-427B-40DD-B95B-5B400CEF90EF}" type="doc">
      <dgm:prSet loTypeId="urn:microsoft.com/office/officeart/2005/8/layout/list1" loCatId="list" qsTypeId="urn:microsoft.com/office/officeart/2005/8/quickstyle/simple1" qsCatId="simple" csTypeId="urn:microsoft.com/office/officeart/2005/8/colors/accent1_2" csCatId="accent1" phldr="1"/>
      <dgm:spPr/>
      <dgm:t>
        <a:bodyPr/>
        <a:lstStyle/>
        <a:p>
          <a:pPr rtl="1"/>
          <a:endParaRPr lang="ar-SA"/>
        </a:p>
      </dgm:t>
    </dgm:pt>
    <dgm:pt modelId="{2DAC3FD1-F91B-41B1-8E95-039D5BCC4C0B}">
      <dgm:prSet phldrT="[نص]" custT="1">
        <dgm:style>
          <a:lnRef idx="1">
            <a:schemeClr val="accent6"/>
          </a:lnRef>
          <a:fillRef idx="2">
            <a:schemeClr val="accent6"/>
          </a:fillRef>
          <a:effectRef idx="1">
            <a:schemeClr val="accent6"/>
          </a:effectRef>
          <a:fontRef idx="minor">
            <a:schemeClr val="dk1"/>
          </a:fontRef>
        </dgm:style>
      </dgm:prSet>
      <dgm:spPr/>
      <dgm:t>
        <a:bodyPr/>
        <a:lstStyle/>
        <a:p>
          <a:pPr algn="ctr" rtl="1"/>
          <a:r>
            <a:rPr lang="ar-DZ" sz="2800" b="0" dirty="0" smtClean="0">
              <a:solidFill>
                <a:schemeClr val="tx1"/>
              </a:solidFill>
            </a:rPr>
            <a:t>زيادة التخصص وتقسيم العمل</a:t>
          </a:r>
          <a:r>
            <a:rPr lang="ar-SA" sz="2800" b="0" dirty="0" smtClean="0">
              <a:solidFill>
                <a:schemeClr val="tx1"/>
              </a:solidFill>
            </a:rPr>
            <a:t> </a:t>
          </a:r>
          <a:r>
            <a:rPr lang="ar-SA" sz="2800" b="0" dirty="0" err="1" smtClean="0">
              <a:solidFill>
                <a:schemeClr val="tx1"/>
              </a:solidFill>
            </a:rPr>
            <a:t>للافراد</a:t>
          </a:r>
          <a:r>
            <a:rPr lang="ar-DZ" sz="2800" b="0" dirty="0" smtClean="0">
              <a:solidFill>
                <a:schemeClr val="tx1"/>
              </a:solidFill>
            </a:rPr>
            <a:t>. </a:t>
          </a:r>
          <a:endParaRPr lang="ar-SA" sz="2800" b="0" dirty="0">
            <a:solidFill>
              <a:schemeClr val="tx1"/>
            </a:solidFill>
          </a:endParaRPr>
        </a:p>
      </dgm:t>
    </dgm:pt>
    <dgm:pt modelId="{467E8E49-A967-4F6C-9B2F-0622370E55C8}" type="parTrans" cxnId="{D9DEB088-FD03-4E9F-A73F-E6555DCA8533}">
      <dgm:prSet/>
      <dgm:spPr/>
      <dgm:t>
        <a:bodyPr/>
        <a:lstStyle/>
        <a:p>
          <a:pPr rtl="1"/>
          <a:endParaRPr lang="ar-SA"/>
        </a:p>
      </dgm:t>
    </dgm:pt>
    <dgm:pt modelId="{8B7419AC-C807-4616-8EFD-3F99537A5FE4}" type="sibTrans" cxnId="{D9DEB088-FD03-4E9F-A73F-E6555DCA8533}">
      <dgm:prSet/>
      <dgm:spPr/>
      <dgm:t>
        <a:bodyPr/>
        <a:lstStyle/>
        <a:p>
          <a:pPr rtl="1"/>
          <a:endParaRPr lang="ar-SA"/>
        </a:p>
      </dgm:t>
    </dgm:pt>
    <dgm:pt modelId="{F09CCF08-1A0A-420A-9A18-93E2A71561B2}">
      <dgm:prSet phldrT="[نص]" custT="1">
        <dgm:style>
          <a:lnRef idx="1">
            <a:schemeClr val="accent5"/>
          </a:lnRef>
          <a:fillRef idx="2">
            <a:schemeClr val="accent5"/>
          </a:fillRef>
          <a:effectRef idx="1">
            <a:schemeClr val="accent5"/>
          </a:effectRef>
          <a:fontRef idx="minor">
            <a:schemeClr val="dk1"/>
          </a:fontRef>
        </dgm:style>
      </dgm:prSet>
      <dgm:spPr/>
      <dgm:t>
        <a:bodyPr/>
        <a:lstStyle/>
        <a:p>
          <a:pPr algn="ctr" rtl="1"/>
          <a:r>
            <a:rPr lang="ar-DZ" sz="2800" b="0" dirty="0" smtClean="0">
              <a:solidFill>
                <a:schemeClr val="tx1"/>
              </a:solidFill>
            </a:rPr>
            <a:t>استخدام التكنولوجيا</a:t>
          </a:r>
          <a:r>
            <a:rPr lang="ar-SA" sz="2800" b="0" dirty="0" smtClean="0">
              <a:solidFill>
                <a:schemeClr val="tx1"/>
              </a:solidFill>
            </a:rPr>
            <a:t> والاستفادة من اقتصاديات الحجم</a:t>
          </a:r>
          <a:endParaRPr lang="ar-SA" sz="2800" b="0" dirty="0">
            <a:solidFill>
              <a:schemeClr val="tx1"/>
            </a:solidFill>
          </a:endParaRPr>
        </a:p>
      </dgm:t>
    </dgm:pt>
    <dgm:pt modelId="{F0008741-A19C-4E29-A747-D345B70DD54A}" type="parTrans" cxnId="{B6D618D9-B4F0-4CAD-9897-42195A9E56DE}">
      <dgm:prSet/>
      <dgm:spPr/>
      <dgm:t>
        <a:bodyPr/>
        <a:lstStyle/>
        <a:p>
          <a:pPr rtl="1"/>
          <a:endParaRPr lang="ar-SA"/>
        </a:p>
      </dgm:t>
    </dgm:pt>
    <dgm:pt modelId="{77885765-9692-4804-8A67-F5D466EA97D1}" type="sibTrans" cxnId="{B6D618D9-B4F0-4CAD-9897-42195A9E56DE}">
      <dgm:prSet/>
      <dgm:spPr/>
      <dgm:t>
        <a:bodyPr/>
        <a:lstStyle/>
        <a:p>
          <a:pPr rtl="1"/>
          <a:endParaRPr lang="ar-SA"/>
        </a:p>
      </dgm:t>
    </dgm:pt>
    <dgm:pt modelId="{F05FB04A-A6AF-4F74-AF1D-EF3B2DA55DA6}">
      <dgm:prSet phldrT="[نص]" custT="1">
        <dgm:style>
          <a:lnRef idx="1">
            <a:schemeClr val="accent3"/>
          </a:lnRef>
          <a:fillRef idx="2">
            <a:schemeClr val="accent3"/>
          </a:fillRef>
          <a:effectRef idx="1">
            <a:schemeClr val="accent3"/>
          </a:effectRef>
          <a:fontRef idx="minor">
            <a:schemeClr val="dk1"/>
          </a:fontRef>
        </dgm:style>
      </dgm:prSet>
      <dgm:spPr/>
      <dgm:t>
        <a:bodyPr/>
        <a:lstStyle/>
        <a:p>
          <a:pPr algn="ctr" rtl="1"/>
          <a:r>
            <a:rPr lang="ar-SA" sz="2800" b="0" dirty="0" err="1" smtClean="0">
              <a:solidFill>
                <a:schemeClr val="tx1"/>
              </a:solidFill>
            </a:rPr>
            <a:t>ال</a:t>
          </a:r>
          <a:r>
            <a:rPr lang="ar-DZ" sz="2800" b="0" dirty="0" smtClean="0">
              <a:solidFill>
                <a:schemeClr val="tx1"/>
              </a:solidFill>
            </a:rPr>
            <a:t>قدرة </a:t>
          </a:r>
          <a:r>
            <a:rPr lang="ar-SA" sz="2800" b="0" dirty="0" smtClean="0">
              <a:solidFill>
                <a:schemeClr val="tx1"/>
              </a:solidFill>
            </a:rPr>
            <a:t>على </a:t>
          </a:r>
          <a:r>
            <a:rPr lang="ar-DZ" sz="2800" b="0" dirty="0" smtClean="0">
              <a:solidFill>
                <a:schemeClr val="tx1"/>
              </a:solidFill>
            </a:rPr>
            <a:t>التعامل مع البيئة الخارجية مقارنة بالأفراد</a:t>
          </a:r>
          <a:endParaRPr lang="ar-SA" sz="2800" b="0" dirty="0">
            <a:solidFill>
              <a:schemeClr val="tx1"/>
            </a:solidFill>
          </a:endParaRPr>
        </a:p>
      </dgm:t>
    </dgm:pt>
    <dgm:pt modelId="{0AEA2AE7-A309-4F2A-AD33-B499B31444BE}" type="parTrans" cxnId="{0D5F8234-D25F-4077-9C73-F526889604A6}">
      <dgm:prSet/>
      <dgm:spPr/>
      <dgm:t>
        <a:bodyPr/>
        <a:lstStyle/>
        <a:p>
          <a:pPr rtl="1"/>
          <a:endParaRPr lang="ar-SA"/>
        </a:p>
      </dgm:t>
    </dgm:pt>
    <dgm:pt modelId="{A4EB10E1-AAB9-428C-8A0F-9542E96D2117}" type="sibTrans" cxnId="{0D5F8234-D25F-4077-9C73-F526889604A6}">
      <dgm:prSet/>
      <dgm:spPr/>
      <dgm:t>
        <a:bodyPr/>
        <a:lstStyle/>
        <a:p>
          <a:pPr rtl="1"/>
          <a:endParaRPr lang="ar-SA"/>
        </a:p>
      </dgm:t>
    </dgm:pt>
    <dgm:pt modelId="{53F5774D-DD38-458C-993D-AD215F6863EF}">
      <dgm:prSet phldrT="[نص]" custT="1">
        <dgm:style>
          <a:lnRef idx="1">
            <a:schemeClr val="accent4"/>
          </a:lnRef>
          <a:fillRef idx="2">
            <a:schemeClr val="accent4"/>
          </a:fillRef>
          <a:effectRef idx="1">
            <a:schemeClr val="accent4"/>
          </a:effectRef>
          <a:fontRef idx="minor">
            <a:schemeClr val="dk1"/>
          </a:fontRef>
        </dgm:style>
      </dgm:prSet>
      <dgm:spPr/>
      <dgm:t>
        <a:bodyPr/>
        <a:lstStyle/>
        <a:p>
          <a:pPr algn="ctr" rtl="1"/>
          <a:r>
            <a:rPr lang="ar-DZ" sz="2800" b="0" dirty="0" smtClean="0">
              <a:solidFill>
                <a:schemeClr val="tx1"/>
              </a:solidFill>
            </a:rPr>
            <a:t>تساهم في تخفيض تكاليف التبادل </a:t>
          </a:r>
          <a:endParaRPr lang="ar-SA" sz="2800" b="0" dirty="0" smtClean="0">
            <a:solidFill>
              <a:schemeClr val="tx1"/>
            </a:solidFill>
          </a:endParaRPr>
        </a:p>
        <a:p>
          <a:pPr algn="ctr" rtl="1"/>
          <a:r>
            <a:rPr lang="ar-SA" sz="2800" b="0" dirty="0" smtClean="0">
              <a:solidFill>
                <a:schemeClr val="tx1"/>
              </a:solidFill>
            </a:rPr>
            <a:t>التي تتم بين الافراد</a:t>
          </a:r>
          <a:endParaRPr lang="ar-SA" sz="2800" b="0" dirty="0">
            <a:solidFill>
              <a:schemeClr val="tx1"/>
            </a:solidFill>
          </a:endParaRPr>
        </a:p>
      </dgm:t>
    </dgm:pt>
    <dgm:pt modelId="{C5AEF3A6-BE0E-481A-A888-156BBB99D81F}" type="parTrans" cxnId="{8FA7FE6E-094C-45B0-9216-0896832A8105}">
      <dgm:prSet/>
      <dgm:spPr/>
      <dgm:t>
        <a:bodyPr/>
        <a:lstStyle/>
        <a:p>
          <a:pPr rtl="1"/>
          <a:endParaRPr lang="ar-SA"/>
        </a:p>
      </dgm:t>
    </dgm:pt>
    <dgm:pt modelId="{A889535B-9877-401A-86C9-ABFD1EFC3DAA}" type="sibTrans" cxnId="{8FA7FE6E-094C-45B0-9216-0896832A8105}">
      <dgm:prSet/>
      <dgm:spPr/>
      <dgm:t>
        <a:bodyPr/>
        <a:lstStyle/>
        <a:p>
          <a:pPr rtl="1"/>
          <a:endParaRPr lang="ar-SA"/>
        </a:p>
      </dgm:t>
    </dgm:pt>
    <dgm:pt modelId="{47713AF1-DDEC-4077-9444-2AC59D5944E0}" type="pres">
      <dgm:prSet presAssocID="{5DF1BEC0-427B-40DD-B95B-5B400CEF90EF}" presName="linear" presStyleCnt="0">
        <dgm:presLayoutVars>
          <dgm:dir/>
          <dgm:animLvl val="lvl"/>
          <dgm:resizeHandles val="exact"/>
        </dgm:presLayoutVars>
      </dgm:prSet>
      <dgm:spPr/>
      <dgm:t>
        <a:bodyPr/>
        <a:lstStyle/>
        <a:p>
          <a:pPr rtl="1"/>
          <a:endParaRPr lang="ar-SA"/>
        </a:p>
      </dgm:t>
    </dgm:pt>
    <dgm:pt modelId="{727509C3-4936-4ED9-A691-7F777F76D9FD}" type="pres">
      <dgm:prSet presAssocID="{2DAC3FD1-F91B-41B1-8E95-039D5BCC4C0B}" presName="parentLin" presStyleCnt="0"/>
      <dgm:spPr/>
    </dgm:pt>
    <dgm:pt modelId="{FE8E5D86-D01E-46AF-86E1-E2BD0387118F}" type="pres">
      <dgm:prSet presAssocID="{2DAC3FD1-F91B-41B1-8E95-039D5BCC4C0B}" presName="parentLeftMargin" presStyleLbl="node1" presStyleIdx="0" presStyleCnt="4"/>
      <dgm:spPr/>
      <dgm:t>
        <a:bodyPr/>
        <a:lstStyle/>
        <a:p>
          <a:pPr rtl="1"/>
          <a:endParaRPr lang="ar-SA"/>
        </a:p>
      </dgm:t>
    </dgm:pt>
    <dgm:pt modelId="{D85DCD9C-4726-41F3-9CDE-39D339B8EFCB}" type="pres">
      <dgm:prSet presAssocID="{2DAC3FD1-F91B-41B1-8E95-039D5BCC4C0B}" presName="parentText" presStyleLbl="node1" presStyleIdx="0" presStyleCnt="4" custScaleX="142857">
        <dgm:presLayoutVars>
          <dgm:chMax val="0"/>
          <dgm:bulletEnabled val="1"/>
        </dgm:presLayoutVars>
      </dgm:prSet>
      <dgm:spPr/>
      <dgm:t>
        <a:bodyPr/>
        <a:lstStyle/>
        <a:p>
          <a:pPr rtl="1"/>
          <a:endParaRPr lang="ar-SA"/>
        </a:p>
      </dgm:t>
    </dgm:pt>
    <dgm:pt modelId="{5252E90D-60FD-4BCF-91AB-76217E4CABCA}" type="pres">
      <dgm:prSet presAssocID="{2DAC3FD1-F91B-41B1-8E95-039D5BCC4C0B}" presName="negativeSpace" presStyleCnt="0"/>
      <dgm:spPr/>
    </dgm:pt>
    <dgm:pt modelId="{2D40E89A-4D26-43A5-8A78-6661E9686F25}" type="pres">
      <dgm:prSet presAssocID="{2DAC3FD1-F91B-41B1-8E95-039D5BCC4C0B}" presName="childText" presStyleLbl="conFgAcc1" presStyleIdx="0" presStyleCnt="4">
        <dgm:presLayoutVars>
          <dgm:bulletEnabled val="1"/>
        </dgm:presLayoutVars>
      </dgm:prSet>
      <dgm:spPr/>
    </dgm:pt>
    <dgm:pt modelId="{DAAB72DA-3B66-4FA3-BDE5-288D3E601E34}" type="pres">
      <dgm:prSet presAssocID="{8B7419AC-C807-4616-8EFD-3F99537A5FE4}" presName="spaceBetweenRectangles" presStyleCnt="0"/>
      <dgm:spPr/>
    </dgm:pt>
    <dgm:pt modelId="{6B54116F-F99D-403A-8043-B1D5242B722A}" type="pres">
      <dgm:prSet presAssocID="{F09CCF08-1A0A-420A-9A18-93E2A71561B2}" presName="parentLin" presStyleCnt="0"/>
      <dgm:spPr/>
    </dgm:pt>
    <dgm:pt modelId="{E1CB7D77-2050-492D-88FD-BCADC03E6B3A}" type="pres">
      <dgm:prSet presAssocID="{F09CCF08-1A0A-420A-9A18-93E2A71561B2}" presName="parentLeftMargin" presStyleLbl="node1" presStyleIdx="0" presStyleCnt="4"/>
      <dgm:spPr/>
      <dgm:t>
        <a:bodyPr/>
        <a:lstStyle/>
        <a:p>
          <a:pPr rtl="1"/>
          <a:endParaRPr lang="ar-SA"/>
        </a:p>
      </dgm:t>
    </dgm:pt>
    <dgm:pt modelId="{CDF29255-CA73-4D33-9278-141D980D0729}" type="pres">
      <dgm:prSet presAssocID="{F09CCF08-1A0A-420A-9A18-93E2A71561B2}" presName="parentText" presStyleLbl="node1" presStyleIdx="1" presStyleCnt="4" custScaleX="157296" custScaleY="149420" custLinFactNeighborX="-25350" custLinFactNeighborY="2541">
        <dgm:presLayoutVars>
          <dgm:chMax val="0"/>
          <dgm:bulletEnabled val="1"/>
        </dgm:presLayoutVars>
      </dgm:prSet>
      <dgm:spPr/>
      <dgm:t>
        <a:bodyPr/>
        <a:lstStyle/>
        <a:p>
          <a:pPr rtl="1"/>
          <a:endParaRPr lang="ar-SA"/>
        </a:p>
      </dgm:t>
    </dgm:pt>
    <dgm:pt modelId="{6D39017C-A65C-4EE2-8D64-5A96014DC6D6}" type="pres">
      <dgm:prSet presAssocID="{F09CCF08-1A0A-420A-9A18-93E2A71561B2}" presName="negativeSpace" presStyleCnt="0"/>
      <dgm:spPr/>
    </dgm:pt>
    <dgm:pt modelId="{DBCAD0B8-EC74-4ABC-93AB-5EA5C7C893FF}" type="pres">
      <dgm:prSet presAssocID="{F09CCF08-1A0A-420A-9A18-93E2A71561B2}" presName="childText" presStyleLbl="conFgAcc1" presStyleIdx="1" presStyleCnt="4" custLinFactNeighborY="22779">
        <dgm:presLayoutVars>
          <dgm:bulletEnabled val="1"/>
        </dgm:presLayoutVars>
      </dgm:prSet>
      <dgm:spPr/>
    </dgm:pt>
    <dgm:pt modelId="{151544E0-1CCE-4E24-8EC8-1693857AA41A}" type="pres">
      <dgm:prSet presAssocID="{77885765-9692-4804-8A67-F5D466EA97D1}" presName="spaceBetweenRectangles" presStyleCnt="0"/>
      <dgm:spPr/>
    </dgm:pt>
    <dgm:pt modelId="{C54EFFA9-FCE2-4ADE-BE00-9E6D32185BBF}" type="pres">
      <dgm:prSet presAssocID="{F05FB04A-A6AF-4F74-AF1D-EF3B2DA55DA6}" presName="parentLin" presStyleCnt="0"/>
      <dgm:spPr/>
    </dgm:pt>
    <dgm:pt modelId="{CCA7CD32-6145-47F7-B418-E5C81F3A6839}" type="pres">
      <dgm:prSet presAssocID="{F05FB04A-A6AF-4F74-AF1D-EF3B2DA55DA6}" presName="parentLeftMargin" presStyleLbl="node1" presStyleIdx="1" presStyleCnt="4"/>
      <dgm:spPr/>
      <dgm:t>
        <a:bodyPr/>
        <a:lstStyle/>
        <a:p>
          <a:pPr rtl="1"/>
          <a:endParaRPr lang="ar-SA"/>
        </a:p>
      </dgm:t>
    </dgm:pt>
    <dgm:pt modelId="{669B06E4-E79B-4FC7-B4E5-1C07BC642D06}" type="pres">
      <dgm:prSet presAssocID="{F05FB04A-A6AF-4F74-AF1D-EF3B2DA55DA6}" presName="parentText" presStyleLbl="node1" presStyleIdx="2" presStyleCnt="4" custScaleX="157296" custScaleY="154578">
        <dgm:presLayoutVars>
          <dgm:chMax val="0"/>
          <dgm:bulletEnabled val="1"/>
        </dgm:presLayoutVars>
      </dgm:prSet>
      <dgm:spPr/>
      <dgm:t>
        <a:bodyPr/>
        <a:lstStyle/>
        <a:p>
          <a:pPr rtl="1"/>
          <a:endParaRPr lang="ar-SA"/>
        </a:p>
      </dgm:t>
    </dgm:pt>
    <dgm:pt modelId="{5328A53A-A0FD-4915-B7BF-205470300E5C}" type="pres">
      <dgm:prSet presAssocID="{F05FB04A-A6AF-4F74-AF1D-EF3B2DA55DA6}" presName="negativeSpace" presStyleCnt="0"/>
      <dgm:spPr/>
    </dgm:pt>
    <dgm:pt modelId="{522A290B-E273-4540-A06B-B50679A91D0D}" type="pres">
      <dgm:prSet presAssocID="{F05FB04A-A6AF-4F74-AF1D-EF3B2DA55DA6}" presName="childText" presStyleLbl="conFgAcc1" presStyleIdx="2" presStyleCnt="4">
        <dgm:presLayoutVars>
          <dgm:bulletEnabled val="1"/>
        </dgm:presLayoutVars>
      </dgm:prSet>
      <dgm:spPr/>
    </dgm:pt>
    <dgm:pt modelId="{A40A1866-B1B1-409A-A437-ABE6409D2CFB}" type="pres">
      <dgm:prSet presAssocID="{A4EB10E1-AAB9-428C-8A0F-9542E96D2117}" presName="spaceBetweenRectangles" presStyleCnt="0"/>
      <dgm:spPr/>
    </dgm:pt>
    <dgm:pt modelId="{540A9C32-A98C-4CB6-878C-E2FBA6B30EF0}" type="pres">
      <dgm:prSet presAssocID="{53F5774D-DD38-458C-993D-AD215F6863EF}" presName="parentLin" presStyleCnt="0"/>
      <dgm:spPr/>
    </dgm:pt>
    <dgm:pt modelId="{E075BDD8-3B41-4F93-9B68-21E4BC50BD84}" type="pres">
      <dgm:prSet presAssocID="{53F5774D-DD38-458C-993D-AD215F6863EF}" presName="parentLeftMargin" presStyleLbl="node1" presStyleIdx="2" presStyleCnt="4"/>
      <dgm:spPr/>
      <dgm:t>
        <a:bodyPr/>
        <a:lstStyle/>
        <a:p>
          <a:pPr rtl="1"/>
          <a:endParaRPr lang="ar-SA"/>
        </a:p>
      </dgm:t>
    </dgm:pt>
    <dgm:pt modelId="{C5B9DC24-85B9-44C4-9F90-CFEF557F2FAD}" type="pres">
      <dgm:prSet presAssocID="{53F5774D-DD38-458C-993D-AD215F6863EF}" presName="parentText" presStyleLbl="node1" presStyleIdx="3" presStyleCnt="4" custScaleX="142857" custScaleY="142276">
        <dgm:presLayoutVars>
          <dgm:chMax val="0"/>
          <dgm:bulletEnabled val="1"/>
        </dgm:presLayoutVars>
      </dgm:prSet>
      <dgm:spPr/>
      <dgm:t>
        <a:bodyPr/>
        <a:lstStyle/>
        <a:p>
          <a:pPr rtl="1"/>
          <a:endParaRPr lang="ar-SA"/>
        </a:p>
      </dgm:t>
    </dgm:pt>
    <dgm:pt modelId="{1ADFEC9C-50F8-44DE-A6E4-C97A4E0B1DE3}" type="pres">
      <dgm:prSet presAssocID="{53F5774D-DD38-458C-993D-AD215F6863EF}" presName="negativeSpace" presStyleCnt="0"/>
      <dgm:spPr/>
    </dgm:pt>
    <dgm:pt modelId="{AA868EC6-D474-48DA-A19E-1A53F7C35FC5}" type="pres">
      <dgm:prSet presAssocID="{53F5774D-DD38-458C-993D-AD215F6863EF}" presName="childText" presStyleLbl="conFgAcc1" presStyleIdx="3" presStyleCnt="4">
        <dgm:presLayoutVars>
          <dgm:bulletEnabled val="1"/>
        </dgm:presLayoutVars>
      </dgm:prSet>
      <dgm:spPr/>
    </dgm:pt>
  </dgm:ptLst>
  <dgm:cxnLst>
    <dgm:cxn modelId="{1C307737-7023-42FC-B93D-B35BEE779862}" type="presOf" srcId="{F09CCF08-1A0A-420A-9A18-93E2A71561B2}" destId="{CDF29255-CA73-4D33-9278-141D980D0729}" srcOrd="1" destOrd="0" presId="urn:microsoft.com/office/officeart/2005/8/layout/list1"/>
    <dgm:cxn modelId="{785FFD8C-D281-4CCA-B0E7-8D64C69D0447}" type="presOf" srcId="{2DAC3FD1-F91B-41B1-8E95-039D5BCC4C0B}" destId="{D85DCD9C-4726-41F3-9CDE-39D339B8EFCB}" srcOrd="1" destOrd="0" presId="urn:microsoft.com/office/officeart/2005/8/layout/list1"/>
    <dgm:cxn modelId="{D9DEB088-FD03-4E9F-A73F-E6555DCA8533}" srcId="{5DF1BEC0-427B-40DD-B95B-5B400CEF90EF}" destId="{2DAC3FD1-F91B-41B1-8E95-039D5BCC4C0B}" srcOrd="0" destOrd="0" parTransId="{467E8E49-A967-4F6C-9B2F-0622370E55C8}" sibTransId="{8B7419AC-C807-4616-8EFD-3F99537A5FE4}"/>
    <dgm:cxn modelId="{140E569E-5CCC-4772-81C5-2424C8EC9B4F}" type="presOf" srcId="{F05FB04A-A6AF-4F74-AF1D-EF3B2DA55DA6}" destId="{CCA7CD32-6145-47F7-B418-E5C81F3A6839}" srcOrd="0" destOrd="0" presId="urn:microsoft.com/office/officeart/2005/8/layout/list1"/>
    <dgm:cxn modelId="{BCA08D03-44E6-4ADD-A8CB-DF340887A9B8}" type="presOf" srcId="{2DAC3FD1-F91B-41B1-8E95-039D5BCC4C0B}" destId="{FE8E5D86-D01E-46AF-86E1-E2BD0387118F}" srcOrd="0" destOrd="0" presId="urn:microsoft.com/office/officeart/2005/8/layout/list1"/>
    <dgm:cxn modelId="{0D5F8234-D25F-4077-9C73-F526889604A6}" srcId="{5DF1BEC0-427B-40DD-B95B-5B400CEF90EF}" destId="{F05FB04A-A6AF-4F74-AF1D-EF3B2DA55DA6}" srcOrd="2" destOrd="0" parTransId="{0AEA2AE7-A309-4F2A-AD33-B499B31444BE}" sibTransId="{A4EB10E1-AAB9-428C-8A0F-9542E96D2117}"/>
    <dgm:cxn modelId="{543F48A2-4476-4301-933D-FA31E97ADEEC}" type="presOf" srcId="{5DF1BEC0-427B-40DD-B95B-5B400CEF90EF}" destId="{47713AF1-DDEC-4077-9444-2AC59D5944E0}" srcOrd="0" destOrd="0" presId="urn:microsoft.com/office/officeart/2005/8/layout/list1"/>
    <dgm:cxn modelId="{8FA7FE6E-094C-45B0-9216-0896832A8105}" srcId="{5DF1BEC0-427B-40DD-B95B-5B400CEF90EF}" destId="{53F5774D-DD38-458C-993D-AD215F6863EF}" srcOrd="3" destOrd="0" parTransId="{C5AEF3A6-BE0E-481A-A888-156BBB99D81F}" sibTransId="{A889535B-9877-401A-86C9-ABFD1EFC3DAA}"/>
    <dgm:cxn modelId="{95E9F4DC-8402-4F80-B314-1B1E563D39E9}" type="presOf" srcId="{F05FB04A-A6AF-4F74-AF1D-EF3B2DA55DA6}" destId="{669B06E4-E79B-4FC7-B4E5-1C07BC642D06}" srcOrd="1" destOrd="0" presId="urn:microsoft.com/office/officeart/2005/8/layout/list1"/>
    <dgm:cxn modelId="{57319A9B-3401-4826-8C77-479FC3454D0F}" type="presOf" srcId="{F09CCF08-1A0A-420A-9A18-93E2A71561B2}" destId="{E1CB7D77-2050-492D-88FD-BCADC03E6B3A}" srcOrd="0" destOrd="0" presId="urn:microsoft.com/office/officeart/2005/8/layout/list1"/>
    <dgm:cxn modelId="{6C28C311-8938-4609-AB07-322D38D3840B}" type="presOf" srcId="{53F5774D-DD38-458C-993D-AD215F6863EF}" destId="{C5B9DC24-85B9-44C4-9F90-CFEF557F2FAD}" srcOrd="1" destOrd="0" presId="urn:microsoft.com/office/officeart/2005/8/layout/list1"/>
    <dgm:cxn modelId="{721F7D2F-CB04-4500-8655-6995759BFAF3}" type="presOf" srcId="{53F5774D-DD38-458C-993D-AD215F6863EF}" destId="{E075BDD8-3B41-4F93-9B68-21E4BC50BD84}" srcOrd="0" destOrd="0" presId="urn:microsoft.com/office/officeart/2005/8/layout/list1"/>
    <dgm:cxn modelId="{B6D618D9-B4F0-4CAD-9897-42195A9E56DE}" srcId="{5DF1BEC0-427B-40DD-B95B-5B400CEF90EF}" destId="{F09CCF08-1A0A-420A-9A18-93E2A71561B2}" srcOrd="1" destOrd="0" parTransId="{F0008741-A19C-4E29-A747-D345B70DD54A}" sibTransId="{77885765-9692-4804-8A67-F5D466EA97D1}"/>
    <dgm:cxn modelId="{293563BE-6686-429A-9CBC-862B81C1F306}" type="presParOf" srcId="{47713AF1-DDEC-4077-9444-2AC59D5944E0}" destId="{727509C3-4936-4ED9-A691-7F777F76D9FD}" srcOrd="0" destOrd="0" presId="urn:microsoft.com/office/officeart/2005/8/layout/list1"/>
    <dgm:cxn modelId="{67CF339D-D0F7-4CE1-9025-4876AA80AC65}" type="presParOf" srcId="{727509C3-4936-4ED9-A691-7F777F76D9FD}" destId="{FE8E5D86-D01E-46AF-86E1-E2BD0387118F}" srcOrd="0" destOrd="0" presId="urn:microsoft.com/office/officeart/2005/8/layout/list1"/>
    <dgm:cxn modelId="{75FBDA37-98F3-49D7-A82B-650DA003317C}" type="presParOf" srcId="{727509C3-4936-4ED9-A691-7F777F76D9FD}" destId="{D85DCD9C-4726-41F3-9CDE-39D339B8EFCB}" srcOrd="1" destOrd="0" presId="urn:microsoft.com/office/officeart/2005/8/layout/list1"/>
    <dgm:cxn modelId="{C7BBF72F-2ABB-4EBA-90DE-3CD0A32E6082}" type="presParOf" srcId="{47713AF1-DDEC-4077-9444-2AC59D5944E0}" destId="{5252E90D-60FD-4BCF-91AB-76217E4CABCA}" srcOrd="1" destOrd="0" presId="urn:microsoft.com/office/officeart/2005/8/layout/list1"/>
    <dgm:cxn modelId="{5550601A-C1B0-4E6D-9889-0F6B28B43168}" type="presParOf" srcId="{47713AF1-DDEC-4077-9444-2AC59D5944E0}" destId="{2D40E89A-4D26-43A5-8A78-6661E9686F25}" srcOrd="2" destOrd="0" presId="urn:microsoft.com/office/officeart/2005/8/layout/list1"/>
    <dgm:cxn modelId="{F7848EBA-5906-4715-BE99-FF7DB81E25CA}" type="presParOf" srcId="{47713AF1-DDEC-4077-9444-2AC59D5944E0}" destId="{DAAB72DA-3B66-4FA3-BDE5-288D3E601E34}" srcOrd="3" destOrd="0" presId="urn:microsoft.com/office/officeart/2005/8/layout/list1"/>
    <dgm:cxn modelId="{228307E9-8005-4239-8AED-107FCFFC0115}" type="presParOf" srcId="{47713AF1-DDEC-4077-9444-2AC59D5944E0}" destId="{6B54116F-F99D-403A-8043-B1D5242B722A}" srcOrd="4" destOrd="0" presId="urn:microsoft.com/office/officeart/2005/8/layout/list1"/>
    <dgm:cxn modelId="{AC8137DD-9CA4-4CF9-BAB0-AFC5D38F3A46}" type="presParOf" srcId="{6B54116F-F99D-403A-8043-B1D5242B722A}" destId="{E1CB7D77-2050-492D-88FD-BCADC03E6B3A}" srcOrd="0" destOrd="0" presId="urn:microsoft.com/office/officeart/2005/8/layout/list1"/>
    <dgm:cxn modelId="{E3A1182E-BF5E-48D0-AB4A-F61787AD4210}" type="presParOf" srcId="{6B54116F-F99D-403A-8043-B1D5242B722A}" destId="{CDF29255-CA73-4D33-9278-141D980D0729}" srcOrd="1" destOrd="0" presId="urn:microsoft.com/office/officeart/2005/8/layout/list1"/>
    <dgm:cxn modelId="{0CF25E3C-BEFA-41C5-8852-9C6E5084FF4A}" type="presParOf" srcId="{47713AF1-DDEC-4077-9444-2AC59D5944E0}" destId="{6D39017C-A65C-4EE2-8D64-5A96014DC6D6}" srcOrd="5" destOrd="0" presId="urn:microsoft.com/office/officeart/2005/8/layout/list1"/>
    <dgm:cxn modelId="{09F81B06-5ADC-40A7-8DE5-415EB3F76317}" type="presParOf" srcId="{47713AF1-DDEC-4077-9444-2AC59D5944E0}" destId="{DBCAD0B8-EC74-4ABC-93AB-5EA5C7C893FF}" srcOrd="6" destOrd="0" presId="urn:microsoft.com/office/officeart/2005/8/layout/list1"/>
    <dgm:cxn modelId="{7F78BCBB-A9D1-42BD-B52C-28161C580F07}" type="presParOf" srcId="{47713AF1-DDEC-4077-9444-2AC59D5944E0}" destId="{151544E0-1CCE-4E24-8EC8-1693857AA41A}" srcOrd="7" destOrd="0" presId="urn:microsoft.com/office/officeart/2005/8/layout/list1"/>
    <dgm:cxn modelId="{43E798F8-8B0B-4647-82F9-2F95368F67B9}" type="presParOf" srcId="{47713AF1-DDEC-4077-9444-2AC59D5944E0}" destId="{C54EFFA9-FCE2-4ADE-BE00-9E6D32185BBF}" srcOrd="8" destOrd="0" presId="urn:microsoft.com/office/officeart/2005/8/layout/list1"/>
    <dgm:cxn modelId="{5C73136F-B8E6-4CAA-8C4E-EE6A79C2C060}" type="presParOf" srcId="{C54EFFA9-FCE2-4ADE-BE00-9E6D32185BBF}" destId="{CCA7CD32-6145-47F7-B418-E5C81F3A6839}" srcOrd="0" destOrd="0" presId="urn:microsoft.com/office/officeart/2005/8/layout/list1"/>
    <dgm:cxn modelId="{E90458A0-74D8-4CD6-B011-234900D85C30}" type="presParOf" srcId="{C54EFFA9-FCE2-4ADE-BE00-9E6D32185BBF}" destId="{669B06E4-E79B-4FC7-B4E5-1C07BC642D06}" srcOrd="1" destOrd="0" presId="urn:microsoft.com/office/officeart/2005/8/layout/list1"/>
    <dgm:cxn modelId="{6EECC2B0-C4D3-4D76-A81E-D524E59931D1}" type="presParOf" srcId="{47713AF1-DDEC-4077-9444-2AC59D5944E0}" destId="{5328A53A-A0FD-4915-B7BF-205470300E5C}" srcOrd="9" destOrd="0" presId="urn:microsoft.com/office/officeart/2005/8/layout/list1"/>
    <dgm:cxn modelId="{BD7878F3-D9BE-40A7-A8B7-1349A6052C47}" type="presParOf" srcId="{47713AF1-DDEC-4077-9444-2AC59D5944E0}" destId="{522A290B-E273-4540-A06B-B50679A91D0D}" srcOrd="10" destOrd="0" presId="urn:microsoft.com/office/officeart/2005/8/layout/list1"/>
    <dgm:cxn modelId="{D421D8A3-A416-4B4D-9B87-EEDE82E8431F}" type="presParOf" srcId="{47713AF1-DDEC-4077-9444-2AC59D5944E0}" destId="{A40A1866-B1B1-409A-A437-ABE6409D2CFB}" srcOrd="11" destOrd="0" presId="urn:microsoft.com/office/officeart/2005/8/layout/list1"/>
    <dgm:cxn modelId="{22B06EA4-1B75-45C4-8F94-E484A6EDB265}" type="presParOf" srcId="{47713AF1-DDEC-4077-9444-2AC59D5944E0}" destId="{540A9C32-A98C-4CB6-878C-E2FBA6B30EF0}" srcOrd="12" destOrd="0" presId="urn:microsoft.com/office/officeart/2005/8/layout/list1"/>
    <dgm:cxn modelId="{D944EB7D-6DBF-4244-AE77-03603727A097}" type="presParOf" srcId="{540A9C32-A98C-4CB6-878C-E2FBA6B30EF0}" destId="{E075BDD8-3B41-4F93-9B68-21E4BC50BD84}" srcOrd="0" destOrd="0" presId="urn:microsoft.com/office/officeart/2005/8/layout/list1"/>
    <dgm:cxn modelId="{50DE8BE1-1940-47A8-9ED8-9BDBEBF32F50}" type="presParOf" srcId="{540A9C32-A98C-4CB6-878C-E2FBA6B30EF0}" destId="{C5B9DC24-85B9-44C4-9F90-CFEF557F2FAD}" srcOrd="1" destOrd="0" presId="urn:microsoft.com/office/officeart/2005/8/layout/list1"/>
    <dgm:cxn modelId="{E372542A-F847-453E-A664-0FC6D796F6C6}" type="presParOf" srcId="{47713AF1-DDEC-4077-9444-2AC59D5944E0}" destId="{1ADFEC9C-50F8-44DE-A6E4-C97A4E0B1DE3}" srcOrd="13" destOrd="0" presId="urn:microsoft.com/office/officeart/2005/8/layout/list1"/>
    <dgm:cxn modelId="{7A936666-4B1C-4903-8BE4-BF8CFB0141EA}" type="presParOf" srcId="{47713AF1-DDEC-4077-9444-2AC59D5944E0}" destId="{AA868EC6-D474-48DA-A19E-1A53F7C35FC5}"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0036D6-42E0-4A5F-811C-57CAEE3EAF95}" type="doc">
      <dgm:prSet loTypeId="urn:microsoft.com/office/officeart/2005/8/layout/venn2" loCatId="relationship" qsTypeId="urn:microsoft.com/office/officeart/2005/8/quickstyle/simple5" qsCatId="simple" csTypeId="urn:microsoft.com/office/officeart/2005/8/colors/accent1_2" csCatId="accent1" phldr="1"/>
      <dgm:spPr/>
      <dgm:t>
        <a:bodyPr/>
        <a:lstStyle/>
        <a:p>
          <a:pPr rtl="1"/>
          <a:endParaRPr lang="ar-SA"/>
        </a:p>
      </dgm:t>
    </dgm:pt>
    <dgm:pt modelId="{53940E94-FA18-47DE-9DE5-60FA40FCA9CA}">
      <dgm:prSet phldrT="[نص]" custT="1"/>
      <dgm:spPr>
        <a:solidFill>
          <a:schemeClr val="accent5">
            <a:lumMod val="40000"/>
            <a:lumOff val="60000"/>
          </a:schemeClr>
        </a:solidFill>
      </dgm:spPr>
      <dgm:t>
        <a:bodyPr/>
        <a:lstStyle/>
        <a:p>
          <a:pPr rtl="1"/>
          <a:r>
            <a:rPr lang="ar-SA" sz="2800" dirty="0" smtClean="0">
              <a:solidFill>
                <a:schemeClr val="tx1"/>
              </a:solidFill>
            </a:rPr>
            <a:t>الهيكل</a:t>
          </a:r>
        </a:p>
        <a:p>
          <a:pPr rtl="1"/>
          <a:r>
            <a:rPr lang="ar-SA" sz="2800" dirty="0" smtClean="0">
              <a:solidFill>
                <a:schemeClr val="tx1"/>
              </a:solidFill>
            </a:rPr>
            <a:t>(السلوك التنظيمي الكلي)</a:t>
          </a:r>
        </a:p>
      </dgm:t>
    </dgm:pt>
    <dgm:pt modelId="{4D23BE2F-76CD-4442-AA36-F3C4A7C1E96C}" type="parTrans" cxnId="{CAB0D498-7233-4E8A-99B3-41925EB1DEF0}">
      <dgm:prSet/>
      <dgm:spPr/>
      <dgm:t>
        <a:bodyPr/>
        <a:lstStyle/>
        <a:p>
          <a:pPr rtl="1"/>
          <a:endParaRPr lang="ar-SA"/>
        </a:p>
      </dgm:t>
    </dgm:pt>
    <dgm:pt modelId="{BC21EDE0-8672-4DD7-B555-9CE99BCFDF52}" type="sibTrans" cxnId="{CAB0D498-7233-4E8A-99B3-41925EB1DEF0}">
      <dgm:prSet/>
      <dgm:spPr/>
      <dgm:t>
        <a:bodyPr/>
        <a:lstStyle/>
        <a:p>
          <a:pPr rtl="1"/>
          <a:endParaRPr lang="ar-SA"/>
        </a:p>
      </dgm:t>
    </dgm:pt>
    <dgm:pt modelId="{EF184C7F-14E9-4B7F-846B-E509484EEDCE}">
      <dgm:prSet phldrT="[نص]" custT="1"/>
      <dgm:spPr>
        <a:solidFill>
          <a:schemeClr val="accent3">
            <a:lumMod val="60000"/>
            <a:lumOff val="40000"/>
          </a:schemeClr>
        </a:solidFill>
      </dgm:spPr>
      <dgm:t>
        <a:bodyPr/>
        <a:lstStyle/>
        <a:p>
          <a:pPr rtl="1"/>
          <a:r>
            <a:rPr lang="ar-SA" sz="2800" dirty="0" smtClean="0">
              <a:solidFill>
                <a:schemeClr val="tx1"/>
              </a:solidFill>
            </a:rPr>
            <a:t>الجماعة</a:t>
          </a:r>
        </a:p>
        <a:p>
          <a:pPr rtl="1"/>
          <a:r>
            <a:rPr lang="ar-SA" sz="2800" dirty="0" smtClean="0">
              <a:solidFill>
                <a:schemeClr val="tx1"/>
              </a:solidFill>
            </a:rPr>
            <a:t>(السلوك التنظيمي الوسطي)</a:t>
          </a:r>
        </a:p>
      </dgm:t>
    </dgm:pt>
    <dgm:pt modelId="{F3B7BA43-C116-427F-B96A-4CF4E476C095}" type="parTrans" cxnId="{741E0A9E-9622-4D73-8A77-F09C2331181D}">
      <dgm:prSet/>
      <dgm:spPr/>
      <dgm:t>
        <a:bodyPr/>
        <a:lstStyle/>
        <a:p>
          <a:pPr rtl="1"/>
          <a:endParaRPr lang="ar-SA"/>
        </a:p>
      </dgm:t>
    </dgm:pt>
    <dgm:pt modelId="{71286A12-CE53-4D01-BA15-10082F83E257}" type="sibTrans" cxnId="{741E0A9E-9622-4D73-8A77-F09C2331181D}">
      <dgm:prSet/>
      <dgm:spPr/>
      <dgm:t>
        <a:bodyPr/>
        <a:lstStyle/>
        <a:p>
          <a:pPr rtl="1"/>
          <a:endParaRPr lang="ar-SA"/>
        </a:p>
      </dgm:t>
    </dgm:pt>
    <dgm:pt modelId="{FD588FBF-354E-4489-A052-36F84E81FCB1}">
      <dgm:prSet phldrT="[نص]" custT="1"/>
      <dgm:spPr>
        <a:solidFill>
          <a:schemeClr val="tx2">
            <a:lumMod val="20000"/>
            <a:lumOff val="80000"/>
          </a:schemeClr>
        </a:solidFill>
      </dgm:spPr>
      <dgm:t>
        <a:bodyPr/>
        <a:lstStyle/>
        <a:p>
          <a:pPr rtl="1"/>
          <a:r>
            <a:rPr lang="ar-SA" sz="2800" dirty="0" smtClean="0">
              <a:solidFill>
                <a:schemeClr val="tx1"/>
              </a:solidFill>
            </a:rPr>
            <a:t>الفرد</a:t>
          </a:r>
        </a:p>
        <a:p>
          <a:pPr rtl="1"/>
          <a:r>
            <a:rPr lang="ar-SA" sz="2800" dirty="0" smtClean="0">
              <a:solidFill>
                <a:schemeClr val="tx1"/>
              </a:solidFill>
            </a:rPr>
            <a:t>(السلوك التنظيمي الجزئي)</a:t>
          </a:r>
        </a:p>
      </dgm:t>
    </dgm:pt>
    <dgm:pt modelId="{AE71F257-9390-4B82-9E8E-C184231AFC26}" type="parTrans" cxnId="{5D472789-7DE8-4EAC-9169-F32445E187A8}">
      <dgm:prSet/>
      <dgm:spPr/>
      <dgm:t>
        <a:bodyPr/>
        <a:lstStyle/>
        <a:p>
          <a:pPr rtl="1"/>
          <a:endParaRPr lang="ar-SA"/>
        </a:p>
      </dgm:t>
    </dgm:pt>
    <dgm:pt modelId="{1E8EDD55-89F9-4AC2-A49E-4E669F598E89}" type="sibTrans" cxnId="{5D472789-7DE8-4EAC-9169-F32445E187A8}">
      <dgm:prSet/>
      <dgm:spPr/>
      <dgm:t>
        <a:bodyPr/>
        <a:lstStyle/>
        <a:p>
          <a:pPr rtl="1"/>
          <a:endParaRPr lang="ar-SA"/>
        </a:p>
      </dgm:t>
    </dgm:pt>
    <dgm:pt modelId="{AF55F898-6C64-4274-861C-F61D4C40B5A6}" type="pres">
      <dgm:prSet presAssocID="{010036D6-42E0-4A5F-811C-57CAEE3EAF95}" presName="Name0" presStyleCnt="0">
        <dgm:presLayoutVars>
          <dgm:chMax val="7"/>
          <dgm:resizeHandles val="exact"/>
        </dgm:presLayoutVars>
      </dgm:prSet>
      <dgm:spPr/>
      <dgm:t>
        <a:bodyPr/>
        <a:lstStyle/>
        <a:p>
          <a:pPr rtl="1"/>
          <a:endParaRPr lang="ar-SA"/>
        </a:p>
      </dgm:t>
    </dgm:pt>
    <dgm:pt modelId="{9B6A3D8F-3911-455C-BE91-BB76ACA05456}" type="pres">
      <dgm:prSet presAssocID="{010036D6-42E0-4A5F-811C-57CAEE3EAF95}" presName="comp1" presStyleCnt="0"/>
      <dgm:spPr/>
    </dgm:pt>
    <dgm:pt modelId="{843D7A2C-19A3-4418-A05B-20D71C345D98}" type="pres">
      <dgm:prSet presAssocID="{010036D6-42E0-4A5F-811C-57CAEE3EAF95}" presName="circle1" presStyleLbl="node1" presStyleIdx="0" presStyleCnt="3" custScaleX="151899" custLinFactNeighborX="0" custLinFactNeighborY="-1266"/>
      <dgm:spPr/>
      <dgm:t>
        <a:bodyPr/>
        <a:lstStyle/>
        <a:p>
          <a:pPr rtl="1"/>
          <a:endParaRPr lang="ar-SA"/>
        </a:p>
      </dgm:t>
    </dgm:pt>
    <dgm:pt modelId="{E59CB9BC-8CFB-46FD-9030-59E37D8DF439}" type="pres">
      <dgm:prSet presAssocID="{010036D6-42E0-4A5F-811C-57CAEE3EAF95}" presName="c1text" presStyleLbl="node1" presStyleIdx="0" presStyleCnt="3">
        <dgm:presLayoutVars>
          <dgm:bulletEnabled val="1"/>
        </dgm:presLayoutVars>
      </dgm:prSet>
      <dgm:spPr/>
      <dgm:t>
        <a:bodyPr/>
        <a:lstStyle/>
        <a:p>
          <a:pPr rtl="1"/>
          <a:endParaRPr lang="ar-SA"/>
        </a:p>
      </dgm:t>
    </dgm:pt>
    <dgm:pt modelId="{86BA118D-6CC6-4BF2-A388-4E5F9F77102B}" type="pres">
      <dgm:prSet presAssocID="{010036D6-42E0-4A5F-811C-57CAEE3EAF95}" presName="comp2" presStyleCnt="0"/>
      <dgm:spPr/>
    </dgm:pt>
    <dgm:pt modelId="{F28DDCE9-1BEE-4C15-90AD-0292CB309ABF}" type="pres">
      <dgm:prSet presAssocID="{010036D6-42E0-4A5F-811C-57CAEE3EAF95}" presName="circle2" presStyleLbl="node1" presStyleIdx="1" presStyleCnt="3" custScaleX="167089" custLinFactNeighborX="844" custLinFactNeighborY="-6329"/>
      <dgm:spPr/>
      <dgm:t>
        <a:bodyPr/>
        <a:lstStyle/>
        <a:p>
          <a:pPr rtl="1"/>
          <a:endParaRPr lang="ar-SA"/>
        </a:p>
      </dgm:t>
    </dgm:pt>
    <dgm:pt modelId="{94050BEB-303C-4DB4-908E-86109C8ACC80}" type="pres">
      <dgm:prSet presAssocID="{010036D6-42E0-4A5F-811C-57CAEE3EAF95}" presName="c2text" presStyleLbl="node1" presStyleIdx="1" presStyleCnt="3">
        <dgm:presLayoutVars>
          <dgm:bulletEnabled val="1"/>
        </dgm:presLayoutVars>
      </dgm:prSet>
      <dgm:spPr/>
      <dgm:t>
        <a:bodyPr/>
        <a:lstStyle/>
        <a:p>
          <a:pPr rtl="1"/>
          <a:endParaRPr lang="ar-SA"/>
        </a:p>
      </dgm:t>
    </dgm:pt>
    <dgm:pt modelId="{1EF2F895-F81E-44E6-A377-C9B6043671A7}" type="pres">
      <dgm:prSet presAssocID="{010036D6-42E0-4A5F-811C-57CAEE3EAF95}" presName="comp3" presStyleCnt="0"/>
      <dgm:spPr/>
    </dgm:pt>
    <dgm:pt modelId="{F54C6B04-F549-4658-9D4C-079E74A083E6}" type="pres">
      <dgm:prSet presAssocID="{010036D6-42E0-4A5F-811C-57CAEE3EAF95}" presName="circle3" presStyleLbl="node1" presStyleIdx="2" presStyleCnt="3" custScaleX="164557" custScaleY="94936" custLinFactNeighborX="1266" custLinFactNeighborY="-21519"/>
      <dgm:spPr/>
      <dgm:t>
        <a:bodyPr/>
        <a:lstStyle/>
        <a:p>
          <a:pPr rtl="1"/>
          <a:endParaRPr lang="ar-SA"/>
        </a:p>
      </dgm:t>
    </dgm:pt>
    <dgm:pt modelId="{B3DF0490-7A71-4471-B82A-B7AB920D1529}" type="pres">
      <dgm:prSet presAssocID="{010036D6-42E0-4A5F-811C-57CAEE3EAF95}" presName="c3text" presStyleLbl="node1" presStyleIdx="2" presStyleCnt="3">
        <dgm:presLayoutVars>
          <dgm:bulletEnabled val="1"/>
        </dgm:presLayoutVars>
      </dgm:prSet>
      <dgm:spPr/>
      <dgm:t>
        <a:bodyPr/>
        <a:lstStyle/>
        <a:p>
          <a:pPr rtl="1"/>
          <a:endParaRPr lang="ar-SA"/>
        </a:p>
      </dgm:t>
    </dgm:pt>
  </dgm:ptLst>
  <dgm:cxnLst>
    <dgm:cxn modelId="{D0B576C7-260A-458F-9988-E0F03EA43CDD}" type="presOf" srcId="{010036D6-42E0-4A5F-811C-57CAEE3EAF95}" destId="{AF55F898-6C64-4274-861C-F61D4C40B5A6}" srcOrd="0" destOrd="0" presId="urn:microsoft.com/office/officeart/2005/8/layout/venn2"/>
    <dgm:cxn modelId="{741E0A9E-9622-4D73-8A77-F09C2331181D}" srcId="{010036D6-42E0-4A5F-811C-57CAEE3EAF95}" destId="{EF184C7F-14E9-4B7F-846B-E509484EEDCE}" srcOrd="1" destOrd="0" parTransId="{F3B7BA43-C116-427F-B96A-4CF4E476C095}" sibTransId="{71286A12-CE53-4D01-BA15-10082F83E257}"/>
    <dgm:cxn modelId="{D4547A76-9F7E-414B-A282-D1ECBB0044F9}" type="presOf" srcId="{EF184C7F-14E9-4B7F-846B-E509484EEDCE}" destId="{94050BEB-303C-4DB4-908E-86109C8ACC80}" srcOrd="1" destOrd="0" presId="urn:microsoft.com/office/officeart/2005/8/layout/venn2"/>
    <dgm:cxn modelId="{CAB0D498-7233-4E8A-99B3-41925EB1DEF0}" srcId="{010036D6-42E0-4A5F-811C-57CAEE3EAF95}" destId="{53940E94-FA18-47DE-9DE5-60FA40FCA9CA}" srcOrd="0" destOrd="0" parTransId="{4D23BE2F-76CD-4442-AA36-F3C4A7C1E96C}" sibTransId="{BC21EDE0-8672-4DD7-B555-9CE99BCFDF52}"/>
    <dgm:cxn modelId="{E4A16C86-357D-49D5-B60B-985E17A88F6A}" type="presOf" srcId="{FD588FBF-354E-4489-A052-36F84E81FCB1}" destId="{F54C6B04-F549-4658-9D4C-079E74A083E6}" srcOrd="0" destOrd="0" presId="urn:microsoft.com/office/officeart/2005/8/layout/venn2"/>
    <dgm:cxn modelId="{04072036-6174-4D15-94CD-55FCF5063BB0}" type="presOf" srcId="{53940E94-FA18-47DE-9DE5-60FA40FCA9CA}" destId="{843D7A2C-19A3-4418-A05B-20D71C345D98}" srcOrd="0" destOrd="0" presId="urn:microsoft.com/office/officeart/2005/8/layout/venn2"/>
    <dgm:cxn modelId="{5D472789-7DE8-4EAC-9169-F32445E187A8}" srcId="{010036D6-42E0-4A5F-811C-57CAEE3EAF95}" destId="{FD588FBF-354E-4489-A052-36F84E81FCB1}" srcOrd="2" destOrd="0" parTransId="{AE71F257-9390-4B82-9E8E-C184231AFC26}" sibTransId="{1E8EDD55-89F9-4AC2-A49E-4E669F598E89}"/>
    <dgm:cxn modelId="{A28D2237-70F2-40FD-B53C-91F52644480B}" type="presOf" srcId="{FD588FBF-354E-4489-A052-36F84E81FCB1}" destId="{B3DF0490-7A71-4471-B82A-B7AB920D1529}" srcOrd="1" destOrd="0" presId="urn:microsoft.com/office/officeart/2005/8/layout/venn2"/>
    <dgm:cxn modelId="{51857960-A049-4074-ADDB-5E1FD0474ECF}" type="presOf" srcId="{EF184C7F-14E9-4B7F-846B-E509484EEDCE}" destId="{F28DDCE9-1BEE-4C15-90AD-0292CB309ABF}" srcOrd="0" destOrd="0" presId="urn:microsoft.com/office/officeart/2005/8/layout/venn2"/>
    <dgm:cxn modelId="{19461079-B395-4BF1-932C-B8F423410CC4}" type="presOf" srcId="{53940E94-FA18-47DE-9DE5-60FA40FCA9CA}" destId="{E59CB9BC-8CFB-46FD-9030-59E37D8DF439}" srcOrd="1" destOrd="0" presId="urn:microsoft.com/office/officeart/2005/8/layout/venn2"/>
    <dgm:cxn modelId="{1F345DF5-6532-40C0-AF4D-EDB605C25A35}" type="presParOf" srcId="{AF55F898-6C64-4274-861C-F61D4C40B5A6}" destId="{9B6A3D8F-3911-455C-BE91-BB76ACA05456}" srcOrd="0" destOrd="0" presId="urn:microsoft.com/office/officeart/2005/8/layout/venn2"/>
    <dgm:cxn modelId="{A8018220-E6E5-4A8F-8573-73C23871D9E6}" type="presParOf" srcId="{9B6A3D8F-3911-455C-BE91-BB76ACA05456}" destId="{843D7A2C-19A3-4418-A05B-20D71C345D98}" srcOrd="0" destOrd="0" presId="urn:microsoft.com/office/officeart/2005/8/layout/venn2"/>
    <dgm:cxn modelId="{5653FF96-18DC-44BD-9AA9-5F6FA44E4EB9}" type="presParOf" srcId="{9B6A3D8F-3911-455C-BE91-BB76ACA05456}" destId="{E59CB9BC-8CFB-46FD-9030-59E37D8DF439}" srcOrd="1" destOrd="0" presId="urn:microsoft.com/office/officeart/2005/8/layout/venn2"/>
    <dgm:cxn modelId="{21F204A2-B788-42CD-9E60-38597F8C672D}" type="presParOf" srcId="{AF55F898-6C64-4274-861C-F61D4C40B5A6}" destId="{86BA118D-6CC6-4BF2-A388-4E5F9F77102B}" srcOrd="1" destOrd="0" presId="urn:microsoft.com/office/officeart/2005/8/layout/venn2"/>
    <dgm:cxn modelId="{FCF27FE7-2AB7-436A-91DE-FB5C0E71AA10}" type="presParOf" srcId="{86BA118D-6CC6-4BF2-A388-4E5F9F77102B}" destId="{F28DDCE9-1BEE-4C15-90AD-0292CB309ABF}" srcOrd="0" destOrd="0" presId="urn:microsoft.com/office/officeart/2005/8/layout/venn2"/>
    <dgm:cxn modelId="{9F535B6E-9A6A-4ECC-8868-D9279F7AD00B}" type="presParOf" srcId="{86BA118D-6CC6-4BF2-A388-4E5F9F77102B}" destId="{94050BEB-303C-4DB4-908E-86109C8ACC80}" srcOrd="1" destOrd="0" presId="urn:microsoft.com/office/officeart/2005/8/layout/venn2"/>
    <dgm:cxn modelId="{9D5961C7-84C3-4951-8A6C-147525062312}" type="presParOf" srcId="{AF55F898-6C64-4274-861C-F61D4C40B5A6}" destId="{1EF2F895-F81E-44E6-A377-C9B6043671A7}" srcOrd="2" destOrd="0" presId="urn:microsoft.com/office/officeart/2005/8/layout/venn2"/>
    <dgm:cxn modelId="{12515E36-F00C-45E6-989B-59CB06583EA3}" type="presParOf" srcId="{1EF2F895-F81E-44E6-A377-C9B6043671A7}" destId="{F54C6B04-F549-4658-9D4C-079E74A083E6}" srcOrd="0" destOrd="0" presId="urn:microsoft.com/office/officeart/2005/8/layout/venn2"/>
    <dgm:cxn modelId="{E5FE321E-B3C8-45EE-AC7B-00734E55E4D5}" type="presParOf" srcId="{1EF2F895-F81E-44E6-A377-C9B6043671A7}" destId="{B3DF0490-7A71-4471-B82A-B7AB920D1529}"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8C95A-4091-450C-818F-7CB417929E64}">
      <dsp:nvSpPr>
        <dsp:cNvPr id="0" name=""/>
        <dsp:cNvSpPr/>
      </dsp:nvSpPr>
      <dsp:spPr>
        <a:xfrm>
          <a:off x="-218203" y="0"/>
          <a:ext cx="8665707" cy="2438400"/>
        </a:xfrm>
        <a:prstGeom prst="triangle">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sp>
    <dsp:sp modelId="{E819D6FC-801B-4597-86B9-F1216BC5AFD5}">
      <dsp:nvSpPr>
        <dsp:cNvPr id="0" name=""/>
        <dsp:cNvSpPr/>
      </dsp:nvSpPr>
      <dsp:spPr>
        <a:xfrm>
          <a:off x="0" y="381003"/>
          <a:ext cx="9062547" cy="577215"/>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DZ" sz="2800" b="0" kern="1200" dirty="0" smtClean="0"/>
            <a:t>أن المنظمة تمثل وحدة اجتماعية تضم أفراد يمارسون أنشطة </a:t>
          </a:r>
          <a:r>
            <a:rPr lang="ar-SA" sz="2800" b="0" kern="1200" dirty="0" smtClean="0"/>
            <a:t>لها </a:t>
          </a:r>
          <a:r>
            <a:rPr lang="ar-DZ" sz="2800" b="0" kern="1200" dirty="0" smtClean="0"/>
            <a:t>أهداف معينة</a:t>
          </a:r>
          <a:endParaRPr lang="ar-SA" sz="2800" b="0" kern="1200" dirty="0"/>
        </a:p>
      </dsp:txBody>
      <dsp:txXfrm>
        <a:off x="28177" y="409180"/>
        <a:ext cx="9006193" cy="520861"/>
      </dsp:txXfrm>
    </dsp:sp>
    <dsp:sp modelId="{7FF75A72-06B1-4A7D-A069-A3C266B5AF02}">
      <dsp:nvSpPr>
        <dsp:cNvPr id="0" name=""/>
        <dsp:cNvSpPr/>
      </dsp:nvSpPr>
      <dsp:spPr>
        <a:xfrm>
          <a:off x="95246" y="1093078"/>
          <a:ext cx="8159770" cy="577215"/>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0" kern="1200" dirty="0" smtClean="0"/>
            <a:t>أن منظمة الأعمال  تعمل في إطار جماعي يحدده هيكل المنظمة</a:t>
          </a:r>
          <a:endParaRPr lang="ar-SA" sz="2800" b="0" kern="1200" dirty="0" smtClean="0"/>
        </a:p>
      </dsp:txBody>
      <dsp:txXfrm>
        <a:off x="123423" y="1121255"/>
        <a:ext cx="8103416" cy="520861"/>
      </dsp:txXfrm>
    </dsp:sp>
    <dsp:sp modelId="{BC607D9C-CC80-49A6-B3C4-0645861CC300}">
      <dsp:nvSpPr>
        <dsp:cNvPr id="0" name=""/>
        <dsp:cNvSpPr/>
      </dsp:nvSpPr>
      <dsp:spPr>
        <a:xfrm>
          <a:off x="180145" y="1752598"/>
          <a:ext cx="8166664" cy="577215"/>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0" kern="1200" dirty="0" smtClean="0"/>
            <a:t>أن الهدف من </a:t>
          </a:r>
          <a:r>
            <a:rPr lang="ar-SA" sz="2800" b="0" kern="1200" dirty="0" smtClean="0"/>
            <a:t>وجود </a:t>
          </a:r>
          <a:r>
            <a:rPr lang="ar-DZ" sz="2800" b="0" kern="1200" dirty="0" smtClean="0"/>
            <a:t>المنظمة هو خلق المنفعة داخليا وخارجيا</a:t>
          </a:r>
          <a:endParaRPr lang="ar-SA" sz="2800" kern="1200" dirty="0"/>
        </a:p>
      </dsp:txBody>
      <dsp:txXfrm>
        <a:off x="208322" y="1780775"/>
        <a:ext cx="8110310" cy="520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0E89A-4D26-43A5-8A78-6661E9686F25}">
      <dsp:nvSpPr>
        <dsp:cNvPr id="0" name=""/>
        <dsp:cNvSpPr/>
      </dsp:nvSpPr>
      <dsp:spPr>
        <a:xfrm>
          <a:off x="0" y="350899"/>
          <a:ext cx="51816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5DCD9C-4726-41F3-9CDE-39D339B8EFCB}">
      <dsp:nvSpPr>
        <dsp:cNvPr id="0" name=""/>
        <dsp:cNvSpPr/>
      </dsp:nvSpPr>
      <dsp:spPr>
        <a:xfrm>
          <a:off x="246682" y="55699"/>
          <a:ext cx="4933647" cy="590400"/>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37097" tIns="0" rIns="137097" bIns="0" numCol="1" spcCol="1270" anchor="ctr" anchorCtr="0">
          <a:noAutofit/>
        </a:bodyPr>
        <a:lstStyle/>
        <a:p>
          <a:pPr lvl="0" algn="ctr" defTabSz="1244600" rtl="1">
            <a:lnSpc>
              <a:spcPct val="90000"/>
            </a:lnSpc>
            <a:spcBef>
              <a:spcPct val="0"/>
            </a:spcBef>
            <a:spcAft>
              <a:spcPct val="35000"/>
            </a:spcAft>
          </a:pPr>
          <a:r>
            <a:rPr lang="ar-DZ" sz="2800" b="0" kern="1200" dirty="0" smtClean="0">
              <a:solidFill>
                <a:schemeClr val="tx1"/>
              </a:solidFill>
            </a:rPr>
            <a:t>زيادة التخصص وتقسيم العمل</a:t>
          </a:r>
          <a:r>
            <a:rPr lang="ar-SA" sz="2800" b="0" kern="1200" dirty="0" smtClean="0">
              <a:solidFill>
                <a:schemeClr val="tx1"/>
              </a:solidFill>
            </a:rPr>
            <a:t> </a:t>
          </a:r>
          <a:r>
            <a:rPr lang="ar-SA" sz="2800" b="0" kern="1200" dirty="0" err="1" smtClean="0">
              <a:solidFill>
                <a:schemeClr val="tx1"/>
              </a:solidFill>
            </a:rPr>
            <a:t>للافراد</a:t>
          </a:r>
          <a:r>
            <a:rPr lang="ar-DZ" sz="2800" b="0" kern="1200" dirty="0" smtClean="0">
              <a:solidFill>
                <a:schemeClr val="tx1"/>
              </a:solidFill>
            </a:rPr>
            <a:t>. </a:t>
          </a:r>
          <a:endParaRPr lang="ar-SA" sz="2800" b="0" kern="1200" dirty="0">
            <a:solidFill>
              <a:schemeClr val="tx1"/>
            </a:solidFill>
          </a:endParaRPr>
        </a:p>
      </dsp:txBody>
      <dsp:txXfrm>
        <a:off x="275503" y="84520"/>
        <a:ext cx="4876005" cy="532758"/>
      </dsp:txXfrm>
    </dsp:sp>
    <dsp:sp modelId="{DBCAD0B8-EC74-4ABC-93AB-5EA5C7C893FF}">
      <dsp:nvSpPr>
        <dsp:cNvPr id="0" name=""/>
        <dsp:cNvSpPr/>
      </dsp:nvSpPr>
      <dsp:spPr>
        <a:xfrm>
          <a:off x="0" y="1574476"/>
          <a:ext cx="51816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F29255-CA73-4D33-9278-141D980D0729}">
      <dsp:nvSpPr>
        <dsp:cNvPr id="0" name=""/>
        <dsp:cNvSpPr/>
      </dsp:nvSpPr>
      <dsp:spPr>
        <a:xfrm>
          <a:off x="167905" y="977901"/>
          <a:ext cx="4953149" cy="882175"/>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37097" tIns="0" rIns="137097" bIns="0" numCol="1" spcCol="1270" anchor="ctr" anchorCtr="0">
          <a:noAutofit/>
        </a:bodyPr>
        <a:lstStyle/>
        <a:p>
          <a:pPr lvl="0" algn="ctr" defTabSz="1244600" rtl="1">
            <a:lnSpc>
              <a:spcPct val="90000"/>
            </a:lnSpc>
            <a:spcBef>
              <a:spcPct val="0"/>
            </a:spcBef>
            <a:spcAft>
              <a:spcPct val="35000"/>
            </a:spcAft>
          </a:pPr>
          <a:r>
            <a:rPr lang="ar-DZ" sz="2800" b="0" kern="1200" dirty="0" smtClean="0">
              <a:solidFill>
                <a:schemeClr val="tx1"/>
              </a:solidFill>
            </a:rPr>
            <a:t>استخدام التكنولوجيا</a:t>
          </a:r>
          <a:r>
            <a:rPr lang="ar-SA" sz="2800" b="0" kern="1200" dirty="0" smtClean="0">
              <a:solidFill>
                <a:schemeClr val="tx1"/>
              </a:solidFill>
            </a:rPr>
            <a:t> والاستفادة من اقتصاديات الحجم</a:t>
          </a:r>
          <a:endParaRPr lang="ar-SA" sz="2800" b="0" kern="1200" dirty="0">
            <a:solidFill>
              <a:schemeClr val="tx1"/>
            </a:solidFill>
          </a:endParaRPr>
        </a:p>
      </dsp:txBody>
      <dsp:txXfrm>
        <a:off x="210969" y="1020965"/>
        <a:ext cx="4867021" cy="796047"/>
      </dsp:txXfrm>
    </dsp:sp>
    <dsp:sp modelId="{522A290B-E273-4540-A06B-B50679A91D0D}">
      <dsp:nvSpPr>
        <dsp:cNvPr id="0" name=""/>
        <dsp:cNvSpPr/>
      </dsp:nvSpPr>
      <dsp:spPr>
        <a:xfrm>
          <a:off x="0" y="2779303"/>
          <a:ext cx="51816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9B06E4-E79B-4FC7-B4E5-1C07BC642D06}">
      <dsp:nvSpPr>
        <dsp:cNvPr id="0" name=""/>
        <dsp:cNvSpPr/>
      </dsp:nvSpPr>
      <dsp:spPr>
        <a:xfrm>
          <a:off x="224923" y="2161874"/>
          <a:ext cx="4953149" cy="912628"/>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37097" tIns="0" rIns="137097" bIns="0" numCol="1" spcCol="1270" anchor="ctr" anchorCtr="0">
          <a:noAutofit/>
        </a:bodyPr>
        <a:lstStyle/>
        <a:p>
          <a:pPr lvl="0" algn="ctr" defTabSz="1244600" rtl="1">
            <a:lnSpc>
              <a:spcPct val="90000"/>
            </a:lnSpc>
            <a:spcBef>
              <a:spcPct val="0"/>
            </a:spcBef>
            <a:spcAft>
              <a:spcPct val="35000"/>
            </a:spcAft>
          </a:pPr>
          <a:r>
            <a:rPr lang="ar-SA" sz="2800" b="0" kern="1200" dirty="0" err="1" smtClean="0">
              <a:solidFill>
                <a:schemeClr val="tx1"/>
              </a:solidFill>
            </a:rPr>
            <a:t>ال</a:t>
          </a:r>
          <a:r>
            <a:rPr lang="ar-DZ" sz="2800" b="0" kern="1200" dirty="0" smtClean="0">
              <a:solidFill>
                <a:schemeClr val="tx1"/>
              </a:solidFill>
            </a:rPr>
            <a:t>قدرة </a:t>
          </a:r>
          <a:r>
            <a:rPr lang="ar-SA" sz="2800" b="0" kern="1200" dirty="0" smtClean="0">
              <a:solidFill>
                <a:schemeClr val="tx1"/>
              </a:solidFill>
            </a:rPr>
            <a:t>على </a:t>
          </a:r>
          <a:r>
            <a:rPr lang="ar-DZ" sz="2800" b="0" kern="1200" dirty="0" smtClean="0">
              <a:solidFill>
                <a:schemeClr val="tx1"/>
              </a:solidFill>
            </a:rPr>
            <a:t>التعامل مع البيئة الخارجية مقارنة بالأفراد</a:t>
          </a:r>
          <a:endParaRPr lang="ar-SA" sz="2800" b="0" kern="1200" dirty="0">
            <a:solidFill>
              <a:schemeClr val="tx1"/>
            </a:solidFill>
          </a:endParaRPr>
        </a:p>
      </dsp:txBody>
      <dsp:txXfrm>
        <a:off x="269474" y="2206425"/>
        <a:ext cx="4864047" cy="823526"/>
      </dsp:txXfrm>
    </dsp:sp>
    <dsp:sp modelId="{AA868EC6-D474-48DA-A19E-1A53F7C35FC5}">
      <dsp:nvSpPr>
        <dsp:cNvPr id="0" name=""/>
        <dsp:cNvSpPr/>
      </dsp:nvSpPr>
      <dsp:spPr>
        <a:xfrm>
          <a:off x="0" y="3936100"/>
          <a:ext cx="51816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B9DC24-85B9-44C4-9F90-CFEF557F2FAD}">
      <dsp:nvSpPr>
        <dsp:cNvPr id="0" name=""/>
        <dsp:cNvSpPr/>
      </dsp:nvSpPr>
      <dsp:spPr>
        <a:xfrm>
          <a:off x="246682" y="3391303"/>
          <a:ext cx="4933647" cy="8399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37097" tIns="0" rIns="137097" bIns="0" numCol="1" spcCol="1270" anchor="ctr" anchorCtr="0">
          <a:noAutofit/>
        </a:bodyPr>
        <a:lstStyle/>
        <a:p>
          <a:pPr lvl="0" algn="ctr" defTabSz="1244600" rtl="1">
            <a:lnSpc>
              <a:spcPct val="90000"/>
            </a:lnSpc>
            <a:spcBef>
              <a:spcPct val="0"/>
            </a:spcBef>
            <a:spcAft>
              <a:spcPct val="35000"/>
            </a:spcAft>
          </a:pPr>
          <a:r>
            <a:rPr lang="ar-DZ" sz="2800" b="0" kern="1200" dirty="0" smtClean="0">
              <a:solidFill>
                <a:schemeClr val="tx1"/>
              </a:solidFill>
            </a:rPr>
            <a:t>تساهم في تخفيض تكاليف التبادل </a:t>
          </a:r>
          <a:endParaRPr lang="ar-SA" sz="2800" b="0" kern="1200" dirty="0" smtClean="0">
            <a:solidFill>
              <a:schemeClr val="tx1"/>
            </a:solidFill>
          </a:endParaRPr>
        </a:p>
        <a:p>
          <a:pPr lvl="0" algn="ctr" defTabSz="1244600" rtl="1">
            <a:lnSpc>
              <a:spcPct val="90000"/>
            </a:lnSpc>
            <a:spcBef>
              <a:spcPct val="0"/>
            </a:spcBef>
            <a:spcAft>
              <a:spcPct val="35000"/>
            </a:spcAft>
          </a:pPr>
          <a:r>
            <a:rPr lang="ar-SA" sz="2800" b="0" kern="1200" dirty="0" smtClean="0">
              <a:solidFill>
                <a:schemeClr val="tx1"/>
              </a:solidFill>
            </a:rPr>
            <a:t>التي تتم بين الافراد</a:t>
          </a:r>
          <a:endParaRPr lang="ar-SA" sz="2800" b="0" kern="1200" dirty="0">
            <a:solidFill>
              <a:schemeClr val="tx1"/>
            </a:solidFill>
          </a:endParaRPr>
        </a:p>
      </dsp:txBody>
      <dsp:txXfrm>
        <a:off x="287687" y="3432308"/>
        <a:ext cx="4851637" cy="7579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3D7A2C-19A3-4418-A05B-20D71C345D98}">
      <dsp:nvSpPr>
        <dsp:cNvPr id="0" name=""/>
        <dsp:cNvSpPr/>
      </dsp:nvSpPr>
      <dsp:spPr>
        <a:xfrm>
          <a:off x="-8" y="0"/>
          <a:ext cx="9144016" cy="6019800"/>
        </a:xfrm>
        <a:prstGeom prst="ellipse">
          <a:avLst/>
        </a:prstGeom>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rtl="1">
            <a:lnSpc>
              <a:spcPct val="90000"/>
            </a:lnSpc>
            <a:spcBef>
              <a:spcPct val="0"/>
            </a:spcBef>
            <a:spcAft>
              <a:spcPct val="35000"/>
            </a:spcAft>
          </a:pPr>
          <a:r>
            <a:rPr lang="ar-SA" sz="2800" kern="1200" dirty="0" smtClean="0">
              <a:solidFill>
                <a:schemeClr val="tx1"/>
              </a:solidFill>
            </a:rPr>
            <a:t>الهيكل</a:t>
          </a:r>
        </a:p>
        <a:p>
          <a:pPr lvl="0" algn="ctr" defTabSz="1244600" rtl="1">
            <a:lnSpc>
              <a:spcPct val="90000"/>
            </a:lnSpc>
            <a:spcBef>
              <a:spcPct val="0"/>
            </a:spcBef>
            <a:spcAft>
              <a:spcPct val="35000"/>
            </a:spcAft>
          </a:pPr>
          <a:r>
            <a:rPr lang="ar-SA" sz="2800" kern="1200" dirty="0" smtClean="0">
              <a:solidFill>
                <a:schemeClr val="tx1"/>
              </a:solidFill>
            </a:rPr>
            <a:t>(السلوك التنظيمي الكلي)</a:t>
          </a:r>
        </a:p>
      </dsp:txBody>
      <dsp:txXfrm>
        <a:off x="2974083" y="300989"/>
        <a:ext cx="3195833" cy="902970"/>
      </dsp:txXfrm>
    </dsp:sp>
    <dsp:sp modelId="{F28DDCE9-1BEE-4C15-90AD-0292CB309ABF}">
      <dsp:nvSpPr>
        <dsp:cNvPr id="0" name=""/>
        <dsp:cNvSpPr/>
      </dsp:nvSpPr>
      <dsp:spPr>
        <a:xfrm>
          <a:off x="838196" y="1219205"/>
          <a:ext cx="7543817" cy="4514850"/>
        </a:xfrm>
        <a:prstGeom prst="ellipse">
          <a:avLst/>
        </a:prstGeom>
        <a:solidFill>
          <a:schemeClr val="accent3">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rtl="1">
            <a:lnSpc>
              <a:spcPct val="90000"/>
            </a:lnSpc>
            <a:spcBef>
              <a:spcPct val="0"/>
            </a:spcBef>
            <a:spcAft>
              <a:spcPct val="35000"/>
            </a:spcAft>
          </a:pPr>
          <a:r>
            <a:rPr lang="ar-SA" sz="2800" kern="1200" dirty="0" smtClean="0">
              <a:solidFill>
                <a:schemeClr val="tx1"/>
              </a:solidFill>
            </a:rPr>
            <a:t>الجماعة</a:t>
          </a:r>
        </a:p>
        <a:p>
          <a:pPr lvl="0" algn="ctr" defTabSz="1244600" rtl="1">
            <a:lnSpc>
              <a:spcPct val="90000"/>
            </a:lnSpc>
            <a:spcBef>
              <a:spcPct val="0"/>
            </a:spcBef>
            <a:spcAft>
              <a:spcPct val="35000"/>
            </a:spcAft>
          </a:pPr>
          <a:r>
            <a:rPr lang="ar-SA" sz="2800" kern="1200" dirty="0" smtClean="0">
              <a:solidFill>
                <a:schemeClr val="tx1"/>
              </a:solidFill>
            </a:rPr>
            <a:t>(السلوك التنظيمي الوسطي)</a:t>
          </a:r>
        </a:p>
      </dsp:txBody>
      <dsp:txXfrm>
        <a:off x="2852395" y="1501383"/>
        <a:ext cx="3515419" cy="846534"/>
      </dsp:txXfrm>
    </dsp:sp>
    <dsp:sp modelId="{F54C6B04-F549-4658-9D4C-079E74A083E6}">
      <dsp:nvSpPr>
        <dsp:cNvPr id="0" name=""/>
        <dsp:cNvSpPr/>
      </dsp:nvSpPr>
      <dsp:spPr>
        <a:xfrm>
          <a:off x="2133604" y="2438410"/>
          <a:ext cx="4953001" cy="2857478"/>
        </a:xfrm>
        <a:prstGeom prst="ellipse">
          <a:avLst/>
        </a:prstGeom>
        <a:solidFill>
          <a:schemeClr val="tx2">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rtl="1">
            <a:lnSpc>
              <a:spcPct val="90000"/>
            </a:lnSpc>
            <a:spcBef>
              <a:spcPct val="0"/>
            </a:spcBef>
            <a:spcAft>
              <a:spcPct val="35000"/>
            </a:spcAft>
          </a:pPr>
          <a:r>
            <a:rPr lang="ar-SA" sz="2800" kern="1200" dirty="0" smtClean="0">
              <a:solidFill>
                <a:schemeClr val="tx1"/>
              </a:solidFill>
            </a:rPr>
            <a:t>الفرد</a:t>
          </a:r>
        </a:p>
        <a:p>
          <a:pPr lvl="0" algn="ctr" defTabSz="1244600" rtl="1">
            <a:lnSpc>
              <a:spcPct val="90000"/>
            </a:lnSpc>
            <a:spcBef>
              <a:spcPct val="0"/>
            </a:spcBef>
            <a:spcAft>
              <a:spcPct val="35000"/>
            </a:spcAft>
          </a:pPr>
          <a:r>
            <a:rPr lang="ar-SA" sz="2800" kern="1200" dirty="0" smtClean="0">
              <a:solidFill>
                <a:schemeClr val="tx1"/>
              </a:solidFill>
            </a:rPr>
            <a:t>(السلوك التنظيمي الجزئي)</a:t>
          </a:r>
        </a:p>
      </dsp:txBody>
      <dsp:txXfrm>
        <a:off x="2858954" y="3152779"/>
        <a:ext cx="3502300" cy="1428739"/>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Rectangle 9"/>
          <p:cNvSpPr/>
          <p:nvPr userDrawn="1"/>
        </p:nvSpPr>
        <p:spPr>
          <a:xfrm>
            <a:off x="9424988" y="280988"/>
            <a:ext cx="304800" cy="109061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Rectangle 9"/>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2" name="Slide Number Placeholder 5"/>
          <p:cNvSpPr txBox="1">
            <a:spLocks/>
          </p:cNvSpPr>
          <p:nvPr userDrawn="1"/>
        </p:nvSpPr>
        <p:spPr>
          <a:xfrm>
            <a:off x="4974456" y="6356350"/>
            <a:ext cx="482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rtl="0" fontAlgn="base">
              <a:spcBef>
                <a:spcPct val="0"/>
              </a:spcBef>
              <a:spcAft>
                <a:spcPct val="0"/>
              </a:spcAft>
              <a:defRPr sz="1200" kern="1200">
                <a:solidFill>
                  <a:schemeClr val="bg1"/>
                </a:solidFill>
                <a:latin typeface="Calibri" pitchFamily="34" charset="0"/>
                <a:ea typeface="+mn-ea"/>
                <a:cs typeface="Arial"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11643370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السلوك التنظيمي</a:t>
            </a:r>
          </a:p>
          <a:p>
            <a:pPr algn="ctr"/>
            <a:r>
              <a:rPr lang="ar-SA" sz="2800" b="1" dirty="0" smtClean="0">
                <a:solidFill>
                  <a:srgbClr val="7F7F7F"/>
                </a:solidFill>
                <a:latin typeface="Calibri" pitchFamily="34" charset="0"/>
                <a:cs typeface="Times New Roman" pitchFamily="18" charset="0"/>
              </a:rPr>
              <a:t> </a:t>
            </a: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a:t>
            </a:r>
            <a:r>
              <a:rPr lang="ar-SA" sz="2800" b="1" dirty="0">
                <a:solidFill>
                  <a:srgbClr val="7F7F7F"/>
                </a:solidFill>
                <a:latin typeface="Calibri" pitchFamily="34" charset="0"/>
                <a:cs typeface="Times New Roman" pitchFamily="18" charset="0"/>
              </a:rPr>
              <a:t>/ </a:t>
            </a:r>
            <a:r>
              <a:rPr lang="ar-SA" sz="2800" b="1" dirty="0" err="1">
                <a:solidFill>
                  <a:srgbClr val="7F7F7F"/>
                </a:solidFill>
                <a:latin typeface="Calibri" pitchFamily="34" charset="0"/>
                <a:cs typeface="Times New Roman" pitchFamily="18" charset="0"/>
              </a:rPr>
              <a:t>يِحضيه</a:t>
            </a:r>
            <a:r>
              <a:rPr lang="ar-SA" sz="2800" b="1" dirty="0">
                <a:solidFill>
                  <a:srgbClr val="7F7F7F"/>
                </a:solidFill>
                <a:latin typeface="Calibri" pitchFamily="34" charset="0"/>
                <a:cs typeface="Times New Roman" pitchFamily="18" charset="0"/>
              </a:rPr>
              <a:t>  </a:t>
            </a:r>
            <a:r>
              <a:rPr lang="ar-SA" sz="2800" b="1" dirty="0" err="1" smtClean="0">
                <a:solidFill>
                  <a:srgbClr val="7F7F7F"/>
                </a:solidFill>
                <a:latin typeface="Calibri" pitchFamily="34" charset="0"/>
                <a:cs typeface="Times New Roman" pitchFamily="18" charset="0"/>
              </a:rPr>
              <a:t>سملالي</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3794226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الأولى</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المدخل إلى دراسة السلوك التنظيمي</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السلوك </a:t>
            </a:r>
            <a:r>
              <a:rPr lang="ar-SA" sz="2000" dirty="0" smtClean="0">
                <a:solidFill>
                  <a:schemeClr val="accent1">
                    <a:lumMod val="75000"/>
                  </a:schemeClr>
                </a:solidFill>
              </a:rPr>
              <a:t>التنظيمي                                                                                  </a:t>
            </a:r>
            <a:r>
              <a:rPr lang="ar-SA" sz="2000" smtClean="0">
                <a:solidFill>
                  <a:schemeClr val="accent1">
                    <a:lumMod val="75000"/>
                  </a:schemeClr>
                </a:solidFill>
              </a:rPr>
              <a:t>المحاضرة الأولى</a:t>
            </a:r>
            <a:endParaRPr lang="en-US" sz="2000" dirty="0">
              <a:solidFill>
                <a:schemeClr val="accent1">
                  <a:lumMod val="75000"/>
                </a:schemeClr>
              </a:solidFill>
            </a:endParaRPr>
          </a:p>
        </p:txBody>
      </p:sp>
    </p:spTree>
    <p:extLst>
      <p:ext uri="{BB962C8B-B14F-4D97-AF65-F5344CB8AC3E}">
        <p14:creationId xmlns:p14="http://schemas.microsoft.com/office/powerpoint/2010/main" val="878075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12BEE4A7-3D8F-430E-A236-0E500A863D99}" type="slidenum">
              <a:rPr lang="ar-SA" altLang="ar-SA" sz="1200">
                <a:solidFill>
                  <a:schemeClr val="bg1"/>
                </a:solidFill>
              </a:rPr>
              <a:pPr>
                <a:spcBef>
                  <a:spcPct val="0"/>
                </a:spcBef>
                <a:buFontTx/>
                <a:buNone/>
              </a:pPr>
              <a:t>3</a:t>
            </a:fld>
            <a:endParaRPr lang="en-US" altLang="ar-SA" sz="1200">
              <a:solidFill>
                <a:schemeClr val="bg1"/>
              </a:solidFill>
            </a:endParaRPr>
          </a:p>
        </p:txBody>
      </p:sp>
      <p:sp>
        <p:nvSpPr>
          <p:cNvPr id="5" name="مجسم مشطوف الحواف 4"/>
          <p:cNvSpPr/>
          <p:nvPr/>
        </p:nvSpPr>
        <p:spPr>
          <a:xfrm>
            <a:off x="0" y="0"/>
            <a:ext cx="9906000" cy="1447800"/>
          </a:xfrm>
          <a:prstGeom prst="bevel">
            <a:avLst/>
          </a:prstGeom>
        </p:spPr>
        <p:style>
          <a:lnRef idx="1">
            <a:schemeClr val="accent6"/>
          </a:lnRef>
          <a:fillRef idx="2">
            <a:schemeClr val="accent6"/>
          </a:fillRef>
          <a:effectRef idx="1">
            <a:schemeClr val="accent6"/>
          </a:effectRef>
          <a:fontRef idx="minor">
            <a:schemeClr val="dk1"/>
          </a:fontRef>
        </p:style>
        <p:txBody>
          <a:bodyPr rtlCol="1" anchor="ctr"/>
          <a:lstStyle/>
          <a:p>
            <a:pPr algn="ctr" rtl="1" eaLnBrk="1" hangingPunct="1">
              <a:defRPr/>
            </a:pPr>
            <a:r>
              <a:rPr lang="ar-SA" sz="4400" b="1" dirty="0">
                <a:solidFill>
                  <a:schemeClr val="tx1"/>
                </a:solidFill>
              </a:rPr>
              <a:t>محاور المحاضرة</a:t>
            </a:r>
            <a:endParaRPr lang="ar-SA" sz="4400" dirty="0"/>
          </a:p>
        </p:txBody>
      </p:sp>
      <p:sp>
        <p:nvSpPr>
          <p:cNvPr id="7" name="مجسم مشطوف الحواف 6"/>
          <p:cNvSpPr/>
          <p:nvPr/>
        </p:nvSpPr>
        <p:spPr>
          <a:xfrm>
            <a:off x="0" y="1447800"/>
            <a:ext cx="9906000" cy="4343400"/>
          </a:xfrm>
          <a:prstGeom prst="bevel">
            <a:avLst/>
          </a:prstGeom>
        </p:spPr>
        <p:style>
          <a:lnRef idx="1">
            <a:schemeClr val="accent3"/>
          </a:lnRef>
          <a:fillRef idx="2">
            <a:schemeClr val="accent3"/>
          </a:fillRef>
          <a:effectRef idx="1">
            <a:schemeClr val="accent3"/>
          </a:effectRef>
          <a:fontRef idx="minor">
            <a:schemeClr val="dk1"/>
          </a:fontRef>
        </p:style>
        <p:txBody>
          <a:bodyPr rtlCol="1" anchor="ctr"/>
          <a:lstStyle/>
          <a:p>
            <a:pPr marL="514350" indent="-514350" algn="r" rtl="1" eaLnBrk="1" hangingPunct="1">
              <a:defRPr/>
            </a:pPr>
            <a:r>
              <a:rPr lang="ar-SA" sz="3200" dirty="0"/>
              <a:t>أولا: مفهوم : السلوك ، المنظمة.</a:t>
            </a:r>
          </a:p>
          <a:p>
            <a:pPr marL="514350" indent="-514350" algn="r" rtl="1" eaLnBrk="1" hangingPunct="1">
              <a:defRPr/>
            </a:pPr>
            <a:r>
              <a:rPr lang="ar-SA" sz="3200" dirty="0"/>
              <a:t>ثانيا: أهمية المنظمات في العصر الحالي.</a:t>
            </a:r>
          </a:p>
          <a:p>
            <a:pPr marL="514350" indent="-514350" algn="r" rtl="1" eaLnBrk="1" hangingPunct="1">
              <a:defRPr/>
            </a:pPr>
            <a:r>
              <a:rPr lang="ar-SA" sz="3200" dirty="0"/>
              <a:t>ثالثا: مفهوم السلوك التنظيمي.</a:t>
            </a:r>
          </a:p>
          <a:p>
            <a:pPr marL="514350" indent="-514350" algn="r" rtl="1" eaLnBrk="1" hangingPunct="1">
              <a:defRPr/>
            </a:pPr>
            <a:r>
              <a:rPr lang="ar-SA" sz="3200" dirty="0"/>
              <a:t>رابعا: مبادئ السلوك التنظيمي.</a:t>
            </a:r>
          </a:p>
          <a:p>
            <a:pPr marL="514350" indent="-514350" algn="r" rtl="1" eaLnBrk="1" hangingPunct="1">
              <a:defRPr/>
            </a:pPr>
            <a:r>
              <a:rPr lang="ar-SA" sz="3200" dirty="0"/>
              <a:t>خامسا: مبررات دراسة السلوك التنظيمي.</a:t>
            </a:r>
          </a:p>
          <a:p>
            <a:pPr marL="514350" indent="-514350" algn="r" rtl="1" eaLnBrk="1" hangingPunct="1">
              <a:defRPr/>
            </a:pPr>
            <a:r>
              <a:rPr lang="ar-SA" sz="3200" dirty="0"/>
              <a:t>سادسا: أهداف دراسة السلوك التنظيمي.</a:t>
            </a:r>
          </a:p>
          <a:p>
            <a:pPr algn="ctr" rtl="1" eaLnBrk="1" hangingPunct="1">
              <a:defRPr/>
            </a:pPr>
            <a:endParaRPr lang="ar-SA" dirty="0"/>
          </a:p>
        </p:txBody>
      </p:sp>
    </p:spTree>
    <p:extLst>
      <p:ext uri="{BB962C8B-B14F-4D97-AF65-F5344CB8AC3E}">
        <p14:creationId xmlns:p14="http://schemas.microsoft.com/office/powerpoint/2010/main" val="701368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09600" y="2057400"/>
            <a:ext cx="8420100" cy="2819400"/>
          </a:xfrm>
        </p:spPr>
        <p:txBody>
          <a:bodyPr/>
          <a:lstStyle/>
          <a:p>
            <a:pPr rtl="1">
              <a:defRPr/>
            </a:pPr>
            <a:r>
              <a:rPr lang="ar-SA" b="1" dirty="0" smtClean="0"/>
              <a:t>أولا</a:t>
            </a:r>
            <a:r>
              <a:rPr lang="ar-SA" b="1" dirty="0" smtClean="0">
                <a:solidFill>
                  <a:schemeClr val="tx1"/>
                </a:solidFill>
                <a:cs typeface="Arial" pitchFamily="34" charset="0"/>
              </a:rPr>
              <a:t/>
            </a:r>
            <a:br>
              <a:rPr lang="ar-SA" b="1" dirty="0" smtClean="0">
                <a:solidFill>
                  <a:schemeClr val="tx1"/>
                </a:solidFill>
                <a:cs typeface="Arial" pitchFamily="34" charset="0"/>
              </a:rPr>
            </a:br>
            <a:r>
              <a:rPr lang="ar-SA" b="1" dirty="0" smtClean="0">
                <a:solidFill>
                  <a:schemeClr val="tx1"/>
                </a:solidFill>
                <a:cs typeface="Arial" pitchFamily="34" charset="0"/>
              </a:rPr>
              <a:t/>
            </a:r>
            <a:br>
              <a:rPr lang="ar-SA" b="1" dirty="0" smtClean="0">
                <a:solidFill>
                  <a:schemeClr val="tx1"/>
                </a:solidFill>
                <a:cs typeface="Arial" pitchFamily="34" charset="0"/>
              </a:rPr>
            </a:br>
            <a:r>
              <a:rPr lang="ar-DZ" b="1" dirty="0" smtClean="0"/>
              <a:t>مفهو</a:t>
            </a:r>
            <a:r>
              <a:rPr lang="ar-SA" b="1" dirty="0" smtClean="0"/>
              <a:t>م: </a:t>
            </a:r>
            <a:r>
              <a:rPr lang="en-US" b="1" dirty="0" smtClean="0"/>
              <a:t> </a:t>
            </a:r>
            <a:r>
              <a:rPr lang="ar-SA" b="1" dirty="0" smtClean="0"/>
              <a:t>السلوك ، المنظمة</a:t>
            </a:r>
            <a:endParaRPr lang="ar-SA" b="1" dirty="0" smtClean="0">
              <a:solidFill>
                <a:schemeClr val="tx1"/>
              </a:solidFill>
              <a:cs typeface="Arial" pitchFamily="34" charset="0"/>
            </a:endParaRPr>
          </a:p>
        </p:txBody>
      </p:sp>
      <p:sp>
        <p:nvSpPr>
          <p:cNvPr id="921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E0A4599F-D2F7-4FF2-B4F8-EE450219BB97}" type="slidenum">
              <a:rPr lang="ar-SA" altLang="ar-SA" sz="1200">
                <a:solidFill>
                  <a:schemeClr val="bg1"/>
                </a:solidFill>
              </a:rPr>
              <a:pPr>
                <a:spcBef>
                  <a:spcPct val="0"/>
                </a:spcBef>
                <a:buFontTx/>
                <a:buNone/>
              </a:pPr>
              <a:t>4</a:t>
            </a:fld>
            <a:endParaRPr lang="en-US" altLang="ar-SA" sz="1200">
              <a:solidFill>
                <a:schemeClr val="bg1"/>
              </a:solidFill>
            </a:endParaRPr>
          </a:p>
        </p:txBody>
      </p:sp>
    </p:spTree>
    <p:extLst>
      <p:ext uri="{BB962C8B-B14F-4D97-AF65-F5344CB8AC3E}">
        <p14:creationId xmlns:p14="http://schemas.microsoft.com/office/powerpoint/2010/main" val="35856482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572500" cy="944562"/>
          </a:xfrm>
          <a:solidFill>
            <a:schemeClr val="tx2">
              <a:lumMod val="20000"/>
              <a:lumOff val="80000"/>
            </a:schemeClr>
          </a:solidFill>
        </p:spPr>
        <p:txBody>
          <a:bodyPr/>
          <a:lstStyle/>
          <a:p>
            <a:pPr rtl="1">
              <a:defRPr/>
            </a:pPr>
            <a:r>
              <a:rPr lang="ar-SA" b="1" dirty="0" smtClean="0"/>
              <a:t>1- </a:t>
            </a:r>
            <a:r>
              <a:rPr lang="ar-SA" b="1" dirty="0" smtClean="0"/>
              <a:t>ما هو السلوك؟</a:t>
            </a:r>
            <a:br>
              <a:rPr lang="ar-SA" b="1" dirty="0" smtClean="0"/>
            </a:br>
            <a:endParaRPr lang="ar-SA" dirty="0"/>
          </a:p>
        </p:txBody>
      </p:sp>
      <p:sp>
        <p:nvSpPr>
          <p:cNvPr id="10243"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CAEB6D24-2D90-49D9-98DC-35C4C8F1E7B3}" type="slidenum">
              <a:rPr lang="ar-SA" altLang="ar-SA" sz="1200">
                <a:solidFill>
                  <a:schemeClr val="bg1"/>
                </a:solidFill>
              </a:rPr>
              <a:pPr>
                <a:spcBef>
                  <a:spcPct val="0"/>
                </a:spcBef>
                <a:buFontTx/>
                <a:buNone/>
              </a:pPr>
              <a:t>5</a:t>
            </a:fld>
            <a:endParaRPr lang="en-US" altLang="ar-SA" sz="1200">
              <a:solidFill>
                <a:schemeClr val="bg1"/>
              </a:solidFill>
            </a:endParaRPr>
          </a:p>
        </p:txBody>
      </p:sp>
      <p:sp>
        <p:nvSpPr>
          <p:cNvPr id="5" name="مستطيل ذو زوايا قطرية مستديرة 4"/>
          <p:cNvSpPr/>
          <p:nvPr/>
        </p:nvSpPr>
        <p:spPr>
          <a:xfrm>
            <a:off x="381000" y="1752600"/>
            <a:ext cx="9144000" cy="12192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1" eaLnBrk="1" hangingPunct="1">
              <a:buFont typeface="Wingdings" pitchFamily="2" charset="2"/>
              <a:buChar char="Ø"/>
              <a:tabLst>
                <a:tab pos="1092200" algn="l"/>
                <a:tab pos="1882775" algn="l"/>
              </a:tabLst>
              <a:defRPr/>
            </a:pPr>
            <a:r>
              <a:rPr lang="ar-SA" sz="2800" dirty="0">
                <a:solidFill>
                  <a:schemeClr val="tx1"/>
                </a:solidFill>
              </a:rPr>
              <a:t>هو كل ما يصدر عن الفرد (عمل حركي، تفكير، كلام، مشاعر، وانفعالات)</a:t>
            </a:r>
          </a:p>
        </p:txBody>
      </p:sp>
      <p:sp>
        <p:nvSpPr>
          <p:cNvPr id="7" name="مستطيل ذو زاوية واحدة مستديرة 6"/>
          <p:cNvSpPr/>
          <p:nvPr/>
        </p:nvSpPr>
        <p:spPr>
          <a:xfrm>
            <a:off x="304800" y="3429000"/>
            <a:ext cx="9220200" cy="1447800"/>
          </a:xfrm>
          <a:prstGeom prst="round1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7663" lvl="7" algn="just">
              <a:buFont typeface="Wingdings" pitchFamily="2" charset="2"/>
              <a:buChar char="Ø"/>
              <a:defRPr/>
            </a:pPr>
            <a:r>
              <a:rPr lang="ar-SA" sz="2800" dirty="0">
                <a:solidFill>
                  <a:schemeClr val="tx1"/>
                </a:solidFill>
              </a:rPr>
              <a:t>هو محصله استجابة الفرد لمثير أو أكثر في موقف معين فـــي ضوء طبيعة شخصيته، إدراكه، قيمه....</a:t>
            </a:r>
          </a:p>
        </p:txBody>
      </p:sp>
    </p:spTree>
    <p:extLst>
      <p:ext uri="{BB962C8B-B14F-4D97-AF65-F5344CB8AC3E}">
        <p14:creationId xmlns:p14="http://schemas.microsoft.com/office/powerpoint/2010/main" val="93803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52400"/>
            <a:ext cx="8839200" cy="990600"/>
          </a:xfrm>
          <a:solidFill>
            <a:schemeClr val="tx2">
              <a:lumMod val="20000"/>
              <a:lumOff val="80000"/>
            </a:schemeClr>
          </a:solidFill>
          <a:ln>
            <a:solidFill>
              <a:schemeClr val="tx2">
                <a:lumMod val="20000"/>
                <a:lumOff val="80000"/>
              </a:schemeClr>
            </a:solidFill>
          </a:ln>
        </p:spPr>
        <p:style>
          <a:lnRef idx="0">
            <a:scrgbClr r="0" g="0" b="0"/>
          </a:lnRef>
          <a:fillRef idx="1002">
            <a:schemeClr val="dk2"/>
          </a:fillRef>
          <a:effectRef idx="0">
            <a:scrgbClr r="0" g="0" b="0"/>
          </a:effectRef>
          <a:fontRef idx="major"/>
        </p:style>
        <p:txBody>
          <a:bodyPr/>
          <a:lstStyle/>
          <a:p>
            <a:pPr marL="457200" indent="-457200" rtl="1">
              <a:defRPr/>
            </a:pPr>
            <a:r>
              <a:rPr lang="ar-SA" b="1" dirty="0" smtClean="0"/>
              <a:t>2- ما هي المنظمة؟</a:t>
            </a:r>
          </a:p>
        </p:txBody>
      </p:sp>
      <p:sp>
        <p:nvSpPr>
          <p:cNvPr id="7171" name="عنصر نائب للمحتوى 2"/>
          <p:cNvSpPr>
            <a:spLocks noGrp="1"/>
          </p:cNvSpPr>
          <p:nvPr>
            <p:ph idx="1"/>
          </p:nvPr>
        </p:nvSpPr>
        <p:spPr>
          <a:xfrm>
            <a:off x="457200" y="1447800"/>
            <a:ext cx="8763000" cy="1066800"/>
          </a:xfrm>
          <a:solidFill>
            <a:schemeClr val="accent2">
              <a:lumMod val="20000"/>
              <a:lumOff val="80000"/>
            </a:schemeClr>
          </a:solidFill>
          <a:ln>
            <a:miter lim="800000"/>
            <a:headEnd/>
            <a:tailEnd/>
          </a:ln>
          <a:extLst/>
        </p:spPr>
        <p:txBody>
          <a:bodyPr/>
          <a:lstStyle/>
          <a:p>
            <a:pPr marL="519113" lvl="8" indent="-465138" algn="just" rtl="1">
              <a:buFont typeface="Wingdings" pitchFamily="2" charset="2"/>
              <a:buChar char="v"/>
              <a:defRPr/>
            </a:pPr>
            <a:r>
              <a:rPr lang="ar-SA" sz="2800" dirty="0" smtClean="0"/>
              <a:t>هي </a:t>
            </a:r>
            <a:r>
              <a:rPr lang="ar-DZ" sz="2800" dirty="0" smtClean="0"/>
              <a:t>وحدة اجتماعية (</a:t>
            </a:r>
            <a:r>
              <a:rPr lang="fr-FR" sz="2800" dirty="0" smtClean="0"/>
              <a:t>Social Unit</a:t>
            </a:r>
            <a:r>
              <a:rPr lang="ar-DZ" sz="2800" dirty="0" smtClean="0"/>
              <a:t>) تتكون من مجموعة الأفراد </a:t>
            </a:r>
            <a:r>
              <a:rPr lang="ar-SA" sz="2800" dirty="0" smtClean="0"/>
              <a:t>الذين </a:t>
            </a:r>
            <a:r>
              <a:rPr lang="ar-DZ" sz="2800" dirty="0" smtClean="0"/>
              <a:t>يعملون معا لتحقيق مجموعة الأهداف المنشودة.  </a:t>
            </a:r>
            <a:endParaRPr lang="ar-SA" sz="2800" dirty="0" smtClean="0"/>
          </a:p>
          <a:p>
            <a:pPr marL="514350" indent="-514350" rtl="1">
              <a:defRPr/>
            </a:pPr>
            <a:endParaRPr lang="ar-SA" dirty="0" smtClean="0">
              <a:cs typeface="Arial" pitchFamily="34" charset="0"/>
            </a:endParaRPr>
          </a:p>
          <a:p>
            <a:pPr marL="514350" indent="-514350" rtl="1">
              <a:buFont typeface="Calibri" pitchFamily="34" charset="0"/>
              <a:buAutoNum type="arabicPeriod"/>
              <a:defRPr/>
            </a:pPr>
            <a:endParaRPr lang="ar-SA" dirty="0" smtClean="0">
              <a:cs typeface="Arial" pitchFamily="34" charset="0"/>
            </a:endParaRPr>
          </a:p>
        </p:txBody>
      </p:sp>
      <p:sp>
        <p:nvSpPr>
          <p:cNvPr id="11268"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9641B5F6-7C80-4EC0-8A0A-305521409209}" type="slidenum">
              <a:rPr lang="ar-SA" altLang="ar-SA" sz="1200">
                <a:solidFill>
                  <a:schemeClr val="bg1"/>
                </a:solidFill>
              </a:rPr>
              <a:pPr>
                <a:spcBef>
                  <a:spcPct val="0"/>
                </a:spcBef>
                <a:buFontTx/>
                <a:buNone/>
              </a:pPr>
              <a:t>6</a:t>
            </a:fld>
            <a:endParaRPr lang="en-US" altLang="ar-SA" sz="1200">
              <a:solidFill>
                <a:schemeClr val="bg1"/>
              </a:solidFill>
            </a:endParaRPr>
          </a:p>
        </p:txBody>
      </p:sp>
      <p:graphicFrame>
        <p:nvGraphicFramePr>
          <p:cNvPr id="8" name="رسم تخطيطي 7"/>
          <p:cNvGraphicFramePr/>
          <p:nvPr/>
        </p:nvGraphicFramePr>
        <p:xfrm>
          <a:off x="228600" y="3581400"/>
          <a:ext cx="92202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سهم للأسفل 8"/>
          <p:cNvSpPr/>
          <p:nvPr/>
        </p:nvSpPr>
        <p:spPr>
          <a:xfrm>
            <a:off x="7620000" y="2590800"/>
            <a:ext cx="2286000" cy="1219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SA" sz="3200" b="1" dirty="0"/>
              <a:t>نستنتج</a:t>
            </a:r>
          </a:p>
        </p:txBody>
      </p:sp>
    </p:spTree>
    <p:extLst>
      <p:ext uri="{BB962C8B-B14F-4D97-AF65-F5344CB8AC3E}">
        <p14:creationId xmlns:p14="http://schemas.microsoft.com/office/powerpoint/2010/main" val="38587592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6C2DF2FE-6C5A-4A03-8866-D529EE94A446}" type="slidenum">
              <a:rPr lang="ar-SA" altLang="ar-SA" sz="1200">
                <a:solidFill>
                  <a:schemeClr val="bg1"/>
                </a:solidFill>
              </a:rPr>
              <a:pPr>
                <a:spcBef>
                  <a:spcPct val="0"/>
                </a:spcBef>
                <a:buFontTx/>
                <a:buNone/>
              </a:pPr>
              <a:t>7</a:t>
            </a:fld>
            <a:endParaRPr lang="en-US" altLang="ar-SA" sz="1200">
              <a:solidFill>
                <a:schemeClr val="bg1"/>
              </a:solidFill>
            </a:endParaRPr>
          </a:p>
        </p:txBody>
      </p:sp>
      <p:sp>
        <p:nvSpPr>
          <p:cNvPr id="5" name="شكل بيضاوي 4"/>
          <p:cNvSpPr/>
          <p:nvPr/>
        </p:nvSpPr>
        <p:spPr>
          <a:xfrm>
            <a:off x="6705600" y="3505200"/>
            <a:ext cx="26670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SA" sz="4800" dirty="0"/>
              <a:t>المنظمة</a:t>
            </a:r>
          </a:p>
        </p:txBody>
      </p:sp>
      <p:sp>
        <p:nvSpPr>
          <p:cNvPr id="6" name="شكل بيضاوي 5"/>
          <p:cNvSpPr/>
          <p:nvPr/>
        </p:nvSpPr>
        <p:spPr>
          <a:xfrm>
            <a:off x="457200" y="3505200"/>
            <a:ext cx="2667000" cy="121920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SA" sz="4800" dirty="0"/>
              <a:t>الفرد</a:t>
            </a:r>
          </a:p>
        </p:txBody>
      </p:sp>
      <p:sp>
        <p:nvSpPr>
          <p:cNvPr id="7" name="سهم إلى اليسار 6"/>
          <p:cNvSpPr/>
          <p:nvPr/>
        </p:nvSpPr>
        <p:spPr>
          <a:xfrm>
            <a:off x="3124200" y="2819400"/>
            <a:ext cx="3581400" cy="914400"/>
          </a:xfrm>
          <a:prstGeom prst="leftArrow">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SA" sz="3200" dirty="0">
                <a:solidFill>
                  <a:schemeClr val="tx1"/>
                </a:solidFill>
              </a:rPr>
              <a:t>توفر عمل</a:t>
            </a:r>
          </a:p>
        </p:txBody>
      </p:sp>
      <p:sp>
        <p:nvSpPr>
          <p:cNvPr id="8" name="سهم إلى اليسار 7"/>
          <p:cNvSpPr/>
          <p:nvPr/>
        </p:nvSpPr>
        <p:spPr>
          <a:xfrm>
            <a:off x="3048000" y="4648200"/>
            <a:ext cx="3581400" cy="914400"/>
          </a:xfrm>
          <a:prstGeom prst="leftArrow">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SA" sz="3200" dirty="0">
                <a:solidFill>
                  <a:schemeClr val="tx1"/>
                </a:solidFill>
              </a:rPr>
              <a:t>توفير السلع والخدمات</a:t>
            </a:r>
          </a:p>
        </p:txBody>
      </p:sp>
      <p:sp>
        <p:nvSpPr>
          <p:cNvPr id="11" name="مستطيل مستدير الزوايا 10"/>
          <p:cNvSpPr/>
          <p:nvPr/>
        </p:nvSpPr>
        <p:spPr>
          <a:xfrm>
            <a:off x="533400" y="1676400"/>
            <a:ext cx="88392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63500" algn="ctr" rtl="1" eaLnBrk="1" hangingPunct="1">
              <a:defRPr/>
            </a:pPr>
            <a:r>
              <a:rPr lang="ar-DZ" sz="3600" dirty="0"/>
              <a:t>يعرف العصر الحالي بعصر المنظمات</a:t>
            </a:r>
            <a:endParaRPr lang="ar-SA" sz="3600" dirty="0"/>
          </a:p>
        </p:txBody>
      </p:sp>
    </p:spTree>
    <p:extLst>
      <p:ext uri="{BB962C8B-B14F-4D97-AF65-F5344CB8AC3E}">
        <p14:creationId xmlns:p14="http://schemas.microsoft.com/office/powerpoint/2010/main" val="32399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A6C429DA-99E4-4730-A29F-88113C5B6E79}" type="slidenum">
              <a:rPr lang="ar-SA" altLang="ar-SA" sz="1200">
                <a:solidFill>
                  <a:schemeClr val="bg1"/>
                </a:solidFill>
              </a:rPr>
              <a:pPr>
                <a:spcBef>
                  <a:spcPct val="0"/>
                </a:spcBef>
                <a:buFontTx/>
                <a:buNone/>
              </a:pPr>
              <a:t>8</a:t>
            </a:fld>
            <a:endParaRPr lang="en-US" altLang="ar-SA" sz="1200">
              <a:solidFill>
                <a:schemeClr val="bg1"/>
              </a:solidFill>
            </a:endParaRPr>
          </a:p>
        </p:txBody>
      </p:sp>
      <p:sp>
        <p:nvSpPr>
          <p:cNvPr id="27649" name="Rectangle 1"/>
          <p:cNvSpPr>
            <a:spLocks noGrp="1" noChangeArrowheads="1"/>
          </p:cNvSpPr>
          <p:nvPr>
            <p:ph idx="1"/>
          </p:nvPr>
        </p:nvSpPr>
        <p:spPr>
          <a:xfrm>
            <a:off x="4191000" y="304800"/>
            <a:ext cx="5105400" cy="769938"/>
          </a:xfrm>
          <a:solidFill>
            <a:schemeClr val="accent1">
              <a:lumMod val="20000"/>
              <a:lumOff val="80000"/>
            </a:schemeClr>
          </a:solidFill>
        </p:spPr>
        <p:txBody>
          <a:bodyPr anchor="ctr">
            <a:spAutoFit/>
          </a:bodyPr>
          <a:lstStyle/>
          <a:p>
            <a:pPr marL="0" indent="0" algn="justLow" rtl="1">
              <a:spcBef>
                <a:spcPct val="0"/>
              </a:spcBef>
              <a:buFontTx/>
              <a:buNone/>
              <a:defRPr/>
            </a:pPr>
            <a:r>
              <a:rPr lang="ar-SA" sz="4400" b="1" dirty="0" smtClean="0">
                <a:ea typeface="Calibri" pitchFamily="34" charset="0"/>
                <a:cs typeface="Arial" pitchFamily="34" charset="0"/>
              </a:rPr>
              <a:t>3- </a:t>
            </a:r>
            <a:r>
              <a:rPr lang="ar-DZ" sz="4400" b="1" dirty="0" smtClean="0">
                <a:ea typeface="Calibri" pitchFamily="34" charset="0"/>
                <a:cs typeface="Arial" pitchFamily="34" charset="0"/>
              </a:rPr>
              <a:t>أهمية </a:t>
            </a:r>
            <a:r>
              <a:rPr lang="ar-SA" sz="4400" b="1" dirty="0" smtClean="0">
                <a:ea typeface="Calibri" pitchFamily="34" charset="0"/>
                <a:cs typeface="Arial" pitchFamily="34" charset="0"/>
              </a:rPr>
              <a:t>ومزايا </a:t>
            </a:r>
            <a:r>
              <a:rPr lang="ar-DZ" sz="4400" b="1" dirty="0" smtClean="0">
                <a:ea typeface="Calibri" pitchFamily="34" charset="0"/>
                <a:cs typeface="Arial" pitchFamily="34" charset="0"/>
              </a:rPr>
              <a:t>المنظمات</a:t>
            </a:r>
            <a:endParaRPr lang="ar-DZ" sz="4400" b="1" dirty="0" smtClean="0">
              <a:latin typeface="Arial" pitchFamily="34" charset="0"/>
              <a:cs typeface="Arial" pitchFamily="34" charset="0"/>
            </a:endParaRPr>
          </a:p>
        </p:txBody>
      </p:sp>
      <p:graphicFrame>
        <p:nvGraphicFramePr>
          <p:cNvPr id="9" name="رسم تخطيطي 8"/>
          <p:cNvGraphicFramePr/>
          <p:nvPr/>
        </p:nvGraphicFramePr>
        <p:xfrm>
          <a:off x="4343400" y="1600200"/>
          <a:ext cx="51816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سهم إلى اليسار 11"/>
          <p:cNvSpPr/>
          <p:nvPr/>
        </p:nvSpPr>
        <p:spPr>
          <a:xfrm>
            <a:off x="2819400" y="3276600"/>
            <a:ext cx="1524000" cy="1219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endParaRPr lang="ar-SA"/>
          </a:p>
        </p:txBody>
      </p:sp>
      <p:sp>
        <p:nvSpPr>
          <p:cNvPr id="8" name="مخطط انسيابي: بيانات مخزّنة 7"/>
          <p:cNvSpPr/>
          <p:nvPr/>
        </p:nvSpPr>
        <p:spPr>
          <a:xfrm>
            <a:off x="609600" y="2590800"/>
            <a:ext cx="2438400" cy="2667000"/>
          </a:xfrm>
          <a:prstGeom prst="flowChartOnlineStorag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endParaRPr lang="ar-SA" sz="4800" b="1" dirty="0"/>
          </a:p>
          <a:p>
            <a:pPr algn="ctr" rtl="1" eaLnBrk="1" hangingPunct="1">
              <a:defRPr/>
            </a:pPr>
            <a:r>
              <a:rPr lang="ar-SA" sz="4800" b="1" dirty="0"/>
              <a:t>زيادة </a:t>
            </a:r>
          </a:p>
          <a:p>
            <a:pPr algn="ctr" rtl="1" eaLnBrk="1" hangingPunct="1">
              <a:defRPr/>
            </a:pPr>
            <a:r>
              <a:rPr lang="ar-SA" sz="4800" b="1" dirty="0"/>
              <a:t>المنفعة</a:t>
            </a:r>
          </a:p>
          <a:p>
            <a:pPr algn="ctr" rtl="1" eaLnBrk="1" hangingPunct="1">
              <a:defRPr/>
            </a:pPr>
            <a:endParaRPr lang="ar-SA" sz="4800" dirty="0"/>
          </a:p>
        </p:txBody>
      </p:sp>
    </p:spTree>
    <p:extLst>
      <p:ext uri="{BB962C8B-B14F-4D97-AF65-F5344CB8AC3E}">
        <p14:creationId xmlns:p14="http://schemas.microsoft.com/office/powerpoint/2010/main" val="3089616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09600" y="2057400"/>
            <a:ext cx="8420100" cy="2819400"/>
          </a:xfrm>
        </p:spPr>
        <p:txBody>
          <a:bodyPr/>
          <a:lstStyle/>
          <a:p>
            <a:pPr rtl="1">
              <a:defRPr/>
            </a:pPr>
            <a:r>
              <a:rPr lang="ar-SA" b="1" dirty="0" smtClean="0"/>
              <a:t>ثانيا</a:t>
            </a:r>
            <a:r>
              <a:rPr lang="ar-SA" b="1" dirty="0" smtClean="0">
                <a:solidFill>
                  <a:schemeClr val="tx1"/>
                </a:solidFill>
                <a:cs typeface="Arial" pitchFamily="34" charset="0"/>
              </a:rPr>
              <a:t/>
            </a:r>
            <a:br>
              <a:rPr lang="ar-SA" b="1" dirty="0" smtClean="0">
                <a:solidFill>
                  <a:schemeClr val="tx1"/>
                </a:solidFill>
                <a:cs typeface="Arial" pitchFamily="34" charset="0"/>
              </a:rPr>
            </a:br>
            <a:r>
              <a:rPr lang="ar-SA" b="1" dirty="0" smtClean="0">
                <a:solidFill>
                  <a:schemeClr val="tx1"/>
                </a:solidFill>
                <a:cs typeface="Arial" pitchFamily="34" charset="0"/>
              </a:rPr>
              <a:t/>
            </a:r>
            <a:br>
              <a:rPr lang="ar-SA" b="1" dirty="0" smtClean="0">
                <a:solidFill>
                  <a:schemeClr val="tx1"/>
                </a:solidFill>
                <a:cs typeface="Arial" pitchFamily="34" charset="0"/>
              </a:rPr>
            </a:br>
            <a:r>
              <a:rPr lang="ar-DZ" b="1" dirty="0" smtClean="0"/>
              <a:t> مفهوم السلوك التنظيمي</a:t>
            </a:r>
            <a:endParaRPr lang="ar-SA" b="1" dirty="0" smtClean="0">
              <a:solidFill>
                <a:schemeClr val="tx1"/>
              </a:solidFill>
              <a:cs typeface="Arial" pitchFamily="34" charset="0"/>
            </a:endParaRPr>
          </a:p>
        </p:txBody>
      </p:sp>
      <p:sp>
        <p:nvSpPr>
          <p:cNvPr id="1433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7DCD32F9-2B38-4542-B68D-9637CCE44F5B}" type="slidenum">
              <a:rPr lang="ar-SA" altLang="ar-SA" sz="1200">
                <a:solidFill>
                  <a:schemeClr val="bg1"/>
                </a:solidFill>
              </a:rPr>
              <a:pPr>
                <a:spcBef>
                  <a:spcPct val="0"/>
                </a:spcBef>
                <a:buFontTx/>
                <a:buNone/>
              </a:pPr>
              <a:t>9</a:t>
            </a:fld>
            <a:endParaRPr lang="en-US" altLang="ar-SA" sz="1200">
              <a:solidFill>
                <a:schemeClr val="bg1"/>
              </a:solidFill>
            </a:endParaRPr>
          </a:p>
        </p:txBody>
      </p:sp>
    </p:spTree>
    <p:extLst>
      <p:ext uri="{BB962C8B-B14F-4D97-AF65-F5344CB8AC3E}">
        <p14:creationId xmlns:p14="http://schemas.microsoft.com/office/powerpoint/2010/main" val="39575164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724900" cy="944562"/>
          </a:xfrm>
          <a:solidFill>
            <a:schemeClr val="tx2">
              <a:lumMod val="60000"/>
              <a:lumOff val="40000"/>
            </a:schemeClr>
          </a:solidFill>
        </p:spPr>
        <p:style>
          <a:lnRef idx="0">
            <a:scrgbClr r="0" g="0" b="0"/>
          </a:lnRef>
          <a:fillRef idx="1003">
            <a:schemeClr val="dk1"/>
          </a:fillRef>
          <a:effectRef idx="0">
            <a:scrgbClr r="0" g="0" b="0"/>
          </a:effectRef>
          <a:fontRef idx="major"/>
        </p:style>
        <p:txBody>
          <a:bodyPr/>
          <a:lstStyle/>
          <a:p>
            <a:pPr>
              <a:defRPr/>
            </a:pPr>
            <a:r>
              <a:rPr lang="ar-SA" b="1" dirty="0" smtClean="0">
                <a:solidFill>
                  <a:schemeClr val="bg1"/>
                </a:solidFill>
              </a:rPr>
              <a:t>1- تعريف السلوك التنظيمي</a:t>
            </a:r>
            <a:endParaRPr lang="ar-SA" b="1" dirty="0">
              <a:solidFill>
                <a:schemeClr val="bg1"/>
              </a:solidFill>
            </a:endParaRPr>
          </a:p>
        </p:txBody>
      </p:sp>
      <p:sp>
        <p:nvSpPr>
          <p:cNvPr id="15363"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D41F56ED-835B-4E0C-B6BD-F4074505693E}" type="slidenum">
              <a:rPr lang="ar-SA" altLang="ar-SA" sz="1200">
                <a:solidFill>
                  <a:schemeClr val="bg1"/>
                </a:solidFill>
              </a:rPr>
              <a:pPr>
                <a:spcBef>
                  <a:spcPct val="0"/>
                </a:spcBef>
                <a:buFontTx/>
                <a:buNone/>
              </a:pPr>
              <a:t>10</a:t>
            </a:fld>
            <a:endParaRPr lang="en-US" altLang="ar-SA" sz="1200">
              <a:solidFill>
                <a:schemeClr val="bg1"/>
              </a:solidFill>
            </a:endParaRPr>
          </a:p>
        </p:txBody>
      </p:sp>
      <p:graphicFrame>
        <p:nvGraphicFramePr>
          <p:cNvPr id="5" name="جدول 4"/>
          <p:cNvGraphicFramePr>
            <a:graphicFrameLocks noGrp="1"/>
          </p:cNvGraphicFramePr>
          <p:nvPr/>
        </p:nvGraphicFramePr>
        <p:xfrm>
          <a:off x="457200" y="1981200"/>
          <a:ext cx="8991600" cy="3529095"/>
        </p:xfrm>
        <a:graphic>
          <a:graphicData uri="http://schemas.openxmlformats.org/drawingml/2006/table">
            <a:tbl>
              <a:tblPr rtl="1"/>
              <a:tblGrid>
                <a:gridCol w="8991600"/>
              </a:tblGrid>
              <a:tr h="841207">
                <a:tc>
                  <a:txBody>
                    <a:bodyPr/>
                    <a:lstStyle/>
                    <a:p>
                      <a:pPr marL="342900" marR="0" lvl="0" indent="-342900" algn="just" defTabSz="914400" rtl="1" eaLnBrk="1" fontAlgn="auto" latinLnBrk="0" hangingPunct="1">
                        <a:lnSpc>
                          <a:spcPct val="115000"/>
                        </a:lnSpc>
                        <a:spcBef>
                          <a:spcPts val="0"/>
                        </a:spcBef>
                        <a:spcAft>
                          <a:spcPts val="1000"/>
                        </a:spcAft>
                        <a:buClrTx/>
                        <a:buSzTx/>
                        <a:buFont typeface="Wingdings" pitchFamily="2" charset="2"/>
                        <a:buChar char="Ø"/>
                        <a:tabLst/>
                        <a:defRPr/>
                      </a:pPr>
                      <a:r>
                        <a:rPr lang="ar-SA" sz="2400" b="1" dirty="0" smtClean="0">
                          <a:latin typeface="+mn-lt"/>
                          <a:ea typeface="Calibri"/>
                          <a:cs typeface="+mn-cs"/>
                        </a:rPr>
                        <a:t>هو علم ي</a:t>
                      </a:r>
                      <a:r>
                        <a:rPr lang="ar-DZ" sz="2400" b="1" dirty="0" smtClean="0">
                          <a:latin typeface="+mn-lt"/>
                          <a:ea typeface="Calibri"/>
                          <a:cs typeface="+mn-cs"/>
                        </a:rPr>
                        <a:t>هتم بشكل مباشر </a:t>
                      </a:r>
                      <a:r>
                        <a:rPr lang="ar-DZ" sz="2400" b="1" dirty="0" err="1" smtClean="0">
                          <a:latin typeface="+mn-lt"/>
                          <a:ea typeface="Calibri"/>
                          <a:cs typeface="+mn-cs"/>
                        </a:rPr>
                        <a:t>ب</a:t>
                      </a:r>
                      <a:r>
                        <a:rPr lang="ar-SA" sz="2400" b="1" dirty="0" smtClean="0">
                          <a:latin typeface="+mn-lt"/>
                          <a:ea typeface="Calibri"/>
                          <a:cs typeface="+mn-cs"/>
                        </a:rPr>
                        <a:t>دراسة </a:t>
                      </a:r>
                      <a:r>
                        <a:rPr lang="ar-DZ" sz="2400" b="1" dirty="0" smtClean="0">
                          <a:latin typeface="+mn-lt"/>
                          <a:ea typeface="Calibri"/>
                          <a:cs typeface="+mn-cs"/>
                        </a:rPr>
                        <a:t>السلوك الإنساني داخل المنظمات من حيث </a:t>
                      </a:r>
                      <a:r>
                        <a:rPr lang="ar-SA" sz="2400" b="1" dirty="0" smtClean="0">
                          <a:latin typeface="+mn-lt"/>
                          <a:ea typeface="Calibri"/>
                          <a:cs typeface="+mn-cs"/>
                        </a:rPr>
                        <a:t>فهمه </a:t>
                      </a:r>
                      <a:r>
                        <a:rPr lang="ar-SA" sz="2400" b="1" dirty="0" err="1" smtClean="0">
                          <a:latin typeface="+mn-lt"/>
                          <a:ea typeface="Calibri"/>
                          <a:cs typeface="+mn-cs"/>
                        </a:rPr>
                        <a:t>و</a:t>
                      </a:r>
                      <a:r>
                        <a:rPr lang="ar-DZ" sz="2400" b="1" dirty="0" smtClean="0">
                          <a:latin typeface="+mn-lt"/>
                          <a:ea typeface="Calibri"/>
                          <a:cs typeface="+mn-cs"/>
                        </a:rPr>
                        <a:t>تفسيره</a:t>
                      </a:r>
                      <a:r>
                        <a:rPr lang="ar-SA" sz="2400" b="1" dirty="0" smtClean="0">
                          <a:latin typeface="+mn-lt"/>
                          <a:ea typeface="Calibri"/>
                          <a:cs typeface="+mn-cs"/>
                        </a:rPr>
                        <a:t>،</a:t>
                      </a:r>
                      <a:r>
                        <a:rPr lang="ar-DZ" sz="2400" b="1" dirty="0" smtClean="0">
                          <a:latin typeface="+mn-lt"/>
                          <a:ea typeface="Calibri"/>
                          <a:cs typeface="+mn-cs"/>
                        </a:rPr>
                        <a:t> والتنبؤ به</a:t>
                      </a:r>
                      <a:r>
                        <a:rPr lang="ar-SA" sz="2400" b="1" dirty="0" smtClean="0">
                          <a:latin typeface="+mn-lt"/>
                          <a:ea typeface="Calibri"/>
                          <a:cs typeface="+mn-cs"/>
                        </a:rPr>
                        <a:t>،</a:t>
                      </a:r>
                      <a:r>
                        <a:rPr lang="ar-SA" sz="2400" b="1" baseline="0" dirty="0" smtClean="0">
                          <a:latin typeface="+mn-lt"/>
                          <a:ea typeface="Calibri"/>
                          <a:cs typeface="+mn-cs"/>
                        </a:rPr>
                        <a:t> </a:t>
                      </a:r>
                      <a:r>
                        <a:rPr lang="ar-DZ" sz="2400" b="1" dirty="0" smtClean="0">
                          <a:latin typeface="+mn-lt"/>
                          <a:ea typeface="Calibri"/>
                          <a:cs typeface="+mn-cs"/>
                        </a:rPr>
                        <a:t> والتحكم فيه.</a:t>
                      </a:r>
                      <a:endParaRPr lang="en-US" sz="2400" b="1" dirty="0" smtClean="0">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841207">
                <a:tc>
                  <a:txBody>
                    <a:bodyPr/>
                    <a:lstStyle/>
                    <a:p>
                      <a:pPr marL="342900" marR="0" lvl="0" indent="-342900" algn="just" rtl="1">
                        <a:lnSpc>
                          <a:spcPct val="115000"/>
                        </a:lnSpc>
                        <a:spcBef>
                          <a:spcPts val="0"/>
                        </a:spcBef>
                        <a:spcAft>
                          <a:spcPts val="1000"/>
                        </a:spcAft>
                        <a:buFont typeface="Wingdings" pitchFamily="2" charset="2"/>
                        <a:buChar char="Ø"/>
                      </a:pPr>
                      <a:r>
                        <a:rPr lang="ar-DZ" sz="2400" b="1" dirty="0" smtClean="0">
                          <a:latin typeface="+mn-lt"/>
                          <a:ea typeface="Calibri"/>
                          <a:cs typeface="+mn-cs"/>
                        </a:rPr>
                        <a:t>علم السلوك التنظيمي هو الدراسة العلمية للسلوك، </a:t>
                      </a:r>
                      <a:r>
                        <a:rPr lang="ar-SA" sz="2400" b="1" dirty="0" smtClean="0">
                          <a:latin typeface="+mn-lt"/>
                          <a:ea typeface="Calibri"/>
                          <a:cs typeface="+mn-cs"/>
                        </a:rPr>
                        <a:t>فهو</a:t>
                      </a:r>
                      <a:r>
                        <a:rPr lang="ar-DZ" sz="2400" b="1" dirty="0" smtClean="0">
                          <a:latin typeface="+mn-lt"/>
                          <a:ea typeface="Calibri"/>
                          <a:cs typeface="+mn-cs"/>
                        </a:rPr>
                        <a:t> يهتم بالعرض المنظم للسلوك وليس دراسة ما ينبغي علية السلوك.</a:t>
                      </a:r>
                      <a:endParaRPr lang="en-US" sz="2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870072">
                <a:tc>
                  <a:txBody>
                    <a:bodyPr/>
                    <a:lstStyle/>
                    <a:p>
                      <a:pPr marL="342900" marR="0" lvl="0" indent="-342900" algn="just" defTabSz="914400" rtl="1" eaLnBrk="1" fontAlgn="auto" latinLnBrk="0" hangingPunct="1">
                        <a:lnSpc>
                          <a:spcPct val="115000"/>
                        </a:lnSpc>
                        <a:spcBef>
                          <a:spcPts val="0"/>
                        </a:spcBef>
                        <a:spcAft>
                          <a:spcPts val="1000"/>
                        </a:spcAft>
                        <a:buClrTx/>
                        <a:buSzTx/>
                        <a:buFont typeface="Wingdings" pitchFamily="2" charset="2"/>
                        <a:buChar char="Ø"/>
                        <a:tabLst/>
                        <a:defRPr/>
                      </a:pPr>
                      <a:r>
                        <a:rPr lang="ar-SA" sz="2400" b="1" dirty="0" smtClean="0">
                          <a:latin typeface="+mn-lt"/>
                          <a:ea typeface="Calibri"/>
                          <a:cs typeface="+mn-cs"/>
                        </a:rPr>
                        <a:t>يعرفه </a:t>
                      </a:r>
                      <a:r>
                        <a:rPr lang="en-US" sz="2400" b="1" dirty="0" smtClean="0">
                          <a:latin typeface="+mn-lt"/>
                          <a:ea typeface="Calibri"/>
                          <a:cs typeface="+mn-cs"/>
                        </a:rPr>
                        <a:t>Robbins</a:t>
                      </a:r>
                      <a:r>
                        <a:rPr lang="en-US" sz="2400" b="1" baseline="0" dirty="0" smtClean="0">
                          <a:latin typeface="+mn-lt"/>
                          <a:ea typeface="Calibri"/>
                          <a:cs typeface="+mn-cs"/>
                        </a:rPr>
                        <a:t> </a:t>
                      </a:r>
                      <a:r>
                        <a:rPr lang="ar-SA" sz="2400" b="1" baseline="0" dirty="0" smtClean="0">
                          <a:latin typeface="+mn-lt"/>
                          <a:ea typeface="Calibri"/>
                          <a:cs typeface="+mn-cs"/>
                        </a:rPr>
                        <a:t> </a:t>
                      </a:r>
                      <a:r>
                        <a:rPr lang="ar-SA" sz="2400" b="1" dirty="0" smtClean="0">
                          <a:latin typeface="+mn-lt"/>
                          <a:ea typeface="Calibri"/>
                          <a:cs typeface="+mn-cs"/>
                        </a:rPr>
                        <a:t>بأنه مجال معرفة</a:t>
                      </a:r>
                      <a:r>
                        <a:rPr lang="ar-SA" sz="2400" b="1" baseline="0" dirty="0" smtClean="0">
                          <a:latin typeface="+mn-lt"/>
                          <a:ea typeface="Calibri"/>
                          <a:cs typeface="+mn-cs"/>
                        </a:rPr>
                        <a:t> يهتم بدراسة التأثير الناتج عن الافراد  والجماعات والهيكل على السلوك داخل المنظمات بهدف تحسين فعالية المنظمة.</a:t>
                      </a:r>
                      <a:endParaRPr lang="en-US" sz="2400" b="1" dirty="0" smtClean="0">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976527">
                <a:tc>
                  <a:txBody>
                    <a:bodyPr/>
                    <a:lstStyle/>
                    <a:p>
                      <a:pPr marL="342900" marR="0" lvl="0" indent="-342900" algn="just" rtl="1">
                        <a:lnSpc>
                          <a:spcPct val="115000"/>
                        </a:lnSpc>
                        <a:spcBef>
                          <a:spcPts val="0"/>
                        </a:spcBef>
                        <a:spcAft>
                          <a:spcPts val="1000"/>
                        </a:spcAft>
                        <a:buFont typeface="Wingdings" pitchFamily="2" charset="2"/>
                        <a:buChar char="Ø"/>
                      </a:pPr>
                      <a:r>
                        <a:rPr lang="ar-SA" sz="2400" b="1" dirty="0" smtClean="0">
                          <a:latin typeface="Calibri"/>
                          <a:ea typeface="Calibri"/>
                          <a:cs typeface="Arial"/>
                        </a:rPr>
                        <a:t>حسب </a:t>
                      </a:r>
                      <a:r>
                        <a:rPr lang="en-US" sz="2400" b="1" dirty="0" smtClean="0">
                          <a:latin typeface="Calibri"/>
                          <a:ea typeface="Calibri"/>
                          <a:cs typeface="Arial"/>
                        </a:rPr>
                        <a:t>Altman </a:t>
                      </a:r>
                      <a:r>
                        <a:rPr lang="ar-SA" sz="2400" b="1" dirty="0" smtClean="0">
                          <a:latin typeface="Calibri"/>
                          <a:ea typeface="Calibri"/>
                          <a:cs typeface="Arial"/>
                        </a:rPr>
                        <a:t> </a:t>
                      </a:r>
                      <a:r>
                        <a:rPr lang="ar-DZ" sz="2400" b="1" dirty="0" smtClean="0">
                          <a:latin typeface="Calibri"/>
                          <a:ea typeface="Calibri"/>
                          <a:cs typeface="Arial"/>
                        </a:rPr>
                        <a:t>هو </a:t>
                      </a:r>
                      <a:r>
                        <a:rPr lang="ar-SA" sz="2400" b="1" dirty="0" smtClean="0">
                          <a:latin typeface="Calibri"/>
                          <a:ea typeface="Calibri"/>
                          <a:cs typeface="Arial"/>
                        </a:rPr>
                        <a:t>دراسة وتطبيق </a:t>
                      </a:r>
                      <a:r>
                        <a:rPr lang="ar-DZ" sz="2400" b="1" dirty="0" smtClean="0">
                          <a:latin typeface="Calibri"/>
                          <a:ea typeface="Calibri"/>
                          <a:cs typeface="Arial"/>
                        </a:rPr>
                        <a:t>المعرفة </a:t>
                      </a:r>
                      <a:r>
                        <a:rPr lang="ar-DZ" sz="2400" b="1" dirty="0">
                          <a:latin typeface="Calibri"/>
                          <a:ea typeface="Calibri"/>
                          <a:cs typeface="Arial"/>
                        </a:rPr>
                        <a:t>المتعلقة بكيفية تصرف وسلوك الأفراد في </a:t>
                      </a:r>
                      <a:r>
                        <a:rPr lang="ar-DZ" sz="2400" b="1" dirty="0" smtClean="0">
                          <a:latin typeface="Calibri"/>
                          <a:ea typeface="Calibri"/>
                          <a:cs typeface="Arial"/>
                        </a:rPr>
                        <a:t>المنظمة</a:t>
                      </a:r>
                      <a:r>
                        <a:rPr lang="ar-SA" sz="2400" b="1" dirty="0" smtClean="0">
                          <a:latin typeface="Calibri"/>
                          <a:ea typeface="Calibri"/>
                          <a:cs typeface="Arial"/>
                        </a:rPr>
                        <a:t>،</a:t>
                      </a:r>
                      <a:r>
                        <a:rPr lang="ar-DZ" sz="2400" b="1" dirty="0" smtClean="0">
                          <a:latin typeface="Calibri"/>
                          <a:ea typeface="Calibri"/>
                          <a:cs typeface="Arial"/>
                        </a:rPr>
                        <a:t> </a:t>
                      </a:r>
                      <a:r>
                        <a:rPr lang="ar-SA" sz="2400" b="1" dirty="0" smtClean="0">
                          <a:latin typeface="Calibri"/>
                          <a:ea typeface="Calibri"/>
                          <a:cs typeface="Arial"/>
                        </a:rPr>
                        <a:t>حيث </a:t>
                      </a:r>
                      <a:r>
                        <a:rPr lang="ar-DZ" sz="2400" b="1" dirty="0" smtClean="0">
                          <a:latin typeface="Calibri"/>
                          <a:ea typeface="Calibri"/>
                          <a:cs typeface="Arial"/>
                        </a:rPr>
                        <a:t>ينطبق </a:t>
                      </a:r>
                      <a:r>
                        <a:rPr lang="ar-DZ" sz="2400" b="1" dirty="0">
                          <a:latin typeface="Calibri"/>
                          <a:ea typeface="Calibri"/>
                          <a:cs typeface="Arial"/>
                        </a:rPr>
                        <a:t>ذلك على سلوك الأفراد </a:t>
                      </a:r>
                      <a:r>
                        <a:rPr lang="ar-DZ" sz="2400" b="1" dirty="0" smtClean="0">
                          <a:latin typeface="Calibri"/>
                          <a:ea typeface="Calibri"/>
                          <a:cs typeface="Arial"/>
                        </a:rPr>
                        <a:t>في </a:t>
                      </a:r>
                      <a:r>
                        <a:rPr lang="ar-DZ" sz="2400" b="1" dirty="0">
                          <a:latin typeface="Calibri"/>
                          <a:ea typeface="Calibri"/>
                          <a:cs typeface="Arial"/>
                        </a:rPr>
                        <a:t>منظمات الأعمال.</a:t>
                      </a:r>
                      <a:endParaRPr lang="en-US" sz="2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42364916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801100" cy="944562"/>
          </a:xfrm>
          <a:solidFill>
            <a:schemeClr val="tx2">
              <a:lumMod val="60000"/>
              <a:lumOff val="40000"/>
            </a:schemeClr>
          </a:solidFill>
        </p:spPr>
        <p:style>
          <a:lnRef idx="0">
            <a:scrgbClr r="0" g="0" b="0"/>
          </a:lnRef>
          <a:fillRef idx="1003">
            <a:schemeClr val="dk1"/>
          </a:fillRef>
          <a:effectRef idx="0">
            <a:scrgbClr r="0" g="0" b="0"/>
          </a:effectRef>
          <a:fontRef idx="major"/>
        </p:style>
        <p:txBody>
          <a:bodyPr/>
          <a:lstStyle/>
          <a:p>
            <a:pPr>
              <a:defRPr/>
            </a:pPr>
            <a:r>
              <a:rPr lang="en-US" b="1" dirty="0" smtClean="0">
                <a:solidFill>
                  <a:schemeClr val="bg1"/>
                </a:solidFill>
              </a:rPr>
              <a:t> </a:t>
            </a:r>
            <a:r>
              <a:rPr lang="ar-SA" b="1" dirty="0" smtClean="0">
                <a:solidFill>
                  <a:schemeClr val="bg1"/>
                </a:solidFill>
              </a:rPr>
              <a:t>2- </a:t>
            </a:r>
            <a:r>
              <a:rPr lang="ar-DZ" b="1" dirty="0" smtClean="0">
                <a:solidFill>
                  <a:schemeClr val="bg1"/>
                </a:solidFill>
              </a:rPr>
              <a:t>محاور السلوك الإنساني</a:t>
            </a:r>
            <a:endParaRPr lang="ar-SA" b="1" dirty="0" smtClean="0">
              <a:solidFill>
                <a:schemeClr val="bg1"/>
              </a:solidFill>
            </a:endParaRPr>
          </a:p>
        </p:txBody>
      </p:sp>
      <p:sp>
        <p:nvSpPr>
          <p:cNvPr id="3" name="عنصر نائب للمحتوى 2"/>
          <p:cNvSpPr>
            <a:spLocks noGrp="1"/>
          </p:cNvSpPr>
          <p:nvPr>
            <p:ph idx="1"/>
          </p:nvPr>
        </p:nvSpPr>
        <p:spPr>
          <a:xfrm>
            <a:off x="495300" y="1447800"/>
            <a:ext cx="8915400" cy="4678363"/>
          </a:xfrm>
          <a:solidFill>
            <a:schemeClr val="accent5">
              <a:lumMod val="40000"/>
              <a:lumOff val="60000"/>
            </a:schemeClr>
          </a:solidFill>
        </p:spPr>
        <p:txBody>
          <a:bodyPr/>
          <a:lstStyle/>
          <a:p>
            <a:pPr rtl="1">
              <a:defRPr/>
            </a:pPr>
            <a:r>
              <a:rPr lang="ar-SA" sz="2400" b="1" dirty="0" smtClean="0">
                <a:solidFill>
                  <a:srgbClr val="C00000"/>
                </a:solidFill>
              </a:rPr>
              <a:t>1- </a:t>
            </a:r>
            <a:r>
              <a:rPr lang="ar-DZ" sz="2400" b="1" dirty="0" smtClean="0">
                <a:solidFill>
                  <a:srgbClr val="C00000"/>
                </a:solidFill>
              </a:rPr>
              <a:t>الفرد العامل( </a:t>
            </a:r>
            <a:r>
              <a:rPr lang="fr-FR" sz="2400" b="1" dirty="0" smtClean="0">
                <a:solidFill>
                  <a:srgbClr val="C00000"/>
                </a:solidFill>
              </a:rPr>
              <a:t>Individuel</a:t>
            </a:r>
            <a:r>
              <a:rPr lang="ar-DZ" sz="2400" b="1" dirty="0" smtClean="0">
                <a:solidFill>
                  <a:srgbClr val="C00000"/>
                </a:solidFill>
              </a:rPr>
              <a:t>): </a:t>
            </a:r>
            <a:endParaRPr lang="en-US" sz="2400" dirty="0" smtClean="0">
              <a:solidFill>
                <a:srgbClr val="C00000"/>
              </a:solidFill>
            </a:endParaRPr>
          </a:p>
          <a:p>
            <a:pPr algn="just" rtl="1">
              <a:defRPr/>
            </a:pPr>
            <a:r>
              <a:rPr lang="ar-SA" sz="2400" dirty="0" smtClean="0"/>
              <a:t>     </a:t>
            </a:r>
            <a:r>
              <a:rPr lang="ar-DZ" sz="2400" dirty="0" smtClean="0"/>
              <a:t>يتم التركيز على السمات والخصائص الشخصية التي يأتي بها الفرد للمنظمة ودراسة اتجاهاته وقيمه وميوله لما لها من تأثير على سلوكه وأدائه في العمل، </a:t>
            </a:r>
            <a:r>
              <a:rPr lang="ar-DZ" sz="2400" dirty="0" smtClean="0">
                <a:solidFill>
                  <a:srgbClr val="FF0000"/>
                </a:solidFill>
              </a:rPr>
              <a:t>ويسمى بالسلوك التنظيمي الجزئي.</a:t>
            </a:r>
            <a:endParaRPr lang="en-US" sz="2400" dirty="0" smtClean="0">
              <a:solidFill>
                <a:srgbClr val="FF0000"/>
              </a:solidFill>
            </a:endParaRPr>
          </a:p>
          <a:p>
            <a:pPr algn="just" rtl="1">
              <a:defRPr/>
            </a:pPr>
            <a:r>
              <a:rPr lang="ar-SA" sz="2400" b="1" dirty="0" smtClean="0">
                <a:solidFill>
                  <a:srgbClr val="C00000"/>
                </a:solidFill>
              </a:rPr>
              <a:t>2- </a:t>
            </a:r>
            <a:r>
              <a:rPr lang="ar-DZ" sz="2400" b="1" dirty="0" smtClean="0">
                <a:solidFill>
                  <a:srgbClr val="C00000"/>
                </a:solidFill>
              </a:rPr>
              <a:t>الجماعات </a:t>
            </a:r>
            <a:r>
              <a:rPr lang="fr-FR" sz="2400" b="1" dirty="0" smtClean="0">
                <a:solidFill>
                  <a:srgbClr val="C00000"/>
                </a:solidFill>
              </a:rPr>
              <a:t>(Groups)</a:t>
            </a:r>
            <a:r>
              <a:rPr lang="ar-DZ" sz="2400" b="1" dirty="0" smtClean="0">
                <a:solidFill>
                  <a:srgbClr val="C00000"/>
                </a:solidFill>
              </a:rPr>
              <a:t> </a:t>
            </a:r>
            <a:r>
              <a:rPr lang="ar-DZ" sz="2400" b="1" dirty="0" smtClean="0"/>
              <a:t>:</a:t>
            </a:r>
            <a:endParaRPr lang="ar-SA" sz="2400" b="1" dirty="0" smtClean="0"/>
          </a:p>
          <a:p>
            <a:pPr algn="just" rtl="1">
              <a:defRPr/>
            </a:pPr>
            <a:r>
              <a:rPr lang="ar-SA" sz="2400" b="1" dirty="0" smtClean="0"/>
              <a:t>    </a:t>
            </a:r>
            <a:r>
              <a:rPr lang="ar-DZ" sz="2400" dirty="0" smtClean="0"/>
              <a:t> يهتم علم السلوك بدراسة الجماعة وخصائصها وعوامل تماسكها بما يؤثر على السلوك داخل </a:t>
            </a:r>
            <a:r>
              <a:rPr lang="ar-SA" sz="2400" dirty="0" err="1" smtClean="0"/>
              <a:t>ال</a:t>
            </a:r>
            <a:r>
              <a:rPr lang="ar-DZ" sz="2400" dirty="0" smtClean="0"/>
              <a:t>منظمات، </a:t>
            </a:r>
            <a:r>
              <a:rPr lang="ar-DZ" sz="2400" dirty="0" smtClean="0">
                <a:solidFill>
                  <a:srgbClr val="FF0000"/>
                </a:solidFill>
              </a:rPr>
              <a:t>ويسمى بالسلوك التنظيمي الوسطي</a:t>
            </a:r>
            <a:r>
              <a:rPr lang="ar-DZ" sz="2400" dirty="0" smtClean="0"/>
              <a:t>، كما يهتم بالقيادة  والاتصالات .</a:t>
            </a:r>
            <a:endParaRPr lang="en-US" sz="2400" dirty="0" smtClean="0"/>
          </a:p>
          <a:p>
            <a:pPr algn="just" rtl="1">
              <a:defRPr/>
            </a:pPr>
            <a:r>
              <a:rPr lang="ar-SA" sz="2400" b="1" dirty="0" smtClean="0">
                <a:solidFill>
                  <a:srgbClr val="C00000"/>
                </a:solidFill>
              </a:rPr>
              <a:t>3- </a:t>
            </a:r>
            <a:r>
              <a:rPr lang="ar-DZ" sz="2400" b="1" dirty="0" smtClean="0">
                <a:solidFill>
                  <a:srgbClr val="C00000"/>
                </a:solidFill>
              </a:rPr>
              <a:t>الهيكل (</a:t>
            </a:r>
            <a:r>
              <a:rPr lang="fr-FR" sz="2400" b="1" dirty="0" smtClean="0">
                <a:solidFill>
                  <a:srgbClr val="C00000"/>
                </a:solidFill>
              </a:rPr>
              <a:t>Structure</a:t>
            </a:r>
            <a:r>
              <a:rPr lang="ar-DZ" sz="2400" b="1" dirty="0" smtClean="0">
                <a:solidFill>
                  <a:srgbClr val="C00000"/>
                </a:solidFill>
              </a:rPr>
              <a:t>): </a:t>
            </a:r>
            <a:endParaRPr lang="ar-SA" sz="2400" b="1" dirty="0" smtClean="0">
              <a:solidFill>
                <a:srgbClr val="C00000"/>
              </a:solidFill>
            </a:endParaRPr>
          </a:p>
          <a:p>
            <a:pPr algn="just" rtl="1">
              <a:defRPr/>
            </a:pPr>
            <a:r>
              <a:rPr lang="ar-SA" sz="2400" dirty="0" smtClean="0"/>
              <a:t>     </a:t>
            </a:r>
            <a:r>
              <a:rPr lang="ar-DZ" sz="2400" dirty="0" smtClean="0"/>
              <a:t>يحدد الهيكل التنظيمي إطار العمل داخل المنظمة وبالتالي فهو </a:t>
            </a:r>
            <a:r>
              <a:rPr lang="ar-DZ" sz="2400" dirty="0" smtClean="0">
                <a:solidFill>
                  <a:srgbClr val="FF0000"/>
                </a:solidFill>
              </a:rPr>
              <a:t>يسمى السلوك التنظيمي الكلي</a:t>
            </a:r>
            <a:r>
              <a:rPr lang="ar-DZ" sz="2400" dirty="0" smtClean="0"/>
              <a:t>، إذ يحدد شكل العلاقات الرسمية وكيفية التنسيق بين الوظائف بما يحقق أهداف المنظمة، كما يركز أيضا على ثقافة وقوة المنظمة</a:t>
            </a:r>
            <a:r>
              <a:rPr lang="ar-SA" sz="2400" dirty="0" smtClean="0"/>
              <a:t>، كذا الإبداع التنظيمي</a:t>
            </a:r>
            <a:r>
              <a:rPr lang="ar-DZ" sz="2400" dirty="0" smtClean="0"/>
              <a:t>.</a:t>
            </a:r>
            <a:endParaRPr lang="en-US" sz="2400" dirty="0"/>
          </a:p>
        </p:txBody>
      </p:sp>
      <p:sp>
        <p:nvSpPr>
          <p:cNvPr id="16388"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3595A8E5-6524-4433-A1BF-10AA9EB5A31D}" type="slidenum">
              <a:rPr lang="ar-SA" altLang="ar-SA" sz="1200">
                <a:solidFill>
                  <a:schemeClr val="bg1"/>
                </a:solidFill>
              </a:rPr>
              <a:pPr>
                <a:spcBef>
                  <a:spcPct val="0"/>
                </a:spcBef>
                <a:buFontTx/>
                <a:buNone/>
              </a:pPr>
              <a:t>11</a:t>
            </a:fld>
            <a:endParaRPr lang="en-US" altLang="ar-SA" sz="1200">
              <a:solidFill>
                <a:schemeClr val="bg1"/>
              </a:solidFill>
            </a:endParaRPr>
          </a:p>
        </p:txBody>
      </p:sp>
    </p:spTree>
    <p:extLst>
      <p:ext uri="{BB962C8B-B14F-4D97-AF65-F5344CB8AC3E}">
        <p14:creationId xmlns:p14="http://schemas.microsoft.com/office/powerpoint/2010/main" val="20722106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8516807-2C20-48F0-889B-342D3E2AA8A8}" type="slidenum">
              <a:rPr lang="ar-SA" altLang="ar-SA" sz="1200">
                <a:solidFill>
                  <a:schemeClr val="bg1"/>
                </a:solidFill>
              </a:rPr>
              <a:pPr>
                <a:spcBef>
                  <a:spcPct val="0"/>
                </a:spcBef>
                <a:buFontTx/>
                <a:buNone/>
              </a:pPr>
              <a:t>12</a:t>
            </a:fld>
            <a:endParaRPr lang="en-US" altLang="ar-SA" sz="1200">
              <a:solidFill>
                <a:schemeClr val="bg1"/>
              </a:solidFill>
            </a:endParaRPr>
          </a:p>
        </p:txBody>
      </p:sp>
      <p:graphicFrame>
        <p:nvGraphicFramePr>
          <p:cNvPr id="5" name="رسم تخطيطي 4"/>
          <p:cNvGraphicFramePr/>
          <p:nvPr/>
        </p:nvGraphicFramePr>
        <p:xfrm>
          <a:off x="533400" y="304800"/>
          <a:ext cx="9144000"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14581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5E78AF6A-CEF8-4F96-AADD-CFEF1BC28149}" type="slidenum">
              <a:rPr lang="ar-SA" altLang="ar-SA" sz="1200">
                <a:solidFill>
                  <a:schemeClr val="bg1"/>
                </a:solidFill>
              </a:rPr>
              <a:pPr>
                <a:spcBef>
                  <a:spcPct val="0"/>
                </a:spcBef>
                <a:buFontTx/>
                <a:buNone/>
              </a:pPr>
              <a:t>13</a:t>
            </a:fld>
            <a:endParaRPr lang="en-US" altLang="ar-SA" sz="1200">
              <a:solidFill>
                <a:schemeClr val="bg1"/>
              </a:solidFill>
            </a:endParaRPr>
          </a:p>
        </p:txBody>
      </p:sp>
      <p:sp>
        <p:nvSpPr>
          <p:cNvPr id="4" name="متوازي أضلاع 3"/>
          <p:cNvSpPr/>
          <p:nvPr/>
        </p:nvSpPr>
        <p:spPr>
          <a:xfrm>
            <a:off x="685800" y="1600200"/>
            <a:ext cx="8001000" cy="1600200"/>
          </a:xfrm>
          <a:prstGeom prst="parallelogram">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1" eaLnBrk="1" hangingPunct="1">
              <a:defRPr/>
            </a:pPr>
            <a:r>
              <a:rPr lang="ar-DZ" sz="2800" dirty="0">
                <a:solidFill>
                  <a:schemeClr val="tx1"/>
                </a:solidFill>
              </a:rPr>
              <a:t>يركز السلوك التنظيمي على السلوك الملحوظ كالعلاقات مع زملاء العمل، ويهتم بجوانب شخصية مثل طريقة التفكير والإدراك والاتجاهات والقيم</a:t>
            </a:r>
            <a:r>
              <a:rPr lang="ar-SA" sz="2800" dirty="0">
                <a:solidFill>
                  <a:schemeClr val="tx1"/>
                </a:solidFill>
              </a:rPr>
              <a:t>.</a:t>
            </a:r>
            <a:r>
              <a:rPr lang="ar-DZ" dirty="0"/>
              <a:t>.</a:t>
            </a:r>
            <a:endParaRPr lang="ar-SA" dirty="0"/>
          </a:p>
        </p:txBody>
      </p:sp>
      <p:sp>
        <p:nvSpPr>
          <p:cNvPr id="6" name="متوازي أضلاع 5"/>
          <p:cNvSpPr/>
          <p:nvPr/>
        </p:nvSpPr>
        <p:spPr>
          <a:xfrm>
            <a:off x="533400" y="3581400"/>
            <a:ext cx="8534400" cy="2133600"/>
          </a:xfrm>
          <a:prstGeom prst="parallelogram">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lvl="6" algn="just">
              <a:defRPr/>
            </a:pPr>
            <a:r>
              <a:rPr lang="ar-DZ" sz="2800" dirty="0">
                <a:solidFill>
                  <a:schemeClr val="tx1"/>
                </a:solidFill>
              </a:rPr>
              <a:t>السلوك التنظيمي علم وفن، علم لأنه يمكن من خلال نظريات السلوك التنظيمي تفسير السلوك الإنساني والتنبؤ به، وهو فن لان الفرد يمكن أن يتعامل مع الآخرين من خلال خبراته  السابقة.</a:t>
            </a:r>
            <a:endParaRPr lang="en-US" sz="2800" dirty="0">
              <a:solidFill>
                <a:schemeClr val="tx1"/>
              </a:solidFill>
            </a:endParaRPr>
          </a:p>
        </p:txBody>
      </p:sp>
      <p:sp>
        <p:nvSpPr>
          <p:cNvPr id="5" name="سهم إلى اليسار 4"/>
          <p:cNvSpPr/>
          <p:nvPr/>
        </p:nvSpPr>
        <p:spPr>
          <a:xfrm>
            <a:off x="5638800" y="0"/>
            <a:ext cx="2971800" cy="1524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SA" sz="4000" b="1" dirty="0"/>
              <a:t>كذالك</a:t>
            </a:r>
          </a:p>
        </p:txBody>
      </p:sp>
    </p:spTree>
    <p:extLst>
      <p:ext uri="{BB962C8B-B14F-4D97-AF65-F5344CB8AC3E}">
        <p14:creationId xmlns:p14="http://schemas.microsoft.com/office/powerpoint/2010/main" val="41593798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09600" y="2057400"/>
            <a:ext cx="8420100" cy="2819400"/>
          </a:xfrm>
        </p:spPr>
        <p:txBody>
          <a:bodyPr/>
          <a:lstStyle/>
          <a:p>
            <a:pPr rtl="1">
              <a:defRPr/>
            </a:pPr>
            <a:r>
              <a:rPr lang="ar-SA" b="1" dirty="0" smtClean="0"/>
              <a:t>رابعا</a:t>
            </a:r>
            <a:r>
              <a:rPr lang="ar-SA" b="1" dirty="0" smtClean="0">
                <a:solidFill>
                  <a:schemeClr val="tx1"/>
                </a:solidFill>
                <a:cs typeface="Arial" pitchFamily="34" charset="0"/>
              </a:rPr>
              <a:t/>
            </a:r>
            <a:br>
              <a:rPr lang="ar-SA" b="1" dirty="0" smtClean="0">
                <a:solidFill>
                  <a:schemeClr val="tx1"/>
                </a:solidFill>
                <a:cs typeface="Arial" pitchFamily="34" charset="0"/>
              </a:rPr>
            </a:br>
            <a:r>
              <a:rPr lang="ar-SA" b="1" dirty="0" smtClean="0">
                <a:solidFill>
                  <a:schemeClr val="tx1"/>
                </a:solidFill>
                <a:cs typeface="Arial" pitchFamily="34" charset="0"/>
              </a:rPr>
              <a:t/>
            </a:r>
            <a:br>
              <a:rPr lang="ar-SA" b="1" dirty="0" smtClean="0">
                <a:solidFill>
                  <a:schemeClr val="tx1"/>
                </a:solidFill>
                <a:cs typeface="Arial" pitchFamily="34" charset="0"/>
              </a:rPr>
            </a:br>
            <a:r>
              <a:rPr lang="ar-DZ" b="1" dirty="0" smtClean="0"/>
              <a:t> مبادئ السلوك التنظيمي</a:t>
            </a:r>
            <a:endParaRPr lang="ar-SA" b="1" dirty="0" smtClean="0">
              <a:solidFill>
                <a:schemeClr val="tx1"/>
              </a:solidFill>
              <a:cs typeface="Arial" pitchFamily="34" charset="0"/>
            </a:endParaRPr>
          </a:p>
        </p:txBody>
      </p:sp>
      <p:sp>
        <p:nvSpPr>
          <p:cNvPr id="1945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467BC7CB-D9B1-47A5-A73D-5C4D93A9CF9E}" type="slidenum">
              <a:rPr lang="ar-SA" altLang="ar-SA" sz="1200">
                <a:solidFill>
                  <a:schemeClr val="bg1"/>
                </a:solidFill>
              </a:rPr>
              <a:pPr>
                <a:spcBef>
                  <a:spcPct val="0"/>
                </a:spcBef>
                <a:buFontTx/>
                <a:buNone/>
              </a:pPr>
              <a:t>14</a:t>
            </a:fld>
            <a:endParaRPr lang="en-US" altLang="ar-SA" sz="1200">
              <a:solidFill>
                <a:schemeClr val="bg1"/>
              </a:solidFill>
            </a:endParaRPr>
          </a:p>
        </p:txBody>
      </p:sp>
    </p:spTree>
    <p:extLst>
      <p:ext uri="{BB962C8B-B14F-4D97-AF65-F5344CB8AC3E}">
        <p14:creationId xmlns:p14="http://schemas.microsoft.com/office/powerpoint/2010/main" val="22527160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610600" cy="1066800"/>
          </a:xfrm>
          <a:solidFill>
            <a:schemeClr val="tx2">
              <a:lumMod val="40000"/>
              <a:lumOff val="60000"/>
            </a:schemeClr>
          </a:solidFill>
        </p:spPr>
        <p:txBody>
          <a:bodyPr/>
          <a:lstStyle/>
          <a:p>
            <a:pPr rtl="1">
              <a:defRPr/>
            </a:pPr>
            <a:r>
              <a:rPr lang="ar-SA" b="1" dirty="0" smtClean="0"/>
              <a:t> </a:t>
            </a:r>
            <a:r>
              <a:rPr lang="ar-SA" b="1" dirty="0" smtClean="0">
                <a:solidFill>
                  <a:schemeClr val="tx1"/>
                </a:solidFill>
              </a:rPr>
              <a:t>1- </a:t>
            </a:r>
            <a:r>
              <a:rPr lang="ar-DZ" b="1" dirty="0" smtClean="0">
                <a:solidFill>
                  <a:schemeClr val="tx1"/>
                </a:solidFill>
              </a:rPr>
              <a:t>مبدأ طبيعة الإنسان</a:t>
            </a:r>
            <a:r>
              <a:rPr lang="en-US" dirty="0" smtClean="0"/>
              <a:t/>
            </a:r>
            <a:br>
              <a:rPr lang="en-US" dirty="0" smtClean="0"/>
            </a:br>
            <a:endParaRPr lang="ar-SA" dirty="0"/>
          </a:p>
        </p:txBody>
      </p:sp>
      <p:sp>
        <p:nvSpPr>
          <p:cNvPr id="3" name="عنصر نائب للمحتوى 2"/>
          <p:cNvSpPr>
            <a:spLocks noGrp="1"/>
          </p:cNvSpPr>
          <p:nvPr>
            <p:ph idx="1"/>
          </p:nvPr>
        </p:nvSpPr>
        <p:spPr>
          <a:xfrm>
            <a:off x="533400" y="2133600"/>
            <a:ext cx="8915400" cy="2819400"/>
          </a:xfrm>
          <a:blipFill>
            <a:blip r:embed="rId2" cstate="print"/>
            <a:tile tx="0" ty="0" sx="100000" sy="100000" flip="none" algn="tl"/>
          </a:blipFill>
          <a:ln>
            <a:solidFill>
              <a:schemeClr val="accent1"/>
            </a:solidFill>
            <a:prstDash val="sysDot"/>
          </a:ln>
        </p:spPr>
        <p:style>
          <a:lnRef idx="0">
            <a:scrgbClr r="0" g="0" b="0"/>
          </a:lnRef>
          <a:fillRef idx="1003">
            <a:schemeClr val="lt1"/>
          </a:fillRef>
          <a:effectRef idx="0">
            <a:scrgbClr r="0" g="0" b="0"/>
          </a:effectRef>
          <a:fontRef idx="major"/>
        </p:style>
        <p:txBody>
          <a:bodyPr/>
          <a:lstStyle/>
          <a:p>
            <a:pPr rtl="1">
              <a:buFont typeface="Wingdings" pitchFamily="2" charset="2"/>
              <a:buChar char="v"/>
              <a:defRPr/>
            </a:pPr>
            <a:r>
              <a:rPr lang="ar-DZ" sz="2800" dirty="0" smtClean="0">
                <a:cs typeface="+mn-cs"/>
              </a:rPr>
              <a:t>الناس مختلفون عن بعضهم.</a:t>
            </a:r>
            <a:endParaRPr lang="en-US" sz="2800" dirty="0" smtClean="0">
              <a:cs typeface="+mn-cs"/>
            </a:endParaRPr>
          </a:p>
          <a:p>
            <a:pPr rtl="1">
              <a:buFont typeface="Wingdings" pitchFamily="2" charset="2"/>
              <a:buChar char="v"/>
              <a:defRPr/>
            </a:pPr>
            <a:r>
              <a:rPr lang="ar-DZ" sz="2800" dirty="0" smtClean="0">
                <a:cs typeface="+mn-cs"/>
              </a:rPr>
              <a:t>سلوك الفرد هو حصيلة تفاعله مع البيئة.</a:t>
            </a:r>
            <a:endParaRPr lang="en-US" sz="2800" dirty="0" smtClean="0">
              <a:cs typeface="+mn-cs"/>
            </a:endParaRPr>
          </a:p>
          <a:p>
            <a:pPr rtl="1">
              <a:buFont typeface="Wingdings" pitchFamily="2" charset="2"/>
              <a:buChar char="v"/>
              <a:defRPr/>
            </a:pPr>
            <a:r>
              <a:rPr lang="ar-DZ" sz="2800" dirty="0" smtClean="0">
                <a:cs typeface="+mn-cs"/>
              </a:rPr>
              <a:t>لكل تصرف أو سلوك إنساني دافع أو سبب معين.</a:t>
            </a:r>
            <a:endParaRPr lang="en-US" sz="2800" dirty="0" smtClean="0">
              <a:cs typeface="+mn-cs"/>
            </a:endParaRPr>
          </a:p>
          <a:p>
            <a:pPr rtl="1">
              <a:buFont typeface="Wingdings" pitchFamily="2" charset="2"/>
              <a:buChar char="v"/>
              <a:defRPr/>
            </a:pPr>
            <a:r>
              <a:rPr lang="ar-DZ" sz="2800" dirty="0" smtClean="0">
                <a:cs typeface="+mn-cs"/>
              </a:rPr>
              <a:t>لكل سلوك إنساني هدف محدد.</a:t>
            </a:r>
            <a:endParaRPr lang="en-US" sz="2800" dirty="0" smtClean="0">
              <a:cs typeface="+mn-cs"/>
            </a:endParaRPr>
          </a:p>
          <a:p>
            <a:pPr rtl="1">
              <a:buFont typeface="Wingdings" pitchFamily="2" charset="2"/>
              <a:buChar char="v"/>
              <a:defRPr/>
            </a:pPr>
            <a:r>
              <a:rPr lang="ar-DZ" sz="2800" dirty="0" smtClean="0">
                <a:cs typeface="+mn-cs"/>
              </a:rPr>
              <a:t>الإنسان ذو كرامة إنسانية </a:t>
            </a:r>
            <a:r>
              <a:rPr lang="ar-SA" sz="2800" dirty="0" smtClean="0">
                <a:cs typeface="+mn-cs"/>
              </a:rPr>
              <a:t>فهو </a:t>
            </a:r>
            <a:r>
              <a:rPr lang="ar-DZ" sz="2800" dirty="0" smtClean="0">
                <a:cs typeface="+mn-cs"/>
              </a:rPr>
              <a:t>يختلف عن عناصر الإنتاج الأخرى.</a:t>
            </a:r>
            <a:endParaRPr lang="en-US" sz="2800" dirty="0" smtClean="0">
              <a:cs typeface="+mn-cs"/>
            </a:endParaRPr>
          </a:p>
          <a:p>
            <a:pPr>
              <a:buFont typeface="Wingdings" pitchFamily="2" charset="2"/>
              <a:buChar char="v"/>
              <a:defRPr/>
            </a:pPr>
            <a:endParaRPr lang="ar-SA" dirty="0"/>
          </a:p>
        </p:txBody>
      </p:sp>
      <p:sp>
        <p:nvSpPr>
          <p:cNvPr id="20484"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014234FE-9313-479E-9A26-E3A8A39C83B1}" type="slidenum">
              <a:rPr lang="ar-SA" altLang="ar-SA" sz="1200">
                <a:solidFill>
                  <a:schemeClr val="bg1"/>
                </a:solidFill>
              </a:rPr>
              <a:pPr>
                <a:spcBef>
                  <a:spcPct val="0"/>
                </a:spcBef>
                <a:buFontTx/>
                <a:buNone/>
              </a:pPr>
              <a:t>15</a:t>
            </a:fld>
            <a:endParaRPr lang="en-US" altLang="ar-SA" sz="1200">
              <a:solidFill>
                <a:schemeClr val="bg1"/>
              </a:solidFill>
            </a:endParaRPr>
          </a:p>
        </p:txBody>
      </p:sp>
    </p:spTree>
    <p:extLst>
      <p:ext uri="{BB962C8B-B14F-4D97-AF65-F5344CB8AC3E}">
        <p14:creationId xmlns:p14="http://schemas.microsoft.com/office/powerpoint/2010/main" val="20050998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724900" cy="1020762"/>
          </a:xfrm>
          <a:solidFill>
            <a:schemeClr val="tx2">
              <a:lumMod val="40000"/>
              <a:lumOff val="60000"/>
            </a:schemeClr>
          </a:solidFill>
        </p:spPr>
        <p:txBody>
          <a:bodyPr/>
          <a:lstStyle/>
          <a:p>
            <a:pPr rtl="1">
              <a:defRPr/>
            </a:pPr>
            <a:r>
              <a:rPr lang="ar-SA" b="1" dirty="0" smtClean="0">
                <a:solidFill>
                  <a:schemeClr val="tx1"/>
                </a:solidFill>
              </a:rPr>
              <a:t>2- </a:t>
            </a:r>
            <a:r>
              <a:rPr lang="ar-DZ" b="1" dirty="0" smtClean="0">
                <a:solidFill>
                  <a:schemeClr val="tx1"/>
                </a:solidFill>
              </a:rPr>
              <a:t>طبيعة المنظمة</a:t>
            </a:r>
            <a:r>
              <a:rPr lang="en-US" dirty="0" smtClean="0"/>
              <a:t/>
            </a:r>
            <a:br>
              <a:rPr lang="en-US" dirty="0" smtClean="0"/>
            </a:br>
            <a:endParaRPr lang="ar-SA" dirty="0"/>
          </a:p>
        </p:txBody>
      </p:sp>
      <p:sp>
        <p:nvSpPr>
          <p:cNvPr id="21507" name="عنصر نائب للمحتوى 2"/>
          <p:cNvSpPr>
            <a:spLocks noGrp="1"/>
          </p:cNvSpPr>
          <p:nvPr>
            <p:ph idx="1"/>
          </p:nvPr>
        </p:nvSpPr>
        <p:spPr>
          <a:xfrm>
            <a:off x="457200" y="1981200"/>
            <a:ext cx="8953500" cy="3048000"/>
          </a:xfrm>
          <a:blipFill dpi="0" rotWithShape="1">
            <a:blip r:embed="rId2"/>
            <a:srcRect/>
            <a:tile tx="0" ty="0" sx="100000" sy="100000" flip="none" algn="tl"/>
          </a:blipFill>
        </p:spPr>
        <p:txBody>
          <a:bodyPr/>
          <a:lstStyle/>
          <a:p>
            <a:endParaRPr lang="en-US" altLang="ar-SA" smtClean="0">
              <a:cs typeface="Arial" panose="020B0604020202020204" pitchFamily="34" charset="0"/>
            </a:endParaRPr>
          </a:p>
          <a:p>
            <a:pPr algn="just" rtl="1">
              <a:buFont typeface="Wingdings" panose="05000000000000000000" pitchFamily="2" charset="2"/>
              <a:buChar char="v"/>
            </a:pPr>
            <a:r>
              <a:rPr lang="ar-DZ" altLang="ar-SA" sz="2800" smtClean="0">
                <a:cs typeface="Arial" panose="020B0604020202020204" pitchFamily="34" charset="0"/>
              </a:rPr>
              <a:t>المنظمة كائن اجتماعي يعمل ضمن إطار قانوني في بيئة تتسم بالديناميكية والتغيير.</a:t>
            </a:r>
            <a:endParaRPr lang="ar-SA" altLang="ar-SA" sz="2800" smtClean="0">
              <a:cs typeface="Arial" panose="020B0604020202020204" pitchFamily="34" charset="0"/>
            </a:endParaRPr>
          </a:p>
          <a:p>
            <a:pPr algn="just" rtl="1">
              <a:buFont typeface="Wingdings" panose="05000000000000000000" pitchFamily="2" charset="2"/>
              <a:buChar char="v"/>
            </a:pPr>
            <a:r>
              <a:rPr lang="ar-DZ" altLang="ar-SA" sz="2800" smtClean="0">
                <a:cs typeface="Arial" panose="020B0604020202020204" pitchFamily="34" charset="0"/>
              </a:rPr>
              <a:t>هناك مصالح مشترك</a:t>
            </a:r>
            <a:r>
              <a:rPr lang="ar-SA" altLang="ar-SA" sz="2800" smtClean="0">
                <a:cs typeface="Arial" panose="020B0604020202020204" pitchFamily="34" charset="0"/>
              </a:rPr>
              <a:t>ة</a:t>
            </a:r>
            <a:r>
              <a:rPr lang="ar-DZ" altLang="ar-SA" sz="2800" smtClean="0">
                <a:cs typeface="Arial" panose="020B0604020202020204" pitchFamily="34" charset="0"/>
              </a:rPr>
              <a:t> بين المنظمة والعمال، فكل </a:t>
            </a:r>
            <a:r>
              <a:rPr lang="ar-SA" altLang="ar-SA" sz="2800" smtClean="0">
                <a:cs typeface="Arial" panose="020B0604020202020204" pitchFamily="34" charset="0"/>
              </a:rPr>
              <a:t>طرف</a:t>
            </a:r>
            <a:r>
              <a:rPr lang="ar-DZ" altLang="ar-SA" sz="2800" smtClean="0">
                <a:cs typeface="Arial" panose="020B0604020202020204" pitchFamily="34" charset="0"/>
              </a:rPr>
              <a:t> بحاجة إلى </a:t>
            </a:r>
            <a:r>
              <a:rPr lang="ar-SA" altLang="ar-SA" sz="2800" smtClean="0">
                <a:cs typeface="Arial" panose="020B0604020202020204" pitchFamily="34" charset="0"/>
              </a:rPr>
              <a:t>الطرف </a:t>
            </a:r>
            <a:r>
              <a:rPr lang="ar-DZ" altLang="ar-SA" sz="2800" smtClean="0">
                <a:cs typeface="Arial" panose="020B0604020202020204" pitchFamily="34" charset="0"/>
              </a:rPr>
              <a:t>الأخر</a:t>
            </a:r>
            <a:r>
              <a:rPr lang="ar-SA" altLang="ar-SA" sz="2800" smtClean="0">
                <a:cs typeface="Arial" panose="020B0604020202020204" pitchFamily="34" charset="0"/>
              </a:rPr>
              <a:t>.</a:t>
            </a:r>
          </a:p>
        </p:txBody>
      </p:sp>
      <p:sp>
        <p:nvSpPr>
          <p:cNvPr id="21508"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00969768-3C1E-4C15-B079-C260158F1FCC}" type="slidenum">
              <a:rPr lang="ar-SA" altLang="ar-SA" sz="1200">
                <a:solidFill>
                  <a:schemeClr val="bg1"/>
                </a:solidFill>
              </a:rPr>
              <a:pPr>
                <a:spcBef>
                  <a:spcPct val="0"/>
                </a:spcBef>
                <a:buFontTx/>
                <a:buNone/>
              </a:pPr>
              <a:t>16</a:t>
            </a:fld>
            <a:endParaRPr lang="en-US" altLang="ar-SA" sz="1200">
              <a:solidFill>
                <a:schemeClr val="bg1"/>
              </a:solidFill>
            </a:endParaRPr>
          </a:p>
        </p:txBody>
      </p:sp>
    </p:spTree>
    <p:extLst>
      <p:ext uri="{BB962C8B-B14F-4D97-AF65-F5344CB8AC3E}">
        <p14:creationId xmlns:p14="http://schemas.microsoft.com/office/powerpoint/2010/main" val="17049986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09600" y="2057400"/>
            <a:ext cx="8420100" cy="2819400"/>
          </a:xfrm>
        </p:spPr>
        <p:txBody>
          <a:bodyPr/>
          <a:lstStyle/>
          <a:p>
            <a:pPr rtl="1">
              <a:defRPr/>
            </a:pPr>
            <a:r>
              <a:rPr lang="ar-SA" b="1" dirty="0" smtClean="0"/>
              <a:t>خامسا</a:t>
            </a:r>
            <a:r>
              <a:rPr lang="ar-SA" b="1" dirty="0" smtClean="0">
                <a:solidFill>
                  <a:schemeClr val="tx1"/>
                </a:solidFill>
                <a:cs typeface="Arial" pitchFamily="34" charset="0"/>
              </a:rPr>
              <a:t/>
            </a:r>
            <a:br>
              <a:rPr lang="ar-SA" b="1" dirty="0" smtClean="0">
                <a:solidFill>
                  <a:schemeClr val="tx1"/>
                </a:solidFill>
                <a:cs typeface="Arial" pitchFamily="34" charset="0"/>
              </a:rPr>
            </a:br>
            <a:r>
              <a:rPr lang="ar-SA" b="1" dirty="0" smtClean="0">
                <a:solidFill>
                  <a:schemeClr val="tx1"/>
                </a:solidFill>
                <a:cs typeface="Arial" pitchFamily="34" charset="0"/>
              </a:rPr>
              <a:t/>
            </a:r>
            <a:br>
              <a:rPr lang="ar-SA" b="1" dirty="0" smtClean="0">
                <a:solidFill>
                  <a:schemeClr val="tx1"/>
                </a:solidFill>
                <a:cs typeface="Arial" pitchFamily="34" charset="0"/>
              </a:rPr>
            </a:br>
            <a:r>
              <a:rPr lang="ar-DZ" b="1" dirty="0" smtClean="0"/>
              <a:t>مبررات </a:t>
            </a:r>
            <a:r>
              <a:rPr lang="ar-SA" b="1" dirty="0" smtClean="0"/>
              <a:t>دراسة </a:t>
            </a:r>
            <a:r>
              <a:rPr lang="ar-DZ" b="1" dirty="0" smtClean="0"/>
              <a:t>السلوك الإنساني</a:t>
            </a:r>
            <a:endParaRPr lang="ar-SA" b="1" dirty="0" smtClean="0">
              <a:solidFill>
                <a:schemeClr val="tx1"/>
              </a:solidFill>
              <a:cs typeface="Arial" pitchFamily="34" charset="0"/>
            </a:endParaRPr>
          </a:p>
        </p:txBody>
      </p:sp>
      <p:sp>
        <p:nvSpPr>
          <p:cNvPr id="22531"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C22D3869-6B58-4347-9BB5-F5A16DF396D6}" type="slidenum">
              <a:rPr lang="ar-SA" altLang="ar-SA" sz="1200">
                <a:solidFill>
                  <a:schemeClr val="bg1"/>
                </a:solidFill>
              </a:rPr>
              <a:pPr>
                <a:spcBef>
                  <a:spcPct val="0"/>
                </a:spcBef>
                <a:buFontTx/>
                <a:buNone/>
              </a:pPr>
              <a:t>17</a:t>
            </a:fld>
            <a:endParaRPr lang="en-US" altLang="ar-SA" sz="1200">
              <a:solidFill>
                <a:schemeClr val="bg1"/>
              </a:solidFill>
            </a:endParaRPr>
          </a:p>
        </p:txBody>
      </p:sp>
    </p:spTree>
    <p:extLst>
      <p:ext uri="{BB962C8B-B14F-4D97-AF65-F5344CB8AC3E}">
        <p14:creationId xmlns:p14="http://schemas.microsoft.com/office/powerpoint/2010/main" val="18849852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5358C7D5-DC46-47E2-A8A8-C3C6FE9B8885}" type="slidenum">
              <a:rPr lang="ar-SA" altLang="ar-SA" sz="1200">
                <a:solidFill>
                  <a:schemeClr val="bg1"/>
                </a:solidFill>
              </a:rPr>
              <a:pPr>
                <a:spcBef>
                  <a:spcPct val="0"/>
                </a:spcBef>
                <a:buFontTx/>
                <a:buNone/>
              </a:pPr>
              <a:t>18</a:t>
            </a:fld>
            <a:endParaRPr lang="en-US" altLang="ar-SA" sz="1200">
              <a:solidFill>
                <a:schemeClr val="bg1"/>
              </a:solidFill>
            </a:endParaRPr>
          </a:p>
        </p:txBody>
      </p:sp>
      <p:sp>
        <p:nvSpPr>
          <p:cNvPr id="5" name="سهم إلى اليسار 4"/>
          <p:cNvSpPr/>
          <p:nvPr/>
        </p:nvSpPr>
        <p:spPr>
          <a:xfrm>
            <a:off x="0" y="1524000"/>
            <a:ext cx="9677400" cy="1600200"/>
          </a:xfrm>
          <a:prstGeom prst="leftArrow">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r>
              <a:rPr lang="ar-DZ" sz="2800" dirty="0"/>
              <a:t>لأنه يمكن المديرين وكل العاملين من أداء الأنشطة </a:t>
            </a:r>
            <a:r>
              <a:rPr lang="ar-SA" sz="2800" dirty="0"/>
              <a:t>المطلوبة </a:t>
            </a:r>
            <a:r>
              <a:rPr lang="ar-DZ" sz="2800" dirty="0"/>
              <a:t>منهم بكفاءة عالية.</a:t>
            </a:r>
            <a:endParaRPr lang="en-US" sz="2800" dirty="0"/>
          </a:p>
        </p:txBody>
      </p:sp>
      <p:sp>
        <p:nvSpPr>
          <p:cNvPr id="6" name="سهم إلى اليسار 5"/>
          <p:cNvSpPr/>
          <p:nvPr/>
        </p:nvSpPr>
        <p:spPr>
          <a:xfrm>
            <a:off x="0" y="3124200"/>
            <a:ext cx="9677400" cy="1600200"/>
          </a:xfrm>
          <a:prstGeom prst="leftArrow">
            <a:avLst/>
          </a:prstGeom>
        </p:spPr>
        <p:style>
          <a:lnRef idx="1">
            <a:schemeClr val="accent3"/>
          </a:lnRef>
          <a:fillRef idx="2">
            <a:schemeClr val="accent3"/>
          </a:fillRef>
          <a:effectRef idx="1">
            <a:schemeClr val="accent3"/>
          </a:effectRef>
          <a:fontRef idx="minor">
            <a:schemeClr val="dk1"/>
          </a:fontRef>
        </p:style>
        <p:txBody>
          <a:bodyPr rtlCol="1" anchor="ctr"/>
          <a:lstStyle/>
          <a:p>
            <a:pPr algn="just" rtl="1" eaLnBrk="1" hangingPunct="1">
              <a:defRPr/>
            </a:pPr>
            <a:r>
              <a:rPr lang="ar-DZ" sz="2800" dirty="0"/>
              <a:t>وجود </a:t>
            </a:r>
            <a:r>
              <a:rPr lang="ar-SA" sz="2800" dirty="0" err="1"/>
              <a:t>ال</a:t>
            </a:r>
            <a:r>
              <a:rPr lang="ar-DZ" sz="2800" dirty="0"/>
              <a:t>مشكلات </a:t>
            </a:r>
            <a:r>
              <a:rPr lang="ar-SA" sz="2800" dirty="0" err="1"/>
              <a:t>ال</a:t>
            </a:r>
            <a:r>
              <a:rPr lang="ar-DZ" sz="2800" dirty="0"/>
              <a:t>تنظيمية </a:t>
            </a:r>
            <a:r>
              <a:rPr lang="ar-DZ" sz="2800" dirty="0" err="1"/>
              <a:t>و</a:t>
            </a:r>
            <a:r>
              <a:rPr lang="ar-SA" sz="2800" dirty="0" err="1"/>
              <a:t>ال</a:t>
            </a:r>
            <a:r>
              <a:rPr lang="ar-DZ" sz="2800" dirty="0"/>
              <a:t>مالية </a:t>
            </a:r>
            <a:r>
              <a:rPr lang="ar-DZ" sz="2800" dirty="0" err="1"/>
              <a:t>و</a:t>
            </a:r>
            <a:r>
              <a:rPr lang="ar-SA" sz="2800" dirty="0" err="1"/>
              <a:t>ال</a:t>
            </a:r>
            <a:r>
              <a:rPr lang="ar-DZ" sz="2800" dirty="0"/>
              <a:t>فنية </a:t>
            </a:r>
            <a:r>
              <a:rPr lang="ar-SA" sz="2800" dirty="0"/>
              <a:t>بالمنظمة </a:t>
            </a:r>
            <a:r>
              <a:rPr lang="ar-DZ" sz="2800" dirty="0"/>
              <a:t>يؤدي إلى زيادة المشكلات الإنسانية</a:t>
            </a:r>
            <a:r>
              <a:rPr lang="ar-SA" sz="2800" dirty="0"/>
              <a:t>، </a:t>
            </a:r>
            <a:r>
              <a:rPr lang="ar-DZ" sz="2800" dirty="0"/>
              <a:t>الأمر الذي يتطلب </a:t>
            </a:r>
            <a:r>
              <a:rPr lang="ar-SA" sz="2800" dirty="0"/>
              <a:t>ضرورة </a:t>
            </a:r>
            <a:r>
              <a:rPr lang="ar-DZ" sz="2800" dirty="0"/>
              <a:t>فهم </a:t>
            </a:r>
            <a:r>
              <a:rPr lang="ar-SA" sz="2800" dirty="0"/>
              <a:t>و</a:t>
            </a:r>
            <a:r>
              <a:rPr lang="ar-DZ" sz="2800" dirty="0"/>
              <a:t>دراسة الحاجات الإنسانية للعاملين.</a:t>
            </a:r>
            <a:endParaRPr lang="en-US" sz="2800" dirty="0"/>
          </a:p>
        </p:txBody>
      </p:sp>
      <p:sp>
        <p:nvSpPr>
          <p:cNvPr id="7" name="سهم إلى اليسار 6"/>
          <p:cNvSpPr/>
          <p:nvPr/>
        </p:nvSpPr>
        <p:spPr>
          <a:xfrm>
            <a:off x="0" y="4724400"/>
            <a:ext cx="9601200" cy="1600200"/>
          </a:xfrm>
          <a:prstGeom prst="lef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just" rtl="1" eaLnBrk="1" hangingPunct="1">
              <a:defRPr/>
            </a:pPr>
            <a:r>
              <a:rPr lang="ar-SA" sz="2800" dirty="0"/>
              <a:t>تساهم دراسة السلوك التنظيمي الى </a:t>
            </a:r>
            <a:r>
              <a:rPr lang="ar-SA" sz="2800" dirty="0" err="1"/>
              <a:t>ال</a:t>
            </a:r>
            <a:r>
              <a:rPr lang="ar-DZ" sz="2800" dirty="0"/>
              <a:t>فهم </a:t>
            </a:r>
            <a:r>
              <a:rPr lang="ar-SA" sz="2800" dirty="0" err="1"/>
              <a:t>الا</a:t>
            </a:r>
            <a:r>
              <a:rPr lang="ar-DZ" sz="2800" dirty="0"/>
              <a:t>عمق </a:t>
            </a:r>
            <a:r>
              <a:rPr lang="ar-SA" sz="2800" dirty="0"/>
              <a:t>لنمط</a:t>
            </a:r>
            <a:r>
              <a:rPr lang="ar-DZ" sz="2800" dirty="0"/>
              <a:t> الاتصال </a:t>
            </a:r>
            <a:r>
              <a:rPr lang="ar-SA" sz="2800" dirty="0"/>
              <a:t>الفعال، </a:t>
            </a:r>
            <a:r>
              <a:rPr lang="ar-DZ" sz="2800" dirty="0"/>
              <a:t>و</a:t>
            </a:r>
            <a:r>
              <a:rPr lang="ar-SA" sz="2800" dirty="0"/>
              <a:t>مهارة </a:t>
            </a:r>
            <a:r>
              <a:rPr lang="ar-DZ" sz="2800" dirty="0"/>
              <a:t>المفاوضات</a:t>
            </a:r>
            <a:r>
              <a:rPr lang="ar-SA" sz="2800" dirty="0"/>
              <a:t>، </a:t>
            </a:r>
            <a:r>
              <a:rPr lang="ar-DZ" sz="2800" dirty="0"/>
              <a:t> و</a:t>
            </a:r>
            <a:r>
              <a:rPr lang="ar-SA" sz="2800" dirty="0"/>
              <a:t>أساليب </a:t>
            </a:r>
            <a:r>
              <a:rPr lang="ar-DZ" sz="2800" dirty="0"/>
              <a:t>حل الصراعات.</a:t>
            </a:r>
            <a:endParaRPr lang="en-US" sz="2800" dirty="0"/>
          </a:p>
        </p:txBody>
      </p:sp>
      <p:sp>
        <p:nvSpPr>
          <p:cNvPr id="8" name="سهم للأسفل 7"/>
          <p:cNvSpPr/>
          <p:nvPr/>
        </p:nvSpPr>
        <p:spPr>
          <a:xfrm>
            <a:off x="0" y="304800"/>
            <a:ext cx="9906000" cy="1524000"/>
          </a:xfrm>
          <a:prstGeom prst="down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r>
              <a:rPr lang="ar-DZ" sz="2800" dirty="0">
                <a:solidFill>
                  <a:schemeClr val="tx1"/>
                </a:solidFill>
                <a:ea typeface="Calibri" pitchFamily="34" charset="0"/>
              </a:rPr>
              <a:t>السلوك التنظيمي مجال دراسي</a:t>
            </a:r>
            <a:r>
              <a:rPr lang="ar-SA" sz="2800" dirty="0">
                <a:solidFill>
                  <a:schemeClr val="tx1"/>
                </a:solidFill>
                <a:ea typeface="Calibri" pitchFamily="34" charset="0"/>
              </a:rPr>
              <a:t>ي</a:t>
            </a:r>
            <a:r>
              <a:rPr lang="ar-DZ" sz="2800" dirty="0">
                <a:solidFill>
                  <a:schemeClr val="tx1"/>
                </a:solidFill>
                <a:ea typeface="Calibri" pitchFamily="34" charset="0"/>
              </a:rPr>
              <a:t> مشوق  </a:t>
            </a:r>
            <a:r>
              <a:rPr lang="ar-SA" sz="2800" dirty="0">
                <a:solidFill>
                  <a:schemeClr val="tx1"/>
                </a:solidFill>
                <a:ea typeface="Calibri" pitchFamily="34" charset="0"/>
              </a:rPr>
              <a:t>ودراسته </a:t>
            </a:r>
            <a:r>
              <a:rPr lang="ar-DZ" sz="2800" dirty="0">
                <a:solidFill>
                  <a:schemeClr val="tx1"/>
                </a:solidFill>
                <a:ea typeface="Calibri" pitchFamily="34" charset="0"/>
              </a:rPr>
              <a:t>هامة لعدة أسباب هي:</a:t>
            </a:r>
            <a:endParaRPr lang="ar-SA" sz="2800" dirty="0"/>
          </a:p>
        </p:txBody>
      </p:sp>
    </p:spTree>
    <p:extLst>
      <p:ext uri="{BB962C8B-B14F-4D97-AF65-F5344CB8AC3E}">
        <p14:creationId xmlns:p14="http://schemas.microsoft.com/office/powerpoint/2010/main" val="32103250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22A329B5-027C-46A1-A67B-7976E8C725EC}" type="slidenum">
              <a:rPr lang="ar-SA" altLang="ar-SA" sz="1200">
                <a:solidFill>
                  <a:schemeClr val="bg1"/>
                </a:solidFill>
              </a:rPr>
              <a:pPr>
                <a:spcBef>
                  <a:spcPct val="0"/>
                </a:spcBef>
                <a:buFontTx/>
                <a:buNone/>
              </a:pPr>
              <a:t>19</a:t>
            </a:fld>
            <a:endParaRPr lang="en-US" altLang="ar-SA" sz="1200">
              <a:solidFill>
                <a:schemeClr val="bg1"/>
              </a:solidFill>
            </a:endParaRPr>
          </a:p>
        </p:txBody>
      </p:sp>
      <p:sp>
        <p:nvSpPr>
          <p:cNvPr id="5" name="مخطط انسيابي: بيانات مخزّنة 4"/>
          <p:cNvSpPr/>
          <p:nvPr/>
        </p:nvSpPr>
        <p:spPr>
          <a:xfrm>
            <a:off x="0" y="0"/>
            <a:ext cx="9906000" cy="1371600"/>
          </a:xfrm>
          <a:prstGeom prst="flowChartOnlineStorage">
            <a:avLst/>
          </a:prstGeom>
        </p:spPr>
        <p:style>
          <a:lnRef idx="1">
            <a:schemeClr val="accent2"/>
          </a:lnRef>
          <a:fillRef idx="2">
            <a:schemeClr val="accent2"/>
          </a:fillRef>
          <a:effectRef idx="1">
            <a:schemeClr val="accent2"/>
          </a:effectRef>
          <a:fontRef idx="minor">
            <a:schemeClr val="dk1"/>
          </a:fontRef>
        </p:style>
        <p:txBody>
          <a:bodyPr rtlCol="1" anchor="ctr"/>
          <a:lstStyle/>
          <a:p>
            <a:pPr algn="just" rtl="1" eaLnBrk="1" hangingPunct="1">
              <a:defRPr/>
            </a:pPr>
            <a:endParaRPr lang="ar-SA" sz="2800" dirty="0"/>
          </a:p>
          <a:p>
            <a:pPr algn="just" rtl="1" eaLnBrk="1" hangingPunct="1">
              <a:defRPr/>
            </a:pPr>
            <a:r>
              <a:rPr lang="ar-DZ" sz="2800" dirty="0"/>
              <a:t>بما الإنسان كائن معقد ذو رغبات ودوافع تختلف باختلاف شخصيته وتكوينه النفسي</a:t>
            </a:r>
            <a:r>
              <a:rPr lang="ar-SA" sz="2800" dirty="0"/>
              <a:t>،</a:t>
            </a:r>
            <a:r>
              <a:rPr lang="ar-DZ" sz="2800" dirty="0"/>
              <a:t> ي</a:t>
            </a:r>
            <a:r>
              <a:rPr lang="ar-SA" sz="2800" dirty="0"/>
              <a:t>ت</a:t>
            </a:r>
            <a:r>
              <a:rPr lang="ar-DZ" sz="2800" dirty="0"/>
              <a:t>طلب الأمر ضرورة فهم شخصيته والتعرف على سلوكه داخل المنظمة.</a:t>
            </a:r>
            <a:endParaRPr lang="ar-SA" sz="2800" dirty="0"/>
          </a:p>
          <a:p>
            <a:pPr algn="ctr" rtl="1" eaLnBrk="1" hangingPunct="1">
              <a:defRPr/>
            </a:pPr>
            <a:endParaRPr lang="ar-SA" dirty="0"/>
          </a:p>
        </p:txBody>
      </p:sp>
      <p:sp>
        <p:nvSpPr>
          <p:cNvPr id="6" name="مخطط انسيابي: بيانات مخزّنة 5"/>
          <p:cNvSpPr/>
          <p:nvPr/>
        </p:nvSpPr>
        <p:spPr>
          <a:xfrm>
            <a:off x="0" y="1600200"/>
            <a:ext cx="9906000" cy="1219200"/>
          </a:xfrm>
          <a:prstGeom prst="flowChartOnlineStorage">
            <a:avLst/>
          </a:prstGeom>
        </p:spPr>
        <p:style>
          <a:lnRef idx="1">
            <a:schemeClr val="accent4"/>
          </a:lnRef>
          <a:fillRef idx="2">
            <a:schemeClr val="accent4"/>
          </a:fillRef>
          <a:effectRef idx="1">
            <a:schemeClr val="accent4"/>
          </a:effectRef>
          <a:fontRef idx="minor">
            <a:schemeClr val="dk1"/>
          </a:fontRef>
        </p:style>
        <p:txBody>
          <a:bodyPr rtlCol="1" anchor="ctr"/>
          <a:lstStyle/>
          <a:p>
            <a:pPr algn="just" rtl="1" eaLnBrk="1" hangingPunct="1">
              <a:defRPr/>
            </a:pPr>
            <a:r>
              <a:rPr lang="ar-DZ" sz="2800" dirty="0"/>
              <a:t>تساعد الدراسة العملية للسلوك الإنساني على تقدير نوعية الحوافز، المادية أم المعنوية المناسبة</a:t>
            </a:r>
            <a:r>
              <a:rPr lang="ar-SA" sz="2800" dirty="0"/>
              <a:t> للأفراد</a:t>
            </a:r>
            <a:r>
              <a:rPr lang="ar-DZ" sz="2800" dirty="0"/>
              <a:t>.</a:t>
            </a:r>
            <a:endParaRPr lang="ar-SA" sz="2800" dirty="0"/>
          </a:p>
        </p:txBody>
      </p:sp>
      <p:sp>
        <p:nvSpPr>
          <p:cNvPr id="8" name="مخطط انسيابي: بيانات مخزّنة 7"/>
          <p:cNvSpPr/>
          <p:nvPr/>
        </p:nvSpPr>
        <p:spPr>
          <a:xfrm>
            <a:off x="0" y="4876800"/>
            <a:ext cx="9906000" cy="1447800"/>
          </a:xfrm>
          <a:prstGeom prst="flowChartOnlineStorage">
            <a:avLst/>
          </a:prstGeom>
        </p:spPr>
        <p:style>
          <a:lnRef idx="1">
            <a:schemeClr val="accent5"/>
          </a:lnRef>
          <a:fillRef idx="2">
            <a:schemeClr val="accent5"/>
          </a:fillRef>
          <a:effectRef idx="1">
            <a:schemeClr val="accent5"/>
          </a:effectRef>
          <a:fontRef idx="minor">
            <a:schemeClr val="dk1"/>
          </a:fontRef>
        </p:style>
        <p:txBody>
          <a:bodyPr rtlCol="1" anchor="ctr"/>
          <a:lstStyle/>
          <a:p>
            <a:pPr algn="just" rtl="1" eaLnBrk="1" hangingPunct="1">
              <a:defRPr/>
            </a:pPr>
            <a:r>
              <a:rPr lang="ar-SA" sz="2800" dirty="0"/>
              <a:t>تقلل دراسة السلوك التنظيمي من</a:t>
            </a:r>
            <a:r>
              <a:rPr lang="ar-DZ" sz="2800" dirty="0"/>
              <a:t> الاعتماد على الحدس والأحكام الشخصية في تكوين الآراء والأحكام على الأفراد</a:t>
            </a:r>
            <a:r>
              <a:rPr lang="ar-SA" sz="2800" dirty="0"/>
              <a:t>.</a:t>
            </a:r>
          </a:p>
        </p:txBody>
      </p:sp>
      <p:sp>
        <p:nvSpPr>
          <p:cNvPr id="9" name="مخطط انسيابي: بيانات مخزّنة 8"/>
          <p:cNvSpPr/>
          <p:nvPr/>
        </p:nvSpPr>
        <p:spPr>
          <a:xfrm>
            <a:off x="0" y="3048000"/>
            <a:ext cx="9906000" cy="1676400"/>
          </a:xfrm>
          <a:prstGeom prst="flowChartOnlineStorage">
            <a:avLst/>
          </a:prstGeom>
        </p:spPr>
        <p:style>
          <a:lnRef idx="1">
            <a:schemeClr val="accent3"/>
          </a:lnRef>
          <a:fillRef idx="2">
            <a:schemeClr val="accent3"/>
          </a:fillRef>
          <a:effectRef idx="1">
            <a:schemeClr val="accent3"/>
          </a:effectRef>
          <a:fontRef idx="minor">
            <a:schemeClr val="dk1"/>
          </a:fontRef>
        </p:style>
        <p:txBody>
          <a:bodyPr rtlCol="1" anchor="ctr"/>
          <a:lstStyle/>
          <a:p>
            <a:pPr algn="just" rtl="1" eaLnBrk="1" hangingPunct="1">
              <a:defRPr/>
            </a:pPr>
            <a:r>
              <a:rPr lang="ar-SA" sz="2800" dirty="0"/>
              <a:t>الإلمام بأسس السلوك التنظيمي يساعد المدراء على زيادة كفاءتهم الإدارية، ذلك أن التعرف على رغبات واحتياجات وميولات واتجاهات المرؤوسين يؤدي الى حسن قيادتهم وإدارتهم بكفاءة.</a:t>
            </a:r>
          </a:p>
        </p:txBody>
      </p:sp>
    </p:spTree>
    <p:extLst>
      <p:ext uri="{BB962C8B-B14F-4D97-AF65-F5344CB8AC3E}">
        <p14:creationId xmlns:p14="http://schemas.microsoft.com/office/powerpoint/2010/main" val="17783033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09600" y="2057400"/>
            <a:ext cx="8420100" cy="2819400"/>
          </a:xfrm>
        </p:spPr>
        <p:txBody>
          <a:bodyPr/>
          <a:lstStyle/>
          <a:p>
            <a:pPr rtl="1">
              <a:defRPr/>
            </a:pPr>
            <a:r>
              <a:rPr lang="ar-SA" b="1" dirty="0" smtClean="0"/>
              <a:t>سادسا</a:t>
            </a:r>
            <a:r>
              <a:rPr lang="ar-SA" b="1" dirty="0" smtClean="0">
                <a:solidFill>
                  <a:schemeClr val="tx1"/>
                </a:solidFill>
                <a:cs typeface="Arial" pitchFamily="34" charset="0"/>
              </a:rPr>
              <a:t/>
            </a:r>
            <a:br>
              <a:rPr lang="ar-SA" b="1" dirty="0" smtClean="0">
                <a:solidFill>
                  <a:schemeClr val="tx1"/>
                </a:solidFill>
                <a:cs typeface="Arial" pitchFamily="34" charset="0"/>
              </a:rPr>
            </a:br>
            <a:r>
              <a:rPr lang="ar-SA" b="1" dirty="0" smtClean="0">
                <a:solidFill>
                  <a:schemeClr val="tx1"/>
                </a:solidFill>
                <a:cs typeface="Arial" pitchFamily="34" charset="0"/>
              </a:rPr>
              <a:t/>
            </a:r>
            <a:br>
              <a:rPr lang="ar-SA" b="1" dirty="0" smtClean="0">
                <a:solidFill>
                  <a:schemeClr val="tx1"/>
                </a:solidFill>
                <a:cs typeface="Arial" pitchFamily="34" charset="0"/>
              </a:rPr>
            </a:br>
            <a:r>
              <a:rPr lang="ar-SA" b="1" dirty="0" smtClean="0"/>
              <a:t>أهداف دراسة السلوك التنظيمي</a:t>
            </a:r>
            <a:endParaRPr lang="ar-SA" b="1" dirty="0" smtClean="0">
              <a:solidFill>
                <a:schemeClr val="tx1"/>
              </a:solidFill>
              <a:cs typeface="Arial" pitchFamily="34" charset="0"/>
            </a:endParaRPr>
          </a:p>
        </p:txBody>
      </p:sp>
      <p:sp>
        <p:nvSpPr>
          <p:cNvPr id="25603"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434200B3-CFCA-47DE-B80A-7DA150A58843}" type="slidenum">
              <a:rPr lang="ar-SA" altLang="ar-SA" sz="1200">
                <a:solidFill>
                  <a:schemeClr val="bg1"/>
                </a:solidFill>
              </a:rPr>
              <a:pPr>
                <a:spcBef>
                  <a:spcPct val="0"/>
                </a:spcBef>
                <a:buFontTx/>
                <a:buNone/>
              </a:pPr>
              <a:t>20</a:t>
            </a:fld>
            <a:endParaRPr lang="en-US" altLang="ar-SA" sz="1200">
              <a:solidFill>
                <a:schemeClr val="bg1"/>
              </a:solidFill>
            </a:endParaRPr>
          </a:p>
        </p:txBody>
      </p:sp>
    </p:spTree>
    <p:extLst>
      <p:ext uri="{BB962C8B-B14F-4D97-AF65-F5344CB8AC3E}">
        <p14:creationId xmlns:p14="http://schemas.microsoft.com/office/powerpoint/2010/main" val="18743149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CFB0D19A-CD83-4B5B-94D7-DAD61B2733FB}" type="slidenum">
              <a:rPr lang="ar-SA" altLang="ar-SA" sz="1200">
                <a:solidFill>
                  <a:schemeClr val="bg1"/>
                </a:solidFill>
              </a:rPr>
              <a:pPr>
                <a:spcBef>
                  <a:spcPct val="0"/>
                </a:spcBef>
                <a:buFontTx/>
                <a:buNone/>
              </a:pPr>
              <a:t>21</a:t>
            </a:fld>
            <a:endParaRPr lang="en-US" altLang="ar-SA" sz="1200">
              <a:solidFill>
                <a:schemeClr val="bg1"/>
              </a:solidFill>
            </a:endParaRPr>
          </a:p>
        </p:txBody>
      </p:sp>
      <p:sp>
        <p:nvSpPr>
          <p:cNvPr id="5" name="سهم إلى اليسار 4"/>
          <p:cNvSpPr/>
          <p:nvPr/>
        </p:nvSpPr>
        <p:spPr>
          <a:xfrm>
            <a:off x="0" y="0"/>
            <a:ext cx="8686800" cy="6172200"/>
          </a:xfrm>
          <a:prstGeom prst="leftArrow">
            <a:avLst/>
          </a:prstGeom>
        </p:spPr>
        <p:style>
          <a:lnRef idx="1">
            <a:schemeClr val="accent6"/>
          </a:lnRef>
          <a:fillRef idx="2">
            <a:schemeClr val="accent6"/>
          </a:fillRef>
          <a:effectRef idx="1">
            <a:schemeClr val="accent6"/>
          </a:effectRef>
          <a:fontRef idx="minor">
            <a:schemeClr val="dk1"/>
          </a:fontRef>
        </p:style>
        <p:txBody>
          <a:bodyPr rtlCol="1" anchor="ctr"/>
          <a:lstStyle/>
          <a:p>
            <a:pPr algn="ctr" rtl="1" eaLnBrk="1" hangingPunct="1">
              <a:defRPr/>
            </a:pPr>
            <a:endParaRPr lang="en-US" sz="4800" b="1" dirty="0">
              <a:solidFill>
                <a:schemeClr val="tx1"/>
              </a:solidFill>
              <a:ea typeface="Calibri" pitchFamily="34" charset="0"/>
              <a:cs typeface="Arial" pitchFamily="34" charset="0"/>
            </a:endParaRPr>
          </a:p>
          <a:p>
            <a:pPr marL="800100" indent="-514350" algn="r" rtl="1" eaLnBrk="1" hangingPunct="1">
              <a:buFont typeface="+mj-lt"/>
              <a:buAutoNum type="arabicPeriod"/>
              <a:defRPr/>
            </a:pPr>
            <a:r>
              <a:rPr lang="ar-SA" sz="4800" b="1" dirty="0">
                <a:solidFill>
                  <a:schemeClr val="tx1"/>
                </a:solidFill>
                <a:ea typeface="Calibri" pitchFamily="34" charset="0"/>
              </a:rPr>
              <a:t>فهم وتفسير السلوك التنظيمي </a:t>
            </a:r>
          </a:p>
          <a:p>
            <a:pPr marL="800100" indent="-514350" algn="r" rtl="1" eaLnBrk="1" hangingPunct="1">
              <a:buFont typeface="+mj-lt"/>
              <a:buAutoNum type="arabicPeriod"/>
              <a:defRPr/>
            </a:pPr>
            <a:r>
              <a:rPr lang="ar-SA" sz="4800" b="1" dirty="0">
                <a:solidFill>
                  <a:schemeClr val="tx1"/>
                </a:solidFill>
                <a:ea typeface="Calibri" pitchFamily="34" charset="0"/>
              </a:rPr>
              <a:t>التنبؤ بالسلوك التنظيمي</a:t>
            </a:r>
          </a:p>
          <a:p>
            <a:pPr marL="800100" indent="-514350" algn="r" rtl="1" eaLnBrk="1" hangingPunct="1">
              <a:buFont typeface="+mj-lt"/>
              <a:buAutoNum type="arabicPeriod"/>
              <a:defRPr/>
            </a:pPr>
            <a:r>
              <a:rPr lang="ar-SA" sz="4800" b="1" dirty="0">
                <a:solidFill>
                  <a:schemeClr val="tx1"/>
                </a:solidFill>
                <a:ea typeface="Calibri" pitchFamily="34" charset="0"/>
              </a:rPr>
              <a:t>ادارة وتوجيه السلوك التنظيمي</a:t>
            </a:r>
          </a:p>
          <a:p>
            <a:pPr marL="2055813" indent="-514350" algn="r" rtl="1" eaLnBrk="1" hangingPunct="1">
              <a:defRPr/>
            </a:pPr>
            <a:endParaRPr lang="en-US" sz="2800" b="1" dirty="0">
              <a:solidFill>
                <a:schemeClr val="tx1"/>
              </a:solidFill>
              <a:ea typeface="Calibri" pitchFamily="34" charset="0"/>
              <a:cs typeface="Arial" pitchFamily="34" charset="0"/>
            </a:endParaRPr>
          </a:p>
        </p:txBody>
      </p:sp>
      <p:sp>
        <p:nvSpPr>
          <p:cNvPr id="7" name="سهم إلى اليسار 6"/>
          <p:cNvSpPr/>
          <p:nvPr/>
        </p:nvSpPr>
        <p:spPr>
          <a:xfrm>
            <a:off x="3124200" y="0"/>
            <a:ext cx="6781800" cy="1524000"/>
          </a:xfrm>
          <a:prstGeom prst="lef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rtl="1" eaLnBrk="1" hangingPunct="1">
              <a:defRPr/>
            </a:pPr>
            <a:endParaRPr lang="ar-SA" sz="2800" b="1" dirty="0">
              <a:solidFill>
                <a:schemeClr val="tx1"/>
              </a:solidFill>
              <a:ea typeface="Calibri" pitchFamily="34" charset="0"/>
            </a:endParaRPr>
          </a:p>
          <a:p>
            <a:pPr algn="ctr" rtl="1" eaLnBrk="1" hangingPunct="1">
              <a:defRPr/>
            </a:pPr>
            <a:r>
              <a:rPr lang="ar-DZ" sz="2800" b="1" dirty="0">
                <a:solidFill>
                  <a:schemeClr val="tx1"/>
                </a:solidFill>
                <a:ea typeface="Calibri" pitchFamily="34" charset="0"/>
              </a:rPr>
              <a:t>بشكل عام يهدف علم السلوك التنظيمي الى</a:t>
            </a:r>
            <a:r>
              <a:rPr lang="ar-SA" sz="2800" b="1" dirty="0">
                <a:solidFill>
                  <a:schemeClr val="tx1"/>
                </a:solidFill>
                <a:ea typeface="Calibri" pitchFamily="34" charset="0"/>
              </a:rPr>
              <a:t>: </a:t>
            </a:r>
            <a:r>
              <a:rPr lang="ar-DZ" sz="2800" b="1" dirty="0">
                <a:solidFill>
                  <a:schemeClr val="tx1"/>
                </a:solidFill>
                <a:ea typeface="Calibri" pitchFamily="34" charset="0"/>
              </a:rPr>
              <a:t> </a:t>
            </a:r>
            <a:endParaRPr lang="en-US" sz="2800" b="1" dirty="0">
              <a:solidFill>
                <a:schemeClr val="tx1"/>
              </a:solidFill>
              <a:ea typeface="Calibri" pitchFamily="34" charset="0"/>
              <a:cs typeface="Arial" pitchFamily="34" charset="0"/>
            </a:endParaRPr>
          </a:p>
          <a:p>
            <a:pPr algn="ctr" rtl="1" eaLnBrk="1" hangingPunct="1">
              <a:defRPr/>
            </a:pPr>
            <a:endParaRPr lang="ar-SA" dirty="0"/>
          </a:p>
        </p:txBody>
      </p:sp>
    </p:spTree>
    <p:extLst>
      <p:ext uri="{BB962C8B-B14F-4D97-AF65-F5344CB8AC3E}">
        <p14:creationId xmlns:p14="http://schemas.microsoft.com/office/powerpoint/2010/main" val="526964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24D527CD-8530-4566-BA65-A2198CCFD5E9}" type="slidenum">
              <a:rPr lang="ar-SA" altLang="ar-SA" sz="1200">
                <a:solidFill>
                  <a:schemeClr val="bg1"/>
                </a:solidFill>
              </a:rPr>
              <a:pPr>
                <a:spcBef>
                  <a:spcPct val="0"/>
                </a:spcBef>
                <a:buFontTx/>
                <a:buNone/>
              </a:pPr>
              <a:t>22</a:t>
            </a:fld>
            <a:endParaRPr lang="en-US" altLang="ar-SA" sz="1200">
              <a:solidFill>
                <a:schemeClr val="bg1"/>
              </a:solidFill>
            </a:endParaRPr>
          </a:p>
        </p:txBody>
      </p:sp>
      <p:sp>
        <p:nvSpPr>
          <p:cNvPr id="5" name="عنصر نائب للمحتوى 2"/>
          <p:cNvSpPr>
            <a:spLocks noGrp="1"/>
          </p:cNvSpPr>
          <p:nvPr>
            <p:ph idx="1"/>
          </p:nvPr>
        </p:nvSpPr>
        <p:spPr>
          <a:xfrm>
            <a:off x="381000" y="2133600"/>
            <a:ext cx="8915400" cy="3962400"/>
          </a:xfrm>
          <a:solidFill>
            <a:schemeClr val="accent1">
              <a:lumMod val="20000"/>
              <a:lumOff val="80000"/>
            </a:schemeClr>
          </a:solidFill>
        </p:spPr>
        <p:txBody>
          <a:bodyPr/>
          <a:lstStyle/>
          <a:p>
            <a:pPr algn="just" rtl="1">
              <a:buFont typeface="Wingdings" pitchFamily="2" charset="2"/>
              <a:buChar char="Ø"/>
              <a:defRPr/>
            </a:pPr>
            <a:r>
              <a:rPr lang="ar-DZ" sz="2800" dirty="0" smtClean="0"/>
              <a:t>أي تفسير وشرح الأحداث التي تقع في المنظمة.</a:t>
            </a:r>
            <a:endParaRPr lang="ar-SA" sz="2800" dirty="0" smtClean="0"/>
          </a:p>
          <a:p>
            <a:pPr algn="just" rtl="1">
              <a:buFont typeface="Wingdings" pitchFamily="2" charset="2"/>
              <a:buChar char="Ø"/>
              <a:defRPr/>
            </a:pPr>
            <a:r>
              <a:rPr lang="ar-SA" sz="2800" dirty="0" smtClean="0"/>
              <a:t>يحتاج الرؤساء والمرؤوسين في المنظمات إلى فهم بعضهم البعض.</a:t>
            </a:r>
          </a:p>
          <a:p>
            <a:pPr algn="just" rtl="1">
              <a:buFont typeface="Wingdings" pitchFamily="2" charset="2"/>
              <a:buChar char="Ø"/>
              <a:defRPr/>
            </a:pPr>
            <a:r>
              <a:rPr lang="ar-SA" sz="2800" dirty="0" smtClean="0"/>
              <a:t>الفهم </a:t>
            </a:r>
            <a:r>
              <a:rPr lang="ar-SA" sz="2800" dirty="0" err="1" smtClean="0"/>
              <a:t>و</a:t>
            </a:r>
            <a:r>
              <a:rPr lang="ar-DZ" sz="2800" dirty="0" smtClean="0"/>
              <a:t>التفسير </a:t>
            </a:r>
            <a:r>
              <a:rPr lang="ar-SA" sz="2800" dirty="0" err="1" smtClean="0"/>
              <a:t>ال</a:t>
            </a:r>
            <a:r>
              <a:rPr lang="ar-DZ" sz="2800" dirty="0" smtClean="0"/>
              <a:t>دقيق عادة ما يوصل الى التنبؤ الدقيق،</a:t>
            </a:r>
            <a:endParaRPr lang="ar-SA" sz="2800" dirty="0" smtClean="0"/>
          </a:p>
          <a:p>
            <a:pPr algn="just" rtl="1">
              <a:buFont typeface="Wingdings" pitchFamily="2" charset="2"/>
              <a:buChar char="Ø"/>
              <a:defRPr/>
            </a:pPr>
            <a:r>
              <a:rPr lang="ar-DZ" sz="2800" dirty="0" smtClean="0"/>
              <a:t>تفسير </a:t>
            </a:r>
            <a:r>
              <a:rPr lang="ar-SA" sz="2800" dirty="0" smtClean="0"/>
              <a:t>السلوك مسألة معقدة </a:t>
            </a:r>
            <a:r>
              <a:rPr lang="ar-DZ" sz="2800" dirty="0" smtClean="0"/>
              <a:t>بسبب:</a:t>
            </a:r>
            <a:endParaRPr lang="en-US" sz="2800" dirty="0" smtClean="0"/>
          </a:p>
          <a:p>
            <a:pPr marL="969963" algn="just" rtl="1">
              <a:buFont typeface="Wingdings" pitchFamily="2" charset="2"/>
              <a:buChar char="ü"/>
              <a:defRPr/>
            </a:pPr>
            <a:r>
              <a:rPr lang="ar-SA" sz="2800" dirty="0" smtClean="0"/>
              <a:t> أن </a:t>
            </a:r>
            <a:r>
              <a:rPr lang="ar-DZ" sz="2800" dirty="0" smtClean="0"/>
              <a:t>السلوك </a:t>
            </a:r>
            <a:r>
              <a:rPr lang="ar-SA" sz="2800" dirty="0" smtClean="0"/>
              <a:t>له </a:t>
            </a:r>
            <a:r>
              <a:rPr lang="ar-DZ" sz="2800" dirty="0" smtClean="0"/>
              <a:t>أكثر من سبب</a:t>
            </a:r>
            <a:r>
              <a:rPr lang="ar-SA" sz="2800" dirty="0" smtClean="0"/>
              <a:t> </a:t>
            </a:r>
            <a:r>
              <a:rPr lang="ar-DZ" sz="2800" dirty="0" smtClean="0"/>
              <a:t>(</a:t>
            </a:r>
            <a:r>
              <a:rPr lang="en-US" sz="2800" dirty="0" smtClean="0"/>
              <a:t>Multiple causes</a:t>
            </a:r>
            <a:r>
              <a:rPr lang="ar-DZ" sz="2800" dirty="0" smtClean="0"/>
              <a:t>)، مثلا الأفراد الذين يفكرون في الاستقالة قد تكون لديهم عدة أسباب.</a:t>
            </a:r>
            <a:endParaRPr lang="en-US" sz="2800" dirty="0" smtClean="0"/>
          </a:p>
          <a:p>
            <a:pPr marL="969963" algn="just" rtl="1">
              <a:buFont typeface="Wingdings" pitchFamily="2" charset="2"/>
              <a:buChar char="ü"/>
              <a:defRPr/>
            </a:pPr>
            <a:r>
              <a:rPr lang="ar-DZ" sz="2800" dirty="0" smtClean="0"/>
              <a:t>كل سبب يتطلب حلا خاص </a:t>
            </a:r>
            <a:r>
              <a:rPr lang="ar-SA" sz="2800" dirty="0" smtClean="0"/>
              <a:t>به </a:t>
            </a:r>
            <a:r>
              <a:rPr lang="ar-DZ" sz="2800" dirty="0" smtClean="0"/>
              <a:t>(</a:t>
            </a:r>
            <a:r>
              <a:rPr lang="en-US" sz="2800" dirty="0" smtClean="0"/>
              <a:t>Specific solution</a:t>
            </a:r>
            <a:r>
              <a:rPr lang="ar-DZ" sz="2800" dirty="0" smtClean="0"/>
              <a:t>).</a:t>
            </a:r>
            <a:endParaRPr lang="en-US" sz="2800" dirty="0" smtClean="0"/>
          </a:p>
          <a:p>
            <a:pPr marL="969963" algn="just" rtl="1">
              <a:buFont typeface="Wingdings" pitchFamily="2" charset="2"/>
              <a:buChar char="ü"/>
              <a:defRPr/>
            </a:pPr>
            <a:r>
              <a:rPr lang="ar-DZ" sz="2800" dirty="0" smtClean="0"/>
              <a:t>تغيير أسباب السلوك</a:t>
            </a:r>
            <a:r>
              <a:rPr lang="ar-SA" sz="2800" dirty="0" smtClean="0"/>
              <a:t>  وعدم استقرارها</a:t>
            </a:r>
            <a:r>
              <a:rPr lang="ar-DZ" sz="2800" dirty="0" smtClean="0"/>
              <a:t>.</a:t>
            </a:r>
            <a:endParaRPr lang="en-US" sz="2800" dirty="0" smtClean="0"/>
          </a:p>
          <a:p>
            <a:pPr>
              <a:defRPr/>
            </a:pPr>
            <a:endParaRPr lang="ar-SA" sz="2800" b="1" dirty="0" smtClean="0">
              <a:ea typeface="Calibri" pitchFamily="34" charset="0"/>
              <a:cs typeface="Arial" pitchFamily="34" charset="0"/>
            </a:endParaRPr>
          </a:p>
        </p:txBody>
      </p:sp>
      <p:sp>
        <p:nvSpPr>
          <p:cNvPr id="6" name="مخطط انسيابي: بيانات مخزّنة 5"/>
          <p:cNvSpPr/>
          <p:nvPr/>
        </p:nvSpPr>
        <p:spPr>
          <a:xfrm>
            <a:off x="1295400" y="533400"/>
            <a:ext cx="8610600" cy="1371600"/>
          </a:xfrm>
          <a:prstGeom prst="flowChartOnlineStorage">
            <a:avLst/>
          </a:prstGeom>
        </p:spPr>
        <p:style>
          <a:lnRef idx="1">
            <a:schemeClr val="dk1"/>
          </a:lnRef>
          <a:fillRef idx="2">
            <a:schemeClr val="dk1"/>
          </a:fillRef>
          <a:effectRef idx="1">
            <a:schemeClr val="dk1"/>
          </a:effectRef>
          <a:fontRef idx="minor">
            <a:schemeClr val="dk1"/>
          </a:fontRef>
        </p:style>
        <p:txBody>
          <a:bodyPr rtlCol="1" anchor="ctr"/>
          <a:lstStyle/>
          <a:p>
            <a:pPr algn="r" rtl="1" eaLnBrk="1" hangingPunct="1">
              <a:defRPr/>
            </a:pPr>
            <a:r>
              <a:rPr lang="ar-SA" sz="4000" b="1" dirty="0">
                <a:solidFill>
                  <a:srgbClr val="002060"/>
                </a:solidFill>
              </a:rPr>
              <a:t>1- </a:t>
            </a:r>
            <a:r>
              <a:rPr lang="ar-DZ" sz="4000" b="1" dirty="0">
                <a:solidFill>
                  <a:srgbClr val="002060"/>
                </a:solidFill>
              </a:rPr>
              <a:t>تفسير السلوك الإنساني</a:t>
            </a:r>
            <a:endParaRPr lang="en-US" sz="4000" b="1" dirty="0">
              <a:solidFill>
                <a:srgbClr val="002060"/>
              </a:solidFill>
            </a:endParaRPr>
          </a:p>
        </p:txBody>
      </p:sp>
    </p:spTree>
    <p:extLst>
      <p:ext uri="{BB962C8B-B14F-4D97-AF65-F5344CB8AC3E}">
        <p14:creationId xmlns:p14="http://schemas.microsoft.com/office/powerpoint/2010/main" val="10401464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2482270C-390E-4476-B107-9CEA4CBD021D}" type="slidenum">
              <a:rPr lang="ar-SA" altLang="ar-SA" sz="1200">
                <a:solidFill>
                  <a:schemeClr val="bg1"/>
                </a:solidFill>
              </a:rPr>
              <a:pPr>
                <a:spcBef>
                  <a:spcPct val="0"/>
                </a:spcBef>
                <a:buFontTx/>
                <a:buNone/>
              </a:pPr>
              <a:t>23</a:t>
            </a:fld>
            <a:endParaRPr lang="en-US" altLang="ar-SA" sz="1200">
              <a:solidFill>
                <a:schemeClr val="bg1"/>
              </a:solidFill>
            </a:endParaRPr>
          </a:p>
        </p:txBody>
      </p:sp>
      <p:sp>
        <p:nvSpPr>
          <p:cNvPr id="5" name="مستطيل مستدير الزوايا 4"/>
          <p:cNvSpPr/>
          <p:nvPr/>
        </p:nvSpPr>
        <p:spPr>
          <a:xfrm>
            <a:off x="228600" y="1981200"/>
            <a:ext cx="9448800" cy="22098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rtl="1" eaLnBrk="1" hangingPunct="1">
              <a:defRPr/>
            </a:pPr>
            <a:endParaRPr lang="ar-SA" sz="2800" dirty="0"/>
          </a:p>
          <a:p>
            <a:pPr algn="just" rtl="1" eaLnBrk="1" hangingPunct="1">
              <a:defRPr/>
            </a:pPr>
            <a:r>
              <a:rPr lang="ar-SA" sz="2800" dirty="0"/>
              <a:t>تشير سجلات موظفين تم تعيينهما مؤخرا، أنهما متشابهان في القدرات، إلا أنه بعد مرور ستة أشهر من العمل، وجد أن أحدهما ذو حماس شديد للعمل ومتجاوب لطبيعة العمل, في حين أن الفرد الثاني منخفض الحماس وتجاربه أقل مع هذا العمل، فكيف يتم تفسير ذلك؟</a:t>
            </a:r>
          </a:p>
          <a:p>
            <a:pPr algn="just" rtl="1" eaLnBrk="1" hangingPunct="1">
              <a:defRPr/>
            </a:pPr>
            <a:r>
              <a:rPr lang="ar-SA" dirty="0"/>
              <a:t> </a:t>
            </a:r>
            <a:br>
              <a:rPr lang="ar-SA" dirty="0"/>
            </a:br>
            <a:endParaRPr lang="ar-SA" dirty="0"/>
          </a:p>
        </p:txBody>
      </p:sp>
      <p:sp>
        <p:nvSpPr>
          <p:cNvPr id="6" name="مستطيل مستدير الزوايا 5"/>
          <p:cNvSpPr/>
          <p:nvPr/>
        </p:nvSpPr>
        <p:spPr>
          <a:xfrm>
            <a:off x="304800" y="304800"/>
            <a:ext cx="9296400" cy="1600200"/>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r" rtl="1" eaLnBrk="1" hangingPunct="1">
              <a:defRPr/>
            </a:pPr>
            <a:r>
              <a:rPr lang="ar-SA" sz="2800" dirty="0"/>
              <a:t>مشرف الإنتاج يقف على رأس أحد العاملين ويقدم له تعليمات صارمة لكيفية أداء العمل, ولكن لاحقا يشتكى هذا المشرف من أن المرؤوس لم يؤد العمل بالشكل الذي دربه عليه, ويتساءل المشرف ما هو السبب وراء ذلك ؟</a:t>
            </a:r>
            <a:r>
              <a:rPr lang="ar-SA" dirty="0"/>
              <a:t/>
            </a:r>
            <a:br>
              <a:rPr lang="ar-SA" dirty="0"/>
            </a:br>
            <a:endParaRPr lang="ar-SA" dirty="0"/>
          </a:p>
        </p:txBody>
      </p:sp>
      <p:sp>
        <p:nvSpPr>
          <p:cNvPr id="7" name="مستطيل مستدير الزوايا 6"/>
          <p:cNvSpPr/>
          <p:nvPr/>
        </p:nvSpPr>
        <p:spPr>
          <a:xfrm>
            <a:off x="152400" y="4343400"/>
            <a:ext cx="9601200" cy="18288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algn="r" rtl="1" eaLnBrk="1" hangingPunct="1">
              <a:defRPr/>
            </a:pPr>
            <a:endParaRPr lang="ar-SA" sz="2800" dirty="0"/>
          </a:p>
          <a:p>
            <a:pPr algn="just" rtl="1" eaLnBrk="1" hangingPunct="1">
              <a:defRPr/>
            </a:pPr>
            <a:r>
              <a:rPr lang="ar-SA" sz="2800" dirty="0"/>
              <a:t>يشتكي أحد المديرين من ارتفاع معدلات الغياب والتأخير للموظفين الذين يعملون تحت إدارته، وبالذات أيام السبت والخميس، وهو لا يعرف سببا واضحا لارتفاع هذه المعدلات في قسمه.</a:t>
            </a:r>
          </a:p>
          <a:p>
            <a:pPr algn="just" rtl="1" eaLnBrk="1" hangingPunct="1">
              <a:defRPr/>
            </a:pPr>
            <a:r>
              <a:rPr lang="ar-SA" dirty="0"/>
              <a:t/>
            </a:r>
            <a:br>
              <a:rPr lang="ar-SA" dirty="0"/>
            </a:br>
            <a:endParaRPr lang="ar-SA" dirty="0"/>
          </a:p>
        </p:txBody>
      </p:sp>
    </p:spTree>
    <p:extLst>
      <p:ext uri="{BB962C8B-B14F-4D97-AF65-F5344CB8AC3E}">
        <p14:creationId xmlns:p14="http://schemas.microsoft.com/office/powerpoint/2010/main" val="206120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لمحتوى 2"/>
          <p:cNvSpPr>
            <a:spLocks noGrp="1"/>
          </p:cNvSpPr>
          <p:nvPr>
            <p:ph idx="1"/>
          </p:nvPr>
        </p:nvSpPr>
        <p:spPr>
          <a:xfrm>
            <a:off x="381000" y="2209800"/>
            <a:ext cx="9144000" cy="3200400"/>
          </a:xfrm>
          <a:blipFill dpi="0" rotWithShape="1">
            <a:blip r:embed="rId2"/>
            <a:srcRect/>
            <a:tile tx="0" ty="0" sx="100000" sy="100000" flip="none" algn="tl"/>
          </a:blipFill>
        </p:spPr>
        <p:txBody>
          <a:bodyPr/>
          <a:lstStyle/>
          <a:p>
            <a:pPr rtl="1"/>
            <a:endParaRPr lang="en-US" altLang="ar-SA" sz="2800" u="sng" smtClean="0">
              <a:solidFill>
                <a:srgbClr val="C00000"/>
              </a:solidFill>
              <a:cs typeface="MCS Jeddah S_U normal." pitchFamily="2" charset="-78"/>
            </a:endParaRPr>
          </a:p>
          <a:p>
            <a:pPr algn="just" rtl="1">
              <a:buFont typeface="Wingdings" panose="05000000000000000000" pitchFamily="2" charset="2"/>
              <a:buChar char="Ø"/>
            </a:pPr>
            <a:r>
              <a:rPr lang="ar-DZ" altLang="ar-SA" sz="2800" smtClean="0">
                <a:cs typeface="Arial" panose="020B0604020202020204" pitchFamily="34" charset="0"/>
              </a:rPr>
              <a:t>التنبؤ متطلب أمر أساسي في حياتنا اليومية وفي كل لمجالات.</a:t>
            </a:r>
            <a:endParaRPr lang="ar-SA" altLang="ar-SA" sz="2800" smtClean="0">
              <a:cs typeface="Arial" panose="020B0604020202020204" pitchFamily="34" charset="0"/>
            </a:endParaRPr>
          </a:p>
          <a:p>
            <a:pPr algn="just" rtl="1">
              <a:buFont typeface="Wingdings" panose="05000000000000000000" pitchFamily="2" charset="2"/>
              <a:buChar char="Ø"/>
            </a:pPr>
            <a:r>
              <a:rPr lang="ar-SA" altLang="ar-SA" sz="2800" smtClean="0">
                <a:cs typeface="Arial" panose="020B0604020202020204" pitchFamily="34" charset="0"/>
              </a:rPr>
              <a:t>التنبؤ بالسلوك يعني معرفة وتقدير الحالة التي سيكون عليها في المستقبل.</a:t>
            </a:r>
            <a:endParaRPr lang="en-US" altLang="ar-SA" sz="2800" smtClean="0">
              <a:cs typeface="Arial" panose="020B0604020202020204" pitchFamily="34" charset="0"/>
            </a:endParaRPr>
          </a:p>
          <a:p>
            <a:pPr algn="just" rtl="1">
              <a:buFont typeface="Wingdings" panose="05000000000000000000" pitchFamily="2" charset="2"/>
              <a:buChar char="Ø"/>
            </a:pPr>
            <a:r>
              <a:rPr lang="ar-DZ" altLang="ar-SA" sz="2800" smtClean="0">
                <a:cs typeface="Arial" panose="020B0604020202020204" pitchFamily="34" charset="0"/>
              </a:rPr>
              <a:t>التنبؤ بالسلوك يجعل الحياة سهلة وسلسة.</a:t>
            </a:r>
            <a:endParaRPr lang="en-US" altLang="ar-SA" sz="2800" smtClean="0">
              <a:cs typeface="Arial" panose="020B0604020202020204" pitchFamily="34" charset="0"/>
            </a:endParaRPr>
          </a:p>
          <a:p>
            <a:pPr algn="just" rtl="1">
              <a:buFont typeface="Wingdings" panose="05000000000000000000" pitchFamily="2" charset="2"/>
              <a:buChar char="Ø"/>
            </a:pPr>
            <a:r>
              <a:rPr lang="ar-DZ" altLang="ar-SA" sz="2800" smtClean="0">
                <a:cs typeface="Arial" panose="020B0604020202020204" pitchFamily="34" charset="0"/>
              </a:rPr>
              <a:t>التنبؤ مهم في منظمات الأعمال لأنه يعني القدرة على التعامل مع المستقبل ويساعد على اتخاذ القرارات الأخلاقية ويوصل الى حلول مبدعة.</a:t>
            </a:r>
            <a:endParaRPr lang="en-US" altLang="ar-SA" sz="2800" smtClean="0">
              <a:cs typeface="Arial" panose="020B0604020202020204" pitchFamily="34" charset="0"/>
            </a:endParaRPr>
          </a:p>
          <a:p>
            <a:endParaRPr lang="ar-SA" altLang="ar-SA" smtClean="0">
              <a:cs typeface="Arial" panose="020B0604020202020204" pitchFamily="34" charset="0"/>
            </a:endParaRPr>
          </a:p>
        </p:txBody>
      </p:sp>
      <p:sp>
        <p:nvSpPr>
          <p:cNvPr id="29699"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F43DB91-A0F4-42E5-8E3D-3A0B8DDF4D19}" type="slidenum">
              <a:rPr lang="ar-SA" altLang="ar-SA" sz="1200">
                <a:solidFill>
                  <a:schemeClr val="bg1"/>
                </a:solidFill>
              </a:rPr>
              <a:pPr>
                <a:spcBef>
                  <a:spcPct val="0"/>
                </a:spcBef>
                <a:buFontTx/>
                <a:buNone/>
              </a:pPr>
              <a:t>24</a:t>
            </a:fld>
            <a:endParaRPr lang="en-US" altLang="ar-SA" sz="1200">
              <a:solidFill>
                <a:schemeClr val="bg1"/>
              </a:solidFill>
            </a:endParaRPr>
          </a:p>
        </p:txBody>
      </p:sp>
      <p:sp>
        <p:nvSpPr>
          <p:cNvPr id="4" name="مخطط انسيابي: بيانات مخزّنة 3"/>
          <p:cNvSpPr/>
          <p:nvPr/>
        </p:nvSpPr>
        <p:spPr>
          <a:xfrm>
            <a:off x="1295400" y="685800"/>
            <a:ext cx="8610600" cy="1371600"/>
          </a:xfrm>
          <a:prstGeom prst="flowChartOnlineStorage">
            <a:avLst/>
          </a:prstGeom>
        </p:spPr>
        <p:style>
          <a:lnRef idx="1">
            <a:schemeClr val="accent5"/>
          </a:lnRef>
          <a:fillRef idx="2">
            <a:schemeClr val="accent5"/>
          </a:fillRef>
          <a:effectRef idx="1">
            <a:schemeClr val="accent5"/>
          </a:effectRef>
          <a:fontRef idx="minor">
            <a:schemeClr val="dk1"/>
          </a:fontRef>
        </p:style>
        <p:txBody>
          <a:bodyPr rtlCol="1" anchor="ctr"/>
          <a:lstStyle/>
          <a:p>
            <a:pPr algn="r" rtl="1" eaLnBrk="1" hangingPunct="1">
              <a:defRPr/>
            </a:pPr>
            <a:r>
              <a:rPr lang="ar-SA" sz="4000" b="1" dirty="0">
                <a:solidFill>
                  <a:srgbClr val="002060"/>
                </a:solidFill>
              </a:rPr>
              <a:t>2- </a:t>
            </a:r>
            <a:r>
              <a:rPr lang="ar-DZ" sz="4000" b="1" dirty="0">
                <a:solidFill>
                  <a:srgbClr val="002060"/>
                </a:solidFill>
              </a:rPr>
              <a:t>التنبؤ بالسلوك التنظيمي</a:t>
            </a:r>
            <a:endParaRPr lang="ar-SA" sz="4000" b="1" dirty="0">
              <a:solidFill>
                <a:srgbClr val="002060"/>
              </a:solidFill>
            </a:endParaRPr>
          </a:p>
        </p:txBody>
      </p:sp>
    </p:spTree>
    <p:extLst>
      <p:ext uri="{BB962C8B-B14F-4D97-AF65-F5344CB8AC3E}">
        <p14:creationId xmlns:p14="http://schemas.microsoft.com/office/powerpoint/2010/main" val="4795144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لمحتوى 2"/>
          <p:cNvSpPr>
            <a:spLocks noGrp="1"/>
          </p:cNvSpPr>
          <p:nvPr>
            <p:ph idx="1"/>
          </p:nvPr>
        </p:nvSpPr>
        <p:spPr>
          <a:xfrm>
            <a:off x="381000" y="2286000"/>
            <a:ext cx="9067800" cy="3505200"/>
          </a:xfrm>
        </p:spPr>
        <p:style>
          <a:lnRef idx="0">
            <a:scrgbClr r="0" g="0" b="0"/>
          </a:lnRef>
          <a:fillRef idx="1001">
            <a:schemeClr val="lt2"/>
          </a:fillRef>
          <a:effectRef idx="0">
            <a:scrgbClr r="0" g="0" b="0"/>
          </a:effectRef>
          <a:fontRef idx="major"/>
        </p:style>
        <p:txBody>
          <a:bodyPr/>
          <a:lstStyle/>
          <a:p>
            <a:pPr rtl="1">
              <a:defRPr/>
            </a:pPr>
            <a:endParaRPr lang="en-US" sz="2800" b="1" u="sng" dirty="0" smtClean="0">
              <a:solidFill>
                <a:srgbClr val="C00000"/>
              </a:solidFill>
              <a:cs typeface="MCS Jeddah S_U normal." pitchFamily="2" charset="-78"/>
            </a:endParaRPr>
          </a:p>
          <a:p>
            <a:pPr algn="just" rtl="1">
              <a:buFont typeface="Wingdings" pitchFamily="2" charset="2"/>
              <a:buChar char="Ø"/>
              <a:defRPr/>
            </a:pPr>
            <a:r>
              <a:rPr lang="ar-DZ" sz="2800" dirty="0" smtClean="0">
                <a:cs typeface="Arial" pitchFamily="34" charset="0"/>
              </a:rPr>
              <a:t>الادارة هي فن انجاز الأشياء</a:t>
            </a:r>
            <a:r>
              <a:rPr lang="ar-SA" sz="2800" dirty="0" smtClean="0">
                <a:cs typeface="Arial" pitchFamily="34" charset="0"/>
              </a:rPr>
              <a:t> من خلال الآخرين</a:t>
            </a:r>
            <a:r>
              <a:rPr lang="ar-DZ" sz="2800" dirty="0" smtClean="0">
                <a:cs typeface="Arial" pitchFamily="34" charset="0"/>
              </a:rPr>
              <a:t>.</a:t>
            </a:r>
            <a:endParaRPr lang="ar-SA" sz="2800" dirty="0" smtClean="0">
              <a:cs typeface="Arial" pitchFamily="34" charset="0"/>
            </a:endParaRPr>
          </a:p>
          <a:p>
            <a:pPr algn="just" rtl="1">
              <a:buFont typeface="Wingdings" pitchFamily="2" charset="2"/>
              <a:buChar char="Ø"/>
              <a:defRPr/>
            </a:pPr>
            <a:r>
              <a:rPr lang="ar-SA" sz="2800" dirty="0" smtClean="0"/>
              <a:t>التوجيه والسيطرة والتحكم في السلوك يتم من خلال التأثير في المسببات.</a:t>
            </a:r>
            <a:endParaRPr lang="en-US" sz="2800" dirty="0" smtClean="0">
              <a:cs typeface="Arial" pitchFamily="34" charset="0"/>
            </a:endParaRPr>
          </a:p>
          <a:p>
            <a:pPr algn="just" rtl="1">
              <a:buFont typeface="Wingdings" pitchFamily="2" charset="2"/>
              <a:buChar char="Ø"/>
              <a:defRPr/>
            </a:pPr>
            <a:r>
              <a:rPr lang="ar-DZ" sz="2800" dirty="0" smtClean="0">
                <a:cs typeface="Arial" pitchFamily="34" charset="0"/>
              </a:rPr>
              <a:t>الادارة الفاعلة </a:t>
            </a:r>
            <a:r>
              <a:rPr lang="ar-SA" sz="2800" dirty="0" smtClean="0">
                <a:cs typeface="Arial" pitchFamily="34" charset="0"/>
              </a:rPr>
              <a:t>للسلوك </a:t>
            </a:r>
            <a:r>
              <a:rPr lang="ar-DZ" sz="2800" dirty="0" smtClean="0">
                <a:cs typeface="Arial" pitchFamily="34" charset="0"/>
              </a:rPr>
              <a:t>تتطلب التفسير </a:t>
            </a:r>
            <a:r>
              <a:rPr lang="ar-SA" sz="2800" dirty="0" smtClean="0">
                <a:cs typeface="Arial" pitchFamily="34" charset="0"/>
              </a:rPr>
              <a:t>و</a:t>
            </a:r>
            <a:r>
              <a:rPr lang="ar-DZ" sz="2800" dirty="0" smtClean="0">
                <a:cs typeface="Arial" pitchFamily="34" charset="0"/>
              </a:rPr>
              <a:t>التنبؤ الدقيق </a:t>
            </a:r>
            <a:r>
              <a:rPr lang="ar-SA" sz="2800" dirty="0" smtClean="0">
                <a:cs typeface="Arial" pitchFamily="34" charset="0"/>
              </a:rPr>
              <a:t>له</a:t>
            </a:r>
            <a:r>
              <a:rPr lang="ar-DZ" sz="2800" dirty="0" smtClean="0">
                <a:cs typeface="Arial" pitchFamily="34" charset="0"/>
              </a:rPr>
              <a:t>.</a:t>
            </a:r>
            <a:endParaRPr lang="en-US" sz="2800" dirty="0" smtClean="0">
              <a:cs typeface="Arial" pitchFamily="34" charset="0"/>
            </a:endParaRPr>
          </a:p>
          <a:p>
            <a:pPr algn="just" rtl="1">
              <a:buFont typeface="Wingdings" pitchFamily="2" charset="2"/>
              <a:buChar char="Ø"/>
              <a:defRPr/>
            </a:pPr>
            <a:r>
              <a:rPr lang="ar-DZ" sz="2800" dirty="0" smtClean="0">
                <a:cs typeface="Arial" pitchFamily="34" charset="0"/>
              </a:rPr>
              <a:t>يتطلب التعامل العلمي</a:t>
            </a:r>
            <a:r>
              <a:rPr lang="ar-SA" sz="2800" dirty="0" smtClean="0">
                <a:cs typeface="Arial" pitchFamily="34" charset="0"/>
              </a:rPr>
              <a:t> مع المشكلات السلوكية دراستها </a:t>
            </a:r>
            <a:r>
              <a:rPr lang="ar-DZ" sz="2800" dirty="0" smtClean="0">
                <a:cs typeface="Arial" pitchFamily="34" charset="0"/>
              </a:rPr>
              <a:t>بمنهجية تعتمد على الدراسة والمعرفة بالسلوك التنظيمي بهدف</a:t>
            </a:r>
            <a:r>
              <a:rPr lang="ar-SA" sz="2800" dirty="0" smtClean="0">
                <a:cs typeface="Arial" pitchFamily="34" charset="0"/>
              </a:rPr>
              <a:t> </a:t>
            </a:r>
            <a:r>
              <a:rPr lang="ar-DZ" sz="2800" dirty="0" smtClean="0">
                <a:cs typeface="Arial" pitchFamily="34" charset="0"/>
              </a:rPr>
              <a:t>تفسير أسبابها واقتراح الحلول المناسبة لها.</a:t>
            </a:r>
            <a:endParaRPr lang="en-US" sz="2800" dirty="0" smtClean="0">
              <a:cs typeface="Arial" pitchFamily="34" charset="0"/>
            </a:endParaRPr>
          </a:p>
          <a:p>
            <a:pPr>
              <a:defRPr/>
            </a:pPr>
            <a:endParaRPr lang="ar-SA" dirty="0" smtClean="0">
              <a:cs typeface="Arial" pitchFamily="34" charset="0"/>
            </a:endParaRPr>
          </a:p>
        </p:txBody>
      </p:sp>
      <p:sp>
        <p:nvSpPr>
          <p:cNvPr id="30723"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8AC250EC-1C06-45D8-AB9E-53553D7A0989}" type="slidenum">
              <a:rPr lang="ar-SA" altLang="ar-SA" sz="1200">
                <a:solidFill>
                  <a:schemeClr val="bg1"/>
                </a:solidFill>
              </a:rPr>
              <a:pPr>
                <a:spcBef>
                  <a:spcPct val="0"/>
                </a:spcBef>
                <a:buFontTx/>
                <a:buNone/>
              </a:pPr>
              <a:t>25</a:t>
            </a:fld>
            <a:endParaRPr lang="en-US" altLang="ar-SA" sz="1200">
              <a:solidFill>
                <a:schemeClr val="bg1"/>
              </a:solidFill>
            </a:endParaRPr>
          </a:p>
        </p:txBody>
      </p:sp>
      <p:sp>
        <p:nvSpPr>
          <p:cNvPr id="4" name="مخطط انسيابي: بيانات مخزّنة 3"/>
          <p:cNvSpPr/>
          <p:nvPr/>
        </p:nvSpPr>
        <p:spPr>
          <a:xfrm>
            <a:off x="1219200" y="685800"/>
            <a:ext cx="8686800" cy="1371600"/>
          </a:xfrm>
          <a:prstGeom prst="flowChartOnlineStorage">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r>
              <a:rPr lang="ar-SA" sz="4000" b="1" dirty="0">
                <a:solidFill>
                  <a:srgbClr val="002060"/>
                </a:solidFill>
              </a:rPr>
              <a:t>3- </a:t>
            </a:r>
            <a:r>
              <a:rPr lang="ar-DZ" sz="4000" b="1" dirty="0">
                <a:solidFill>
                  <a:srgbClr val="002060"/>
                </a:solidFill>
              </a:rPr>
              <a:t>إدارة السلوك التنظيمي</a:t>
            </a:r>
            <a:endParaRPr lang="en-US" sz="4000" b="1" dirty="0">
              <a:solidFill>
                <a:srgbClr val="002060"/>
              </a:solidFill>
            </a:endParaRPr>
          </a:p>
        </p:txBody>
      </p:sp>
    </p:spTree>
    <p:extLst>
      <p:ext uri="{BB962C8B-B14F-4D97-AF65-F5344CB8AC3E}">
        <p14:creationId xmlns:p14="http://schemas.microsoft.com/office/powerpoint/2010/main" val="40226877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رقم الشريحة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fld id="{0C65108C-52F1-4018-BE0C-D520B5FEAB38}" type="slidenum">
              <a:rPr lang="ar-SA" altLang="ar-SA" sz="1200">
                <a:solidFill>
                  <a:schemeClr val="bg1"/>
                </a:solidFill>
              </a:rPr>
              <a:pPr>
                <a:spcBef>
                  <a:spcPct val="0"/>
                </a:spcBef>
                <a:buFontTx/>
                <a:buNone/>
              </a:pPr>
              <a:t>26</a:t>
            </a:fld>
            <a:endParaRPr lang="en-US" altLang="ar-SA" sz="1200">
              <a:solidFill>
                <a:schemeClr val="bg1"/>
              </a:solidFill>
            </a:endParaRPr>
          </a:p>
        </p:txBody>
      </p:sp>
      <p:sp>
        <p:nvSpPr>
          <p:cNvPr id="4" name="مستطيل ذو زوايا قطرية مستديرة 3"/>
          <p:cNvSpPr/>
          <p:nvPr/>
        </p:nvSpPr>
        <p:spPr>
          <a:xfrm>
            <a:off x="609600" y="2667000"/>
            <a:ext cx="8458200" cy="1066800"/>
          </a:xfrm>
          <a:prstGeom prst="round2DiagRect">
            <a:avLst/>
          </a:prstGeom>
        </p:spPr>
        <p:style>
          <a:lnRef idx="1">
            <a:schemeClr val="accent4"/>
          </a:lnRef>
          <a:fillRef idx="2">
            <a:schemeClr val="accent4"/>
          </a:fillRef>
          <a:effectRef idx="1">
            <a:schemeClr val="accent4"/>
          </a:effectRef>
          <a:fontRef idx="minor">
            <a:schemeClr val="dk1"/>
          </a:fontRef>
        </p:style>
        <p:txBody>
          <a:bodyPr rtlCol="1" anchor="ctr"/>
          <a:lstStyle/>
          <a:p>
            <a:pPr marL="341313" algn="just" rtl="1" eaLnBrk="1" hangingPunct="1">
              <a:tabLst>
                <a:tab pos="341313" algn="l"/>
              </a:tabLst>
              <a:defRPr/>
            </a:pPr>
            <a:r>
              <a:rPr lang="ar-SA" sz="2800" dirty="0">
                <a:solidFill>
                  <a:srgbClr val="002060"/>
                </a:solidFill>
              </a:rPr>
              <a:t>فإذا كان التفسير نسبي فإن التنبؤ سيكون نسبي وكذالك إدارة ذلك السلوك</a:t>
            </a:r>
            <a:r>
              <a:rPr lang="ar-SA" dirty="0">
                <a:solidFill>
                  <a:srgbClr val="002060"/>
                </a:solidFill>
              </a:rPr>
              <a:t>.</a:t>
            </a:r>
          </a:p>
        </p:txBody>
      </p:sp>
      <p:sp>
        <p:nvSpPr>
          <p:cNvPr id="6" name="مستطيل ذو زوايا قطرية مستديرة 5"/>
          <p:cNvSpPr/>
          <p:nvPr/>
        </p:nvSpPr>
        <p:spPr>
          <a:xfrm>
            <a:off x="609600" y="1066800"/>
            <a:ext cx="8458200" cy="1371600"/>
          </a:xfrm>
          <a:prstGeom prst="round2DiagRect">
            <a:avLst/>
          </a:prstGeom>
        </p:spPr>
        <p:style>
          <a:lnRef idx="1">
            <a:schemeClr val="accent3"/>
          </a:lnRef>
          <a:fillRef idx="2">
            <a:schemeClr val="accent3"/>
          </a:fillRef>
          <a:effectRef idx="1">
            <a:schemeClr val="accent3"/>
          </a:effectRef>
          <a:fontRef idx="minor">
            <a:schemeClr val="dk1"/>
          </a:fontRef>
        </p:style>
        <p:txBody>
          <a:bodyPr rtlCol="1" anchor="ctr"/>
          <a:lstStyle/>
          <a:p>
            <a:pPr marL="287338" algn="just" rtl="1" eaLnBrk="1" hangingPunct="1">
              <a:defRPr/>
            </a:pPr>
            <a:r>
              <a:rPr lang="ar-DZ" sz="2800" dirty="0">
                <a:solidFill>
                  <a:srgbClr val="002060"/>
                </a:solidFill>
              </a:rPr>
              <a:t>عملية التنبؤ والتفسير والإدارة للسلوك التنظيمي عملية نسبية</a:t>
            </a:r>
            <a:r>
              <a:rPr lang="ar-SA" sz="2800" dirty="0">
                <a:solidFill>
                  <a:srgbClr val="002060"/>
                </a:solidFill>
              </a:rPr>
              <a:t> وجزئية بسبب </a:t>
            </a:r>
            <a:r>
              <a:rPr lang="ar-DZ" sz="2800" dirty="0">
                <a:solidFill>
                  <a:srgbClr val="002060"/>
                </a:solidFill>
              </a:rPr>
              <a:t>عدم القدرة على الإحاطة </a:t>
            </a:r>
            <a:r>
              <a:rPr lang="ar-SA" sz="2800" dirty="0">
                <a:solidFill>
                  <a:srgbClr val="002060"/>
                </a:solidFill>
              </a:rPr>
              <a:t>التامة بكل مسببات السلوك في المنظمة. </a:t>
            </a:r>
          </a:p>
        </p:txBody>
      </p:sp>
      <p:sp>
        <p:nvSpPr>
          <p:cNvPr id="7" name="مستطيل ذو زوايا قطرية مستديرة 6"/>
          <p:cNvSpPr/>
          <p:nvPr/>
        </p:nvSpPr>
        <p:spPr>
          <a:xfrm>
            <a:off x="533400" y="4343400"/>
            <a:ext cx="8458200" cy="1066800"/>
          </a:xfrm>
          <a:prstGeom prst="round2DiagRect">
            <a:avLst/>
          </a:prstGeom>
        </p:spPr>
        <p:style>
          <a:lnRef idx="1">
            <a:schemeClr val="accent1"/>
          </a:lnRef>
          <a:fillRef idx="2">
            <a:schemeClr val="accent1"/>
          </a:fillRef>
          <a:effectRef idx="1">
            <a:schemeClr val="accent1"/>
          </a:effectRef>
          <a:fontRef idx="minor">
            <a:schemeClr val="dk1"/>
          </a:fontRef>
        </p:style>
        <p:txBody>
          <a:bodyPr rtlCol="1" anchor="ctr"/>
          <a:lstStyle/>
          <a:p>
            <a:pPr marL="287338" algn="just" rtl="1" eaLnBrk="1" hangingPunct="1">
              <a:defRPr/>
            </a:pPr>
            <a:r>
              <a:rPr lang="ar-DZ" sz="2800" dirty="0">
                <a:solidFill>
                  <a:srgbClr val="002060"/>
                </a:solidFill>
              </a:rPr>
              <a:t>مثلا يمكن السيطرة على الأجور ولا يمكن السيطرة على الجوانب الأسرية والشخصية</a:t>
            </a:r>
            <a:r>
              <a:rPr lang="ar-DZ" dirty="0">
                <a:solidFill>
                  <a:srgbClr val="002060"/>
                </a:solidFill>
              </a:rPr>
              <a:t>.</a:t>
            </a:r>
            <a:endParaRPr lang="en-US" dirty="0">
              <a:solidFill>
                <a:srgbClr val="002060"/>
              </a:solidFill>
            </a:endParaRPr>
          </a:p>
        </p:txBody>
      </p:sp>
    </p:spTree>
    <p:extLst>
      <p:ext uri="{BB962C8B-B14F-4D97-AF65-F5344CB8AC3E}">
        <p14:creationId xmlns:p14="http://schemas.microsoft.com/office/powerpoint/2010/main" val="2385624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12</TotalTime>
  <Words>1191</Words>
  <Application>Microsoft Office PowerPoint</Application>
  <PresentationFormat>A4 Paper (210x297 mm)</PresentationFormat>
  <Paragraphs>155</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ae_AlMateen</vt:lpstr>
      <vt:lpstr>Arial</vt:lpstr>
      <vt:lpstr>AYM Wadiy S_U normal.</vt:lpstr>
      <vt:lpstr>Calibri</vt:lpstr>
      <vt:lpstr>MCS Jeddah S_U normal.</vt:lpstr>
      <vt:lpstr>Times New Roman</vt:lpstr>
      <vt:lpstr>Wingdings</vt:lpstr>
      <vt:lpstr>Office Theme</vt:lpstr>
      <vt:lpstr>PowerPoint Presentation</vt:lpstr>
      <vt:lpstr>المحاضرة الأولى</vt:lpstr>
      <vt:lpstr>PowerPoint Presentation</vt:lpstr>
      <vt:lpstr>أولا  مفهوم:  السلوك ، المنظمة</vt:lpstr>
      <vt:lpstr>1- ما هو السلوك؟ </vt:lpstr>
      <vt:lpstr>2- ما هي المنظمة؟</vt:lpstr>
      <vt:lpstr>PowerPoint Presentation</vt:lpstr>
      <vt:lpstr>PowerPoint Presentation</vt:lpstr>
      <vt:lpstr>ثانيا   مفهوم السلوك التنظيمي</vt:lpstr>
      <vt:lpstr>1- تعريف السلوك التنظيمي</vt:lpstr>
      <vt:lpstr> 2- محاور السلوك الإنساني</vt:lpstr>
      <vt:lpstr>PowerPoint Presentation</vt:lpstr>
      <vt:lpstr>PowerPoint Presentation</vt:lpstr>
      <vt:lpstr>رابعا   مبادئ السلوك التنظيمي</vt:lpstr>
      <vt:lpstr> 1- مبدأ طبيعة الإنسان </vt:lpstr>
      <vt:lpstr>2- طبيعة المنظمة </vt:lpstr>
      <vt:lpstr>خامسا  مبررات دراسة السلوك الإنساني</vt:lpstr>
      <vt:lpstr>PowerPoint Presentation</vt:lpstr>
      <vt:lpstr>PowerPoint Presentation</vt:lpstr>
      <vt:lpstr>سادسا  أهداف دراسة السلوك التنظيمي</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4</cp:revision>
  <dcterms:created xsi:type="dcterms:W3CDTF">2014-09-11T06:47:01Z</dcterms:created>
  <dcterms:modified xsi:type="dcterms:W3CDTF">2015-09-07T11:12:13Z</dcterms:modified>
</cp:coreProperties>
</file>