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2" r:id="rId2"/>
    <p:sldId id="313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61" autoAdjust="0"/>
    <p:restoredTop sz="94664" autoAdjust="0"/>
  </p:normalViewPr>
  <p:slideViewPr>
    <p:cSldViewPr>
      <p:cViewPr varScale="1">
        <p:scale>
          <a:sx n="73" d="100"/>
          <a:sy n="73" d="100"/>
        </p:scale>
        <p:origin x="78" y="10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226167-5E3A-4AC7-BEE4-A7C45EA98CD4}" type="doc">
      <dgm:prSet loTypeId="urn:microsoft.com/office/officeart/2005/8/layout/vList3#1" loCatId="list" qsTypeId="urn:microsoft.com/office/officeart/2005/8/quickstyle/3d8" qsCatId="3D" csTypeId="urn:microsoft.com/office/officeart/2005/8/colors/accent1_2" csCatId="accent1" phldr="1"/>
      <dgm:spPr/>
    </dgm:pt>
    <dgm:pt modelId="{5868FFFD-9F29-4D43-A97B-DABF32F18867}">
      <dgm:prSet phldrT="[نص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النموذج البيروقراطي</a:t>
          </a:r>
          <a:endParaRPr lang="ar-SA" b="1" dirty="0">
            <a:solidFill>
              <a:schemeClr val="tx1"/>
            </a:solidFill>
          </a:endParaRPr>
        </a:p>
      </dgm:t>
    </dgm:pt>
    <dgm:pt modelId="{D1F38200-5002-41E7-A7C1-3BBB418803A6}" type="parTrans" cxnId="{69C6C934-E98F-4EEE-809E-B84D621185BA}">
      <dgm:prSet/>
      <dgm:spPr/>
      <dgm:t>
        <a:bodyPr/>
        <a:lstStyle/>
        <a:p>
          <a:pPr rtl="1"/>
          <a:endParaRPr lang="ar-SA"/>
        </a:p>
      </dgm:t>
    </dgm:pt>
    <dgm:pt modelId="{26FDF728-6AB4-4369-AC7E-1F8C817FAEEA}" type="sibTrans" cxnId="{69C6C934-E98F-4EEE-809E-B84D621185BA}">
      <dgm:prSet/>
      <dgm:spPr/>
      <dgm:t>
        <a:bodyPr/>
        <a:lstStyle/>
        <a:p>
          <a:pPr rtl="1"/>
          <a:endParaRPr lang="ar-SA"/>
        </a:p>
      </dgm:t>
    </dgm:pt>
    <dgm:pt modelId="{E4EC8F8A-67EF-45EC-8684-60E3F01EA6B1}">
      <dgm:prSet phldrT="[نص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نظرية الادارة العلمية</a:t>
          </a:r>
        </a:p>
      </dgm:t>
    </dgm:pt>
    <dgm:pt modelId="{3AC37515-8BD9-40C2-8307-F1715610C2CA}" type="parTrans" cxnId="{8252AAE4-1960-4F76-A76D-A97EA6A37320}">
      <dgm:prSet/>
      <dgm:spPr/>
      <dgm:t>
        <a:bodyPr/>
        <a:lstStyle/>
        <a:p>
          <a:pPr rtl="1"/>
          <a:endParaRPr lang="ar-SA"/>
        </a:p>
      </dgm:t>
    </dgm:pt>
    <dgm:pt modelId="{ADE3EDAF-A569-4917-B324-0727AF02E670}" type="sibTrans" cxnId="{8252AAE4-1960-4F76-A76D-A97EA6A37320}">
      <dgm:prSet/>
      <dgm:spPr/>
      <dgm:t>
        <a:bodyPr/>
        <a:lstStyle/>
        <a:p>
          <a:pPr rtl="1"/>
          <a:endParaRPr lang="ar-SA"/>
        </a:p>
      </dgm:t>
    </dgm:pt>
    <dgm:pt modelId="{D3EE2CE4-A1EA-4F91-A4CC-E3071E76CF70}">
      <dgm:prSet phldrT="[نص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نظرية مبادئ الادارة</a:t>
          </a:r>
        </a:p>
      </dgm:t>
    </dgm:pt>
    <dgm:pt modelId="{06B41352-19B3-489F-B400-0EFFEFA14908}" type="parTrans" cxnId="{8E475A49-8D89-4A18-973D-6454DB2E1C89}">
      <dgm:prSet/>
      <dgm:spPr/>
      <dgm:t>
        <a:bodyPr/>
        <a:lstStyle/>
        <a:p>
          <a:pPr rtl="1"/>
          <a:endParaRPr lang="ar-SA"/>
        </a:p>
      </dgm:t>
    </dgm:pt>
    <dgm:pt modelId="{0024767B-5C06-4785-BFE3-3B91722786FE}" type="sibTrans" cxnId="{8E475A49-8D89-4A18-973D-6454DB2E1C89}">
      <dgm:prSet/>
      <dgm:spPr/>
      <dgm:t>
        <a:bodyPr/>
        <a:lstStyle/>
        <a:p>
          <a:pPr rtl="1"/>
          <a:endParaRPr lang="ar-SA"/>
        </a:p>
      </dgm:t>
    </dgm:pt>
    <dgm:pt modelId="{F9E0F7C7-9785-4581-9791-A78FD824C5D8}" type="pres">
      <dgm:prSet presAssocID="{AE226167-5E3A-4AC7-BEE4-A7C45EA98CD4}" presName="linearFlow" presStyleCnt="0">
        <dgm:presLayoutVars>
          <dgm:dir/>
          <dgm:resizeHandles val="exact"/>
        </dgm:presLayoutVars>
      </dgm:prSet>
      <dgm:spPr/>
    </dgm:pt>
    <dgm:pt modelId="{E07BCC58-BEFC-426E-940C-85AE3E3B6E69}" type="pres">
      <dgm:prSet presAssocID="{5868FFFD-9F29-4D43-A97B-DABF32F18867}" presName="composite" presStyleCnt="0"/>
      <dgm:spPr/>
    </dgm:pt>
    <dgm:pt modelId="{2371C8DE-131A-48DB-A08F-A9BC6F6CADDF}" type="pres">
      <dgm:prSet presAssocID="{5868FFFD-9F29-4D43-A97B-DABF32F18867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1"/>
          <a:endParaRPr lang="ar-SA"/>
        </a:p>
      </dgm:t>
    </dgm:pt>
    <dgm:pt modelId="{866DF9C0-9FDE-4AF4-BD5F-CB49CF62DDCB}" type="pres">
      <dgm:prSet presAssocID="{5868FFFD-9F29-4D43-A97B-DABF32F18867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4C6E507-AE5A-4330-B33C-FE528190B980}" type="pres">
      <dgm:prSet presAssocID="{26FDF728-6AB4-4369-AC7E-1F8C817FAEEA}" presName="spacing" presStyleCnt="0"/>
      <dgm:spPr/>
    </dgm:pt>
    <dgm:pt modelId="{BD99676D-E704-437E-A19B-1294E6D05152}" type="pres">
      <dgm:prSet presAssocID="{E4EC8F8A-67EF-45EC-8684-60E3F01EA6B1}" presName="composite" presStyleCnt="0"/>
      <dgm:spPr/>
    </dgm:pt>
    <dgm:pt modelId="{FC6B520A-E3A8-4006-8FE7-9700C6E94583}" type="pres">
      <dgm:prSet presAssocID="{E4EC8F8A-67EF-45EC-8684-60E3F01EA6B1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pPr rtl="1"/>
          <a:endParaRPr lang="ar-SA"/>
        </a:p>
      </dgm:t>
    </dgm:pt>
    <dgm:pt modelId="{4D6BF073-0267-4910-8AC4-D2DE8E73CF5F}" type="pres">
      <dgm:prSet presAssocID="{E4EC8F8A-67EF-45EC-8684-60E3F01EA6B1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58C151A-69DF-490C-9E71-59C874CFA3F4}" type="pres">
      <dgm:prSet presAssocID="{ADE3EDAF-A569-4917-B324-0727AF02E670}" presName="spacing" presStyleCnt="0"/>
      <dgm:spPr/>
    </dgm:pt>
    <dgm:pt modelId="{CC6CB10D-552D-4F94-9FD6-7E62C0246FB5}" type="pres">
      <dgm:prSet presAssocID="{D3EE2CE4-A1EA-4F91-A4CC-E3071E76CF70}" presName="composite" presStyleCnt="0"/>
      <dgm:spPr/>
    </dgm:pt>
    <dgm:pt modelId="{9C154129-F9F6-45B7-9F84-13829E990C9D}" type="pres">
      <dgm:prSet presAssocID="{D3EE2CE4-A1EA-4F91-A4CC-E3071E76CF70}" presName="imgShp" presStyleLbl="fgImgPlace1" presStyleIdx="2" presStyleCnt="3" custLinFactNeighborY="1039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pPr rtl="1"/>
          <a:endParaRPr lang="ar-SA"/>
        </a:p>
      </dgm:t>
    </dgm:pt>
    <dgm:pt modelId="{FAFABCE8-414D-48BC-923B-3113A46E3034}" type="pres">
      <dgm:prSet presAssocID="{D3EE2CE4-A1EA-4F91-A4CC-E3071E76CF70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CE81FFBB-03CA-49A2-8F8F-A7AED61FB345}" type="presOf" srcId="{E4EC8F8A-67EF-45EC-8684-60E3F01EA6B1}" destId="{4D6BF073-0267-4910-8AC4-D2DE8E73CF5F}" srcOrd="0" destOrd="0" presId="urn:microsoft.com/office/officeart/2005/8/layout/vList3#1"/>
    <dgm:cxn modelId="{E2C82EA1-C7E5-462D-ACF3-01BA3C7038BD}" type="presOf" srcId="{AE226167-5E3A-4AC7-BEE4-A7C45EA98CD4}" destId="{F9E0F7C7-9785-4581-9791-A78FD824C5D8}" srcOrd="0" destOrd="0" presId="urn:microsoft.com/office/officeart/2005/8/layout/vList3#1"/>
    <dgm:cxn modelId="{F01BA28A-2265-4DF3-A3CE-98BB86ACA369}" type="presOf" srcId="{5868FFFD-9F29-4D43-A97B-DABF32F18867}" destId="{866DF9C0-9FDE-4AF4-BD5F-CB49CF62DDCB}" srcOrd="0" destOrd="0" presId="urn:microsoft.com/office/officeart/2005/8/layout/vList3#1"/>
    <dgm:cxn modelId="{8E475A49-8D89-4A18-973D-6454DB2E1C89}" srcId="{AE226167-5E3A-4AC7-BEE4-A7C45EA98CD4}" destId="{D3EE2CE4-A1EA-4F91-A4CC-E3071E76CF70}" srcOrd="2" destOrd="0" parTransId="{06B41352-19B3-489F-B400-0EFFEFA14908}" sibTransId="{0024767B-5C06-4785-BFE3-3B91722786FE}"/>
    <dgm:cxn modelId="{69C6C934-E98F-4EEE-809E-B84D621185BA}" srcId="{AE226167-5E3A-4AC7-BEE4-A7C45EA98CD4}" destId="{5868FFFD-9F29-4D43-A97B-DABF32F18867}" srcOrd="0" destOrd="0" parTransId="{D1F38200-5002-41E7-A7C1-3BBB418803A6}" sibTransId="{26FDF728-6AB4-4369-AC7E-1F8C817FAEEA}"/>
    <dgm:cxn modelId="{8252AAE4-1960-4F76-A76D-A97EA6A37320}" srcId="{AE226167-5E3A-4AC7-BEE4-A7C45EA98CD4}" destId="{E4EC8F8A-67EF-45EC-8684-60E3F01EA6B1}" srcOrd="1" destOrd="0" parTransId="{3AC37515-8BD9-40C2-8307-F1715610C2CA}" sibTransId="{ADE3EDAF-A569-4917-B324-0727AF02E670}"/>
    <dgm:cxn modelId="{5EB88FFE-47FA-42CF-A793-62E22608767B}" type="presOf" srcId="{D3EE2CE4-A1EA-4F91-A4CC-E3071E76CF70}" destId="{FAFABCE8-414D-48BC-923B-3113A46E3034}" srcOrd="0" destOrd="0" presId="urn:microsoft.com/office/officeart/2005/8/layout/vList3#1"/>
    <dgm:cxn modelId="{C427F162-2C09-4266-AA6E-641FB0B6FDAB}" type="presParOf" srcId="{F9E0F7C7-9785-4581-9791-A78FD824C5D8}" destId="{E07BCC58-BEFC-426E-940C-85AE3E3B6E69}" srcOrd="0" destOrd="0" presId="urn:microsoft.com/office/officeart/2005/8/layout/vList3#1"/>
    <dgm:cxn modelId="{62E344C0-0999-43D3-8668-B99893C5961F}" type="presParOf" srcId="{E07BCC58-BEFC-426E-940C-85AE3E3B6E69}" destId="{2371C8DE-131A-48DB-A08F-A9BC6F6CADDF}" srcOrd="0" destOrd="0" presId="urn:microsoft.com/office/officeart/2005/8/layout/vList3#1"/>
    <dgm:cxn modelId="{1596C441-C63E-4B5C-9DE4-7D942F061412}" type="presParOf" srcId="{E07BCC58-BEFC-426E-940C-85AE3E3B6E69}" destId="{866DF9C0-9FDE-4AF4-BD5F-CB49CF62DDCB}" srcOrd="1" destOrd="0" presId="urn:microsoft.com/office/officeart/2005/8/layout/vList3#1"/>
    <dgm:cxn modelId="{14443347-4024-4864-80D9-D2A126C5773F}" type="presParOf" srcId="{F9E0F7C7-9785-4581-9791-A78FD824C5D8}" destId="{74C6E507-AE5A-4330-B33C-FE528190B980}" srcOrd="1" destOrd="0" presId="urn:microsoft.com/office/officeart/2005/8/layout/vList3#1"/>
    <dgm:cxn modelId="{0CC217AC-BE97-4A5F-AD99-A34A65240E23}" type="presParOf" srcId="{F9E0F7C7-9785-4581-9791-A78FD824C5D8}" destId="{BD99676D-E704-437E-A19B-1294E6D05152}" srcOrd="2" destOrd="0" presId="urn:microsoft.com/office/officeart/2005/8/layout/vList3#1"/>
    <dgm:cxn modelId="{E69E56D4-7624-4E22-A15E-23D6A35E105C}" type="presParOf" srcId="{BD99676D-E704-437E-A19B-1294E6D05152}" destId="{FC6B520A-E3A8-4006-8FE7-9700C6E94583}" srcOrd="0" destOrd="0" presId="urn:microsoft.com/office/officeart/2005/8/layout/vList3#1"/>
    <dgm:cxn modelId="{E2C993BF-D024-4FB1-821B-B7831C3CD2C9}" type="presParOf" srcId="{BD99676D-E704-437E-A19B-1294E6D05152}" destId="{4D6BF073-0267-4910-8AC4-D2DE8E73CF5F}" srcOrd="1" destOrd="0" presId="urn:microsoft.com/office/officeart/2005/8/layout/vList3#1"/>
    <dgm:cxn modelId="{4E3DF709-E3E1-45E5-95C4-B26909E05CF8}" type="presParOf" srcId="{F9E0F7C7-9785-4581-9791-A78FD824C5D8}" destId="{B58C151A-69DF-490C-9E71-59C874CFA3F4}" srcOrd="3" destOrd="0" presId="urn:microsoft.com/office/officeart/2005/8/layout/vList3#1"/>
    <dgm:cxn modelId="{2300F97E-B390-4F07-A66E-E561F606B89B}" type="presParOf" srcId="{F9E0F7C7-9785-4581-9791-A78FD824C5D8}" destId="{CC6CB10D-552D-4F94-9FD6-7E62C0246FB5}" srcOrd="4" destOrd="0" presId="urn:microsoft.com/office/officeart/2005/8/layout/vList3#1"/>
    <dgm:cxn modelId="{BFF8D7A8-C42B-4CD7-9D4C-68AED5873FA4}" type="presParOf" srcId="{CC6CB10D-552D-4F94-9FD6-7E62C0246FB5}" destId="{9C154129-F9F6-45B7-9F84-13829E990C9D}" srcOrd="0" destOrd="0" presId="urn:microsoft.com/office/officeart/2005/8/layout/vList3#1"/>
    <dgm:cxn modelId="{34767B63-C0CB-4240-B881-D6807C35494E}" type="presParOf" srcId="{CC6CB10D-552D-4F94-9FD6-7E62C0246FB5}" destId="{FAFABCE8-414D-48BC-923B-3113A46E3034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226167-5E3A-4AC7-BEE4-A7C45EA98CD4}" type="doc">
      <dgm:prSet loTypeId="urn:microsoft.com/office/officeart/2005/8/layout/vList3#2" loCatId="list" qsTypeId="urn:microsoft.com/office/officeart/2005/8/quickstyle/3d8" qsCatId="3D" csTypeId="urn:microsoft.com/office/officeart/2005/8/colors/accent1_2" csCatId="accent1" phldr="1"/>
      <dgm:spPr/>
    </dgm:pt>
    <dgm:pt modelId="{5868FFFD-9F29-4D43-A97B-DABF32F18867}">
      <dgm:prSet phldrT="[نص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مدرسة العلاقات الإنسانية</a:t>
          </a:r>
          <a:endParaRPr lang="ar-SA" b="1" dirty="0">
            <a:solidFill>
              <a:schemeClr val="tx1"/>
            </a:solidFill>
          </a:endParaRPr>
        </a:p>
      </dgm:t>
    </dgm:pt>
    <dgm:pt modelId="{D1F38200-5002-41E7-A7C1-3BBB418803A6}" type="parTrans" cxnId="{69C6C934-E98F-4EEE-809E-B84D621185BA}">
      <dgm:prSet/>
      <dgm:spPr/>
      <dgm:t>
        <a:bodyPr/>
        <a:lstStyle/>
        <a:p>
          <a:pPr rtl="1"/>
          <a:endParaRPr lang="ar-SA"/>
        </a:p>
      </dgm:t>
    </dgm:pt>
    <dgm:pt modelId="{26FDF728-6AB4-4369-AC7E-1F8C817FAEEA}" type="sibTrans" cxnId="{69C6C934-E98F-4EEE-809E-B84D621185BA}">
      <dgm:prSet/>
      <dgm:spPr/>
      <dgm:t>
        <a:bodyPr/>
        <a:lstStyle/>
        <a:p>
          <a:pPr rtl="1"/>
          <a:endParaRPr lang="ar-SA"/>
        </a:p>
      </dgm:t>
    </dgm:pt>
    <dgm:pt modelId="{E4EC8F8A-67EF-45EC-8684-60E3F01EA6B1}">
      <dgm:prSet phldrT="[نص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نظرية </a:t>
          </a:r>
          <a:r>
            <a:rPr lang="ar-SA" b="1" u="sng" dirty="0" smtClean="0">
              <a:solidFill>
                <a:schemeClr val="tx1"/>
              </a:solidFill>
            </a:rPr>
            <a:t>(</a:t>
          </a:r>
          <a:r>
            <a:rPr lang="en-US" b="1" u="sng" dirty="0" smtClean="0">
              <a:solidFill>
                <a:schemeClr val="tx1"/>
              </a:solidFill>
            </a:rPr>
            <a:t>x , y</a:t>
          </a:r>
          <a:r>
            <a:rPr lang="ar-SA" b="1" u="sng" dirty="0" smtClean="0">
              <a:solidFill>
                <a:schemeClr val="tx1"/>
              </a:solidFill>
            </a:rPr>
            <a:t>) </a:t>
          </a:r>
          <a:endParaRPr lang="ar-SA" b="1" dirty="0" smtClean="0">
            <a:solidFill>
              <a:schemeClr val="tx1"/>
            </a:solidFill>
          </a:endParaRPr>
        </a:p>
      </dgm:t>
    </dgm:pt>
    <dgm:pt modelId="{3AC37515-8BD9-40C2-8307-F1715610C2CA}" type="parTrans" cxnId="{8252AAE4-1960-4F76-A76D-A97EA6A37320}">
      <dgm:prSet/>
      <dgm:spPr/>
      <dgm:t>
        <a:bodyPr/>
        <a:lstStyle/>
        <a:p>
          <a:pPr rtl="1"/>
          <a:endParaRPr lang="ar-SA"/>
        </a:p>
      </dgm:t>
    </dgm:pt>
    <dgm:pt modelId="{ADE3EDAF-A569-4917-B324-0727AF02E670}" type="sibTrans" cxnId="{8252AAE4-1960-4F76-A76D-A97EA6A37320}">
      <dgm:prSet/>
      <dgm:spPr/>
      <dgm:t>
        <a:bodyPr/>
        <a:lstStyle/>
        <a:p>
          <a:pPr rtl="1"/>
          <a:endParaRPr lang="ar-SA"/>
        </a:p>
      </dgm:t>
    </dgm:pt>
    <dgm:pt modelId="{D3EE2CE4-A1EA-4F91-A4CC-E3071E76CF70}">
      <dgm:prSet phldrT="[نص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نظرية سلم الحاجات</a:t>
          </a:r>
        </a:p>
      </dgm:t>
    </dgm:pt>
    <dgm:pt modelId="{06B41352-19B3-489F-B400-0EFFEFA14908}" type="parTrans" cxnId="{8E475A49-8D89-4A18-973D-6454DB2E1C89}">
      <dgm:prSet/>
      <dgm:spPr/>
      <dgm:t>
        <a:bodyPr/>
        <a:lstStyle/>
        <a:p>
          <a:pPr rtl="1"/>
          <a:endParaRPr lang="ar-SA"/>
        </a:p>
      </dgm:t>
    </dgm:pt>
    <dgm:pt modelId="{0024767B-5C06-4785-BFE3-3B91722786FE}" type="sibTrans" cxnId="{8E475A49-8D89-4A18-973D-6454DB2E1C89}">
      <dgm:prSet/>
      <dgm:spPr/>
      <dgm:t>
        <a:bodyPr/>
        <a:lstStyle/>
        <a:p>
          <a:pPr rtl="1"/>
          <a:endParaRPr lang="ar-SA"/>
        </a:p>
      </dgm:t>
    </dgm:pt>
    <dgm:pt modelId="{F9E0F7C7-9785-4581-9791-A78FD824C5D8}" type="pres">
      <dgm:prSet presAssocID="{AE226167-5E3A-4AC7-BEE4-A7C45EA98CD4}" presName="linearFlow" presStyleCnt="0">
        <dgm:presLayoutVars>
          <dgm:dir/>
          <dgm:resizeHandles val="exact"/>
        </dgm:presLayoutVars>
      </dgm:prSet>
      <dgm:spPr/>
    </dgm:pt>
    <dgm:pt modelId="{E07BCC58-BEFC-426E-940C-85AE3E3B6E69}" type="pres">
      <dgm:prSet presAssocID="{5868FFFD-9F29-4D43-A97B-DABF32F18867}" presName="composite" presStyleCnt="0"/>
      <dgm:spPr/>
    </dgm:pt>
    <dgm:pt modelId="{2371C8DE-131A-48DB-A08F-A9BC6F6CADDF}" type="pres">
      <dgm:prSet presAssocID="{5868FFFD-9F29-4D43-A97B-DABF32F18867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1"/>
          <a:endParaRPr lang="ar-SA"/>
        </a:p>
      </dgm:t>
    </dgm:pt>
    <dgm:pt modelId="{866DF9C0-9FDE-4AF4-BD5F-CB49CF62DDCB}" type="pres">
      <dgm:prSet presAssocID="{5868FFFD-9F29-4D43-A97B-DABF32F18867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4C6E507-AE5A-4330-B33C-FE528190B980}" type="pres">
      <dgm:prSet presAssocID="{26FDF728-6AB4-4369-AC7E-1F8C817FAEEA}" presName="spacing" presStyleCnt="0"/>
      <dgm:spPr/>
    </dgm:pt>
    <dgm:pt modelId="{BD99676D-E704-437E-A19B-1294E6D05152}" type="pres">
      <dgm:prSet presAssocID="{E4EC8F8A-67EF-45EC-8684-60E3F01EA6B1}" presName="composite" presStyleCnt="0"/>
      <dgm:spPr/>
    </dgm:pt>
    <dgm:pt modelId="{FC6B520A-E3A8-4006-8FE7-9700C6E94583}" type="pres">
      <dgm:prSet presAssocID="{E4EC8F8A-67EF-45EC-8684-60E3F01EA6B1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pPr rtl="1"/>
          <a:endParaRPr lang="ar-SA"/>
        </a:p>
      </dgm:t>
    </dgm:pt>
    <dgm:pt modelId="{4D6BF073-0267-4910-8AC4-D2DE8E73CF5F}" type="pres">
      <dgm:prSet presAssocID="{E4EC8F8A-67EF-45EC-8684-60E3F01EA6B1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58C151A-69DF-490C-9E71-59C874CFA3F4}" type="pres">
      <dgm:prSet presAssocID="{ADE3EDAF-A569-4917-B324-0727AF02E670}" presName="spacing" presStyleCnt="0"/>
      <dgm:spPr/>
    </dgm:pt>
    <dgm:pt modelId="{CC6CB10D-552D-4F94-9FD6-7E62C0246FB5}" type="pres">
      <dgm:prSet presAssocID="{D3EE2CE4-A1EA-4F91-A4CC-E3071E76CF70}" presName="composite" presStyleCnt="0"/>
      <dgm:spPr/>
    </dgm:pt>
    <dgm:pt modelId="{9C154129-F9F6-45B7-9F84-13829E990C9D}" type="pres">
      <dgm:prSet presAssocID="{D3EE2CE4-A1EA-4F91-A4CC-E3071E76CF70}" presName="imgShp" presStyleLbl="fgImgPlace1" presStyleIdx="2" presStyleCnt="3" custLinFactNeighborY="1039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pPr rtl="1"/>
          <a:endParaRPr lang="ar-SA"/>
        </a:p>
      </dgm:t>
    </dgm:pt>
    <dgm:pt modelId="{FAFABCE8-414D-48BC-923B-3113A46E3034}" type="pres">
      <dgm:prSet presAssocID="{D3EE2CE4-A1EA-4F91-A4CC-E3071E76CF70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E475A49-8D89-4A18-973D-6454DB2E1C89}" srcId="{AE226167-5E3A-4AC7-BEE4-A7C45EA98CD4}" destId="{D3EE2CE4-A1EA-4F91-A4CC-E3071E76CF70}" srcOrd="2" destOrd="0" parTransId="{06B41352-19B3-489F-B400-0EFFEFA14908}" sibTransId="{0024767B-5C06-4785-BFE3-3B91722786FE}"/>
    <dgm:cxn modelId="{70973590-9353-4F28-8A99-4645E514FB36}" type="presOf" srcId="{5868FFFD-9F29-4D43-A97B-DABF32F18867}" destId="{866DF9C0-9FDE-4AF4-BD5F-CB49CF62DDCB}" srcOrd="0" destOrd="0" presId="urn:microsoft.com/office/officeart/2005/8/layout/vList3#2"/>
    <dgm:cxn modelId="{69C6C934-E98F-4EEE-809E-B84D621185BA}" srcId="{AE226167-5E3A-4AC7-BEE4-A7C45EA98CD4}" destId="{5868FFFD-9F29-4D43-A97B-DABF32F18867}" srcOrd="0" destOrd="0" parTransId="{D1F38200-5002-41E7-A7C1-3BBB418803A6}" sibTransId="{26FDF728-6AB4-4369-AC7E-1F8C817FAEEA}"/>
    <dgm:cxn modelId="{389EFE63-3400-4FC6-B404-001AA30B23CE}" type="presOf" srcId="{D3EE2CE4-A1EA-4F91-A4CC-E3071E76CF70}" destId="{FAFABCE8-414D-48BC-923B-3113A46E3034}" srcOrd="0" destOrd="0" presId="urn:microsoft.com/office/officeart/2005/8/layout/vList3#2"/>
    <dgm:cxn modelId="{089EFB09-2498-491A-87D1-751FBCB94BA3}" type="presOf" srcId="{E4EC8F8A-67EF-45EC-8684-60E3F01EA6B1}" destId="{4D6BF073-0267-4910-8AC4-D2DE8E73CF5F}" srcOrd="0" destOrd="0" presId="urn:microsoft.com/office/officeart/2005/8/layout/vList3#2"/>
    <dgm:cxn modelId="{8252AAE4-1960-4F76-A76D-A97EA6A37320}" srcId="{AE226167-5E3A-4AC7-BEE4-A7C45EA98CD4}" destId="{E4EC8F8A-67EF-45EC-8684-60E3F01EA6B1}" srcOrd="1" destOrd="0" parTransId="{3AC37515-8BD9-40C2-8307-F1715610C2CA}" sibTransId="{ADE3EDAF-A569-4917-B324-0727AF02E670}"/>
    <dgm:cxn modelId="{96AB63ED-F2BE-497A-ADEA-2EBC7B4217A3}" type="presOf" srcId="{AE226167-5E3A-4AC7-BEE4-A7C45EA98CD4}" destId="{F9E0F7C7-9785-4581-9791-A78FD824C5D8}" srcOrd="0" destOrd="0" presId="urn:microsoft.com/office/officeart/2005/8/layout/vList3#2"/>
    <dgm:cxn modelId="{515C7B09-000B-499B-B7DB-46666352453C}" type="presParOf" srcId="{F9E0F7C7-9785-4581-9791-A78FD824C5D8}" destId="{E07BCC58-BEFC-426E-940C-85AE3E3B6E69}" srcOrd="0" destOrd="0" presId="urn:microsoft.com/office/officeart/2005/8/layout/vList3#2"/>
    <dgm:cxn modelId="{92145432-4937-4890-B1BD-C6955EA6F9FC}" type="presParOf" srcId="{E07BCC58-BEFC-426E-940C-85AE3E3B6E69}" destId="{2371C8DE-131A-48DB-A08F-A9BC6F6CADDF}" srcOrd="0" destOrd="0" presId="urn:microsoft.com/office/officeart/2005/8/layout/vList3#2"/>
    <dgm:cxn modelId="{E7775A73-57B6-44E2-8C32-46A3A0945A7B}" type="presParOf" srcId="{E07BCC58-BEFC-426E-940C-85AE3E3B6E69}" destId="{866DF9C0-9FDE-4AF4-BD5F-CB49CF62DDCB}" srcOrd="1" destOrd="0" presId="urn:microsoft.com/office/officeart/2005/8/layout/vList3#2"/>
    <dgm:cxn modelId="{78953738-20BF-4357-880A-2A845697A621}" type="presParOf" srcId="{F9E0F7C7-9785-4581-9791-A78FD824C5D8}" destId="{74C6E507-AE5A-4330-B33C-FE528190B980}" srcOrd="1" destOrd="0" presId="urn:microsoft.com/office/officeart/2005/8/layout/vList3#2"/>
    <dgm:cxn modelId="{E6C51E85-202E-41E4-8D67-9B6D9FA0679B}" type="presParOf" srcId="{F9E0F7C7-9785-4581-9791-A78FD824C5D8}" destId="{BD99676D-E704-437E-A19B-1294E6D05152}" srcOrd="2" destOrd="0" presId="urn:microsoft.com/office/officeart/2005/8/layout/vList3#2"/>
    <dgm:cxn modelId="{CCFF382D-DEB1-4D2D-A170-95B5F5625106}" type="presParOf" srcId="{BD99676D-E704-437E-A19B-1294E6D05152}" destId="{FC6B520A-E3A8-4006-8FE7-9700C6E94583}" srcOrd="0" destOrd="0" presId="urn:microsoft.com/office/officeart/2005/8/layout/vList3#2"/>
    <dgm:cxn modelId="{44FDC37E-9AF3-4526-9C5A-2F0950A66D45}" type="presParOf" srcId="{BD99676D-E704-437E-A19B-1294E6D05152}" destId="{4D6BF073-0267-4910-8AC4-D2DE8E73CF5F}" srcOrd="1" destOrd="0" presId="urn:microsoft.com/office/officeart/2005/8/layout/vList3#2"/>
    <dgm:cxn modelId="{B601B549-7047-4D1A-B55E-1F247B1E6635}" type="presParOf" srcId="{F9E0F7C7-9785-4581-9791-A78FD824C5D8}" destId="{B58C151A-69DF-490C-9E71-59C874CFA3F4}" srcOrd="3" destOrd="0" presId="urn:microsoft.com/office/officeart/2005/8/layout/vList3#2"/>
    <dgm:cxn modelId="{5980F90A-7F90-4141-8138-A2EAD6649347}" type="presParOf" srcId="{F9E0F7C7-9785-4581-9791-A78FD824C5D8}" destId="{CC6CB10D-552D-4F94-9FD6-7E62C0246FB5}" srcOrd="4" destOrd="0" presId="urn:microsoft.com/office/officeart/2005/8/layout/vList3#2"/>
    <dgm:cxn modelId="{BF15E9D3-F8FE-460A-8733-F35E2C2E3483}" type="presParOf" srcId="{CC6CB10D-552D-4F94-9FD6-7E62C0246FB5}" destId="{9C154129-F9F6-45B7-9F84-13829E990C9D}" srcOrd="0" destOrd="0" presId="urn:microsoft.com/office/officeart/2005/8/layout/vList3#2"/>
    <dgm:cxn modelId="{9F63D3FC-A6A0-4DDA-AAEE-F0F76B499389}" type="presParOf" srcId="{CC6CB10D-552D-4F94-9FD6-7E62C0246FB5}" destId="{FAFABCE8-414D-48BC-923B-3113A46E3034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1BEA9F-9E08-4407-9048-852A987ED38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B8CB25B5-AFB6-4F52-98BA-3939F26737C1}">
      <dgm:prSet phldrT="[نص]" custT="1"/>
      <dgm:spPr/>
      <dgm:t>
        <a:bodyPr/>
        <a:lstStyle/>
        <a:p>
          <a:pPr rtl="1"/>
          <a:endParaRPr lang="ar-SA" sz="2000" dirty="0" smtClean="0"/>
        </a:p>
        <a:p>
          <a:pPr rtl="1"/>
          <a:r>
            <a:rPr lang="ar-SA" sz="2400" dirty="0" smtClean="0"/>
            <a:t>تحقيق</a:t>
          </a:r>
        </a:p>
        <a:p>
          <a:pPr rtl="1"/>
          <a:r>
            <a:rPr lang="ar-SA" sz="2400" dirty="0" smtClean="0"/>
            <a:t> الذات</a:t>
          </a:r>
          <a:endParaRPr lang="ar-SA" sz="2400" dirty="0"/>
        </a:p>
      </dgm:t>
    </dgm:pt>
    <dgm:pt modelId="{365A4A0C-7DAE-44BE-A0F1-6BE17230F01C}" type="parTrans" cxnId="{1E3ECC7C-178E-4095-A3B1-7F89052DBDF4}">
      <dgm:prSet/>
      <dgm:spPr/>
      <dgm:t>
        <a:bodyPr/>
        <a:lstStyle/>
        <a:p>
          <a:pPr rtl="1"/>
          <a:endParaRPr lang="ar-SA"/>
        </a:p>
      </dgm:t>
    </dgm:pt>
    <dgm:pt modelId="{54D466FF-70EF-463C-9D79-5E9CA4788446}" type="sibTrans" cxnId="{1E3ECC7C-178E-4095-A3B1-7F89052DBDF4}">
      <dgm:prSet/>
      <dgm:spPr/>
      <dgm:t>
        <a:bodyPr/>
        <a:lstStyle/>
        <a:p>
          <a:pPr rtl="1"/>
          <a:endParaRPr lang="ar-SA"/>
        </a:p>
      </dgm:t>
    </dgm:pt>
    <dgm:pt modelId="{02B8B3F9-F06B-40D2-8029-15FABC053EF9}">
      <dgm:prSet phldrT="[نص]" custT="1"/>
      <dgm:spPr/>
      <dgm:t>
        <a:bodyPr/>
        <a:lstStyle/>
        <a:p>
          <a:pPr rtl="1"/>
          <a:r>
            <a:rPr lang="ar-SA" sz="3600" dirty="0" smtClean="0"/>
            <a:t>التقدير </a:t>
          </a:r>
          <a:endParaRPr lang="ar-SA" sz="3600" dirty="0"/>
        </a:p>
      </dgm:t>
    </dgm:pt>
    <dgm:pt modelId="{EE208997-3A18-4100-BB9F-A5B68B4B328C}" type="parTrans" cxnId="{92250834-67DC-48D6-9975-FD8478CE0DAF}">
      <dgm:prSet/>
      <dgm:spPr/>
      <dgm:t>
        <a:bodyPr/>
        <a:lstStyle/>
        <a:p>
          <a:pPr rtl="1"/>
          <a:endParaRPr lang="ar-SA"/>
        </a:p>
      </dgm:t>
    </dgm:pt>
    <dgm:pt modelId="{3BE98560-E104-4BAD-B6CF-3072918408B8}" type="sibTrans" cxnId="{92250834-67DC-48D6-9975-FD8478CE0DAF}">
      <dgm:prSet/>
      <dgm:spPr/>
      <dgm:t>
        <a:bodyPr/>
        <a:lstStyle/>
        <a:p>
          <a:pPr rtl="1"/>
          <a:endParaRPr lang="ar-SA"/>
        </a:p>
      </dgm:t>
    </dgm:pt>
    <dgm:pt modelId="{98F66396-897E-442F-A568-59A129F92457}">
      <dgm:prSet phldrT="[نص]" custT="1"/>
      <dgm:spPr/>
      <dgm:t>
        <a:bodyPr/>
        <a:lstStyle/>
        <a:p>
          <a:pPr rtl="1"/>
          <a:r>
            <a:rPr lang="ar-SA" sz="3600" dirty="0" smtClean="0"/>
            <a:t>الفسيولوجية</a:t>
          </a:r>
          <a:endParaRPr lang="ar-SA" sz="3600" dirty="0"/>
        </a:p>
      </dgm:t>
    </dgm:pt>
    <dgm:pt modelId="{3259AA9A-6B04-4D8B-BC84-206DD874C055}" type="parTrans" cxnId="{709E7166-43DF-4DEE-9517-330F9101CF33}">
      <dgm:prSet/>
      <dgm:spPr/>
      <dgm:t>
        <a:bodyPr/>
        <a:lstStyle/>
        <a:p>
          <a:pPr rtl="1"/>
          <a:endParaRPr lang="ar-SA"/>
        </a:p>
      </dgm:t>
    </dgm:pt>
    <dgm:pt modelId="{9A199B94-4A71-4121-AE12-25B5D5E5141D}" type="sibTrans" cxnId="{709E7166-43DF-4DEE-9517-330F9101CF33}">
      <dgm:prSet/>
      <dgm:spPr/>
      <dgm:t>
        <a:bodyPr/>
        <a:lstStyle/>
        <a:p>
          <a:pPr rtl="1"/>
          <a:endParaRPr lang="ar-SA"/>
        </a:p>
      </dgm:t>
    </dgm:pt>
    <dgm:pt modelId="{EA0BA8D2-66C3-4966-9A11-91B31CEFC261}">
      <dgm:prSet phldrT="[نص]" custT="1"/>
      <dgm:spPr/>
      <dgm:t>
        <a:bodyPr/>
        <a:lstStyle/>
        <a:p>
          <a:pPr rtl="1"/>
          <a:r>
            <a:rPr lang="ar-SA" sz="3600" dirty="0" smtClean="0"/>
            <a:t>الانتماء</a:t>
          </a:r>
          <a:r>
            <a:rPr lang="ar-SA" sz="6500" dirty="0" smtClean="0"/>
            <a:t> </a:t>
          </a:r>
          <a:endParaRPr lang="ar-SA" sz="6500" dirty="0"/>
        </a:p>
      </dgm:t>
    </dgm:pt>
    <dgm:pt modelId="{D2AB1A58-3104-47B0-AE40-0B0D8AB9AC4D}" type="parTrans" cxnId="{598A2303-DFFD-4C1E-9E18-01E0C1689FD8}">
      <dgm:prSet/>
      <dgm:spPr/>
      <dgm:t>
        <a:bodyPr/>
        <a:lstStyle/>
        <a:p>
          <a:pPr rtl="1"/>
          <a:endParaRPr lang="ar-SA"/>
        </a:p>
      </dgm:t>
    </dgm:pt>
    <dgm:pt modelId="{CCDF0030-F595-4F5E-B72C-656105320238}" type="sibTrans" cxnId="{598A2303-DFFD-4C1E-9E18-01E0C1689FD8}">
      <dgm:prSet/>
      <dgm:spPr/>
      <dgm:t>
        <a:bodyPr/>
        <a:lstStyle/>
        <a:p>
          <a:pPr rtl="1"/>
          <a:endParaRPr lang="ar-SA"/>
        </a:p>
      </dgm:t>
    </dgm:pt>
    <dgm:pt modelId="{DB4D7FEF-CC58-4555-AB20-D5E865DC35EA}">
      <dgm:prSet phldrT="[نص]" custT="1"/>
      <dgm:spPr/>
      <dgm:t>
        <a:bodyPr/>
        <a:lstStyle/>
        <a:p>
          <a:pPr rtl="1"/>
          <a:r>
            <a:rPr lang="ar-SA" sz="3600" dirty="0" smtClean="0"/>
            <a:t>الأمن</a:t>
          </a:r>
          <a:r>
            <a:rPr lang="ar-SA" sz="4800" dirty="0" smtClean="0"/>
            <a:t> </a:t>
          </a:r>
          <a:endParaRPr lang="ar-SA" sz="4800" dirty="0"/>
        </a:p>
      </dgm:t>
    </dgm:pt>
    <dgm:pt modelId="{FB46AAC4-C118-4FDE-90D0-4F3B04131032}" type="parTrans" cxnId="{611D84C4-3B33-4C00-9121-38974FC3C08C}">
      <dgm:prSet/>
      <dgm:spPr/>
      <dgm:t>
        <a:bodyPr/>
        <a:lstStyle/>
        <a:p>
          <a:pPr rtl="1"/>
          <a:endParaRPr lang="ar-SA"/>
        </a:p>
      </dgm:t>
    </dgm:pt>
    <dgm:pt modelId="{964A8F2D-DE8C-41CF-8CE4-F982F3B197BA}" type="sibTrans" cxnId="{611D84C4-3B33-4C00-9121-38974FC3C08C}">
      <dgm:prSet/>
      <dgm:spPr/>
      <dgm:t>
        <a:bodyPr/>
        <a:lstStyle/>
        <a:p>
          <a:pPr rtl="1"/>
          <a:endParaRPr lang="ar-SA"/>
        </a:p>
      </dgm:t>
    </dgm:pt>
    <dgm:pt modelId="{85DD26FF-5DF5-4EDF-9AB3-60FD955B241D}" type="pres">
      <dgm:prSet presAssocID="{5C1BEA9F-9E08-4407-9048-852A987ED38D}" presName="Name0" presStyleCnt="0">
        <dgm:presLayoutVars>
          <dgm:dir/>
          <dgm:animLvl val="lvl"/>
          <dgm:resizeHandles val="exact"/>
        </dgm:presLayoutVars>
      </dgm:prSet>
      <dgm:spPr/>
    </dgm:pt>
    <dgm:pt modelId="{A31C4B9E-BDB0-435E-8291-654FBBF94CCD}" type="pres">
      <dgm:prSet presAssocID="{B8CB25B5-AFB6-4F52-98BA-3939F26737C1}" presName="Name8" presStyleCnt="0"/>
      <dgm:spPr/>
    </dgm:pt>
    <dgm:pt modelId="{DA4F3A4D-B5D4-4E73-91D9-89285C8E8F2E}" type="pres">
      <dgm:prSet presAssocID="{B8CB25B5-AFB6-4F52-98BA-3939F26737C1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722ACAD-C548-4EF3-8D66-D406CFC33E63}" type="pres">
      <dgm:prSet presAssocID="{B8CB25B5-AFB6-4F52-98BA-3939F26737C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FA37071-F27F-42F3-B342-A1DC18783E86}" type="pres">
      <dgm:prSet presAssocID="{02B8B3F9-F06B-40D2-8029-15FABC053EF9}" presName="Name8" presStyleCnt="0"/>
      <dgm:spPr/>
    </dgm:pt>
    <dgm:pt modelId="{EEA0D018-289F-4829-97F0-E5847A1A28B8}" type="pres">
      <dgm:prSet presAssocID="{02B8B3F9-F06B-40D2-8029-15FABC053EF9}" presName="level" presStyleLbl="node1" presStyleIdx="1" presStyleCnt="5" custScaleY="6227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830BEB0-3F3A-4C3D-8C4A-5A8948FE6D07}" type="pres">
      <dgm:prSet presAssocID="{02B8B3F9-F06B-40D2-8029-15FABC053EF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7629BB8-A425-4B25-91B3-7324274D2453}" type="pres">
      <dgm:prSet presAssocID="{EA0BA8D2-66C3-4966-9A11-91B31CEFC261}" presName="Name8" presStyleCnt="0"/>
      <dgm:spPr/>
    </dgm:pt>
    <dgm:pt modelId="{D842F50A-2AF5-49F9-A880-E63F56F63DED}" type="pres">
      <dgm:prSet presAssocID="{EA0BA8D2-66C3-4966-9A11-91B31CEFC261}" presName="level" presStyleLbl="node1" presStyleIdx="2" presStyleCnt="5" custScaleY="7103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E58DDB6-7BC2-4617-A162-2BDAF0AA8849}" type="pres">
      <dgm:prSet presAssocID="{EA0BA8D2-66C3-4966-9A11-91B31CEFC26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ECBBE9E-A07D-49C2-9DF8-B4B6A9E16323}" type="pres">
      <dgm:prSet presAssocID="{DB4D7FEF-CC58-4555-AB20-D5E865DC35EA}" presName="Name8" presStyleCnt="0"/>
      <dgm:spPr/>
    </dgm:pt>
    <dgm:pt modelId="{6C60B0F6-CA2F-4528-9000-4ABDC156C833}" type="pres">
      <dgm:prSet presAssocID="{DB4D7FEF-CC58-4555-AB20-D5E865DC35EA}" presName="level" presStyleLbl="node1" presStyleIdx="3" presStyleCnt="5" custScaleY="60921" custLinFactNeighborX="347" custLinFactNeighborY="441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E093116-CBD9-496F-B495-E021C2F917A8}" type="pres">
      <dgm:prSet presAssocID="{DB4D7FEF-CC58-4555-AB20-D5E865DC35E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7D4A0E5-05A7-47F0-9E3A-ADD736444E20}" type="pres">
      <dgm:prSet presAssocID="{98F66396-897E-442F-A568-59A129F92457}" presName="Name8" presStyleCnt="0"/>
      <dgm:spPr/>
    </dgm:pt>
    <dgm:pt modelId="{F131A058-0FB9-4A3E-B9A3-3038B8C213E8}" type="pres">
      <dgm:prSet presAssocID="{98F66396-897E-442F-A568-59A129F92457}" presName="level" presStyleLbl="node1" presStyleIdx="4" presStyleCnt="5" custScaleY="7830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AED371C-D8AD-43DA-AF90-654ED8C1D618}" type="pres">
      <dgm:prSet presAssocID="{98F66396-897E-442F-A568-59A129F9245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1746072-A663-495D-9181-BD96F11D3104}" type="presOf" srcId="{DB4D7FEF-CC58-4555-AB20-D5E865DC35EA}" destId="{6C60B0F6-CA2F-4528-9000-4ABDC156C833}" srcOrd="0" destOrd="0" presId="urn:microsoft.com/office/officeart/2005/8/layout/pyramid1"/>
    <dgm:cxn modelId="{ED0FD69F-95F8-4B25-B044-6F438BFDB04E}" type="presOf" srcId="{5C1BEA9F-9E08-4407-9048-852A987ED38D}" destId="{85DD26FF-5DF5-4EDF-9AB3-60FD955B241D}" srcOrd="0" destOrd="0" presId="urn:microsoft.com/office/officeart/2005/8/layout/pyramid1"/>
    <dgm:cxn modelId="{611D84C4-3B33-4C00-9121-38974FC3C08C}" srcId="{5C1BEA9F-9E08-4407-9048-852A987ED38D}" destId="{DB4D7FEF-CC58-4555-AB20-D5E865DC35EA}" srcOrd="3" destOrd="0" parTransId="{FB46AAC4-C118-4FDE-90D0-4F3B04131032}" sibTransId="{964A8F2D-DE8C-41CF-8CE4-F982F3B197BA}"/>
    <dgm:cxn modelId="{92250834-67DC-48D6-9975-FD8478CE0DAF}" srcId="{5C1BEA9F-9E08-4407-9048-852A987ED38D}" destId="{02B8B3F9-F06B-40D2-8029-15FABC053EF9}" srcOrd="1" destOrd="0" parTransId="{EE208997-3A18-4100-BB9F-A5B68B4B328C}" sibTransId="{3BE98560-E104-4BAD-B6CF-3072918408B8}"/>
    <dgm:cxn modelId="{BC0C0DC7-1EF3-4A87-94CE-EA02C0717210}" type="presOf" srcId="{EA0BA8D2-66C3-4966-9A11-91B31CEFC261}" destId="{D842F50A-2AF5-49F9-A880-E63F56F63DED}" srcOrd="0" destOrd="0" presId="urn:microsoft.com/office/officeart/2005/8/layout/pyramid1"/>
    <dgm:cxn modelId="{4FE37283-C1F8-4821-8352-010B59983B27}" type="presOf" srcId="{98F66396-897E-442F-A568-59A129F92457}" destId="{F131A058-0FB9-4A3E-B9A3-3038B8C213E8}" srcOrd="0" destOrd="0" presId="urn:microsoft.com/office/officeart/2005/8/layout/pyramid1"/>
    <dgm:cxn modelId="{D9F32E86-79E0-46BE-A83E-1D238C2BFDE9}" type="presOf" srcId="{98F66396-897E-442F-A568-59A129F92457}" destId="{0AED371C-D8AD-43DA-AF90-654ED8C1D618}" srcOrd="1" destOrd="0" presId="urn:microsoft.com/office/officeart/2005/8/layout/pyramid1"/>
    <dgm:cxn modelId="{2A7D1B48-912E-4918-8971-8EB7BA858890}" type="presOf" srcId="{B8CB25B5-AFB6-4F52-98BA-3939F26737C1}" destId="{5722ACAD-C548-4EF3-8D66-D406CFC33E63}" srcOrd="1" destOrd="0" presId="urn:microsoft.com/office/officeart/2005/8/layout/pyramid1"/>
    <dgm:cxn modelId="{56A8EE9F-3DFF-4E65-86DA-2A2E20DD4D4B}" type="presOf" srcId="{EA0BA8D2-66C3-4966-9A11-91B31CEFC261}" destId="{9E58DDB6-7BC2-4617-A162-2BDAF0AA8849}" srcOrd="1" destOrd="0" presId="urn:microsoft.com/office/officeart/2005/8/layout/pyramid1"/>
    <dgm:cxn modelId="{6C5D3E74-8398-44C6-8F6C-73012B78B986}" type="presOf" srcId="{DB4D7FEF-CC58-4555-AB20-D5E865DC35EA}" destId="{2E093116-CBD9-496F-B495-E021C2F917A8}" srcOrd="1" destOrd="0" presId="urn:microsoft.com/office/officeart/2005/8/layout/pyramid1"/>
    <dgm:cxn modelId="{F2DDE9CF-0799-4A99-BB80-5A320A343665}" type="presOf" srcId="{02B8B3F9-F06B-40D2-8029-15FABC053EF9}" destId="{4830BEB0-3F3A-4C3D-8C4A-5A8948FE6D07}" srcOrd="1" destOrd="0" presId="urn:microsoft.com/office/officeart/2005/8/layout/pyramid1"/>
    <dgm:cxn modelId="{1E3ECC7C-178E-4095-A3B1-7F89052DBDF4}" srcId="{5C1BEA9F-9E08-4407-9048-852A987ED38D}" destId="{B8CB25B5-AFB6-4F52-98BA-3939F26737C1}" srcOrd="0" destOrd="0" parTransId="{365A4A0C-7DAE-44BE-A0F1-6BE17230F01C}" sibTransId="{54D466FF-70EF-463C-9D79-5E9CA4788446}"/>
    <dgm:cxn modelId="{598A2303-DFFD-4C1E-9E18-01E0C1689FD8}" srcId="{5C1BEA9F-9E08-4407-9048-852A987ED38D}" destId="{EA0BA8D2-66C3-4966-9A11-91B31CEFC261}" srcOrd="2" destOrd="0" parTransId="{D2AB1A58-3104-47B0-AE40-0B0D8AB9AC4D}" sibTransId="{CCDF0030-F595-4F5E-B72C-656105320238}"/>
    <dgm:cxn modelId="{E30E8CE1-DC3A-4127-971E-638C1214C3BA}" type="presOf" srcId="{B8CB25B5-AFB6-4F52-98BA-3939F26737C1}" destId="{DA4F3A4D-B5D4-4E73-91D9-89285C8E8F2E}" srcOrd="0" destOrd="0" presId="urn:microsoft.com/office/officeart/2005/8/layout/pyramid1"/>
    <dgm:cxn modelId="{D9D9BE7C-5A98-41EF-A7A2-07A9B39CDD36}" type="presOf" srcId="{02B8B3F9-F06B-40D2-8029-15FABC053EF9}" destId="{EEA0D018-289F-4829-97F0-E5847A1A28B8}" srcOrd="0" destOrd="0" presId="urn:microsoft.com/office/officeart/2005/8/layout/pyramid1"/>
    <dgm:cxn modelId="{709E7166-43DF-4DEE-9517-330F9101CF33}" srcId="{5C1BEA9F-9E08-4407-9048-852A987ED38D}" destId="{98F66396-897E-442F-A568-59A129F92457}" srcOrd="4" destOrd="0" parTransId="{3259AA9A-6B04-4D8B-BC84-206DD874C055}" sibTransId="{9A199B94-4A71-4121-AE12-25B5D5E5141D}"/>
    <dgm:cxn modelId="{945B15F4-C10C-4D85-9701-AD4EEC911277}" type="presParOf" srcId="{85DD26FF-5DF5-4EDF-9AB3-60FD955B241D}" destId="{A31C4B9E-BDB0-435E-8291-654FBBF94CCD}" srcOrd="0" destOrd="0" presId="urn:microsoft.com/office/officeart/2005/8/layout/pyramid1"/>
    <dgm:cxn modelId="{DD89F04B-F78E-4511-8101-D866822B8F1E}" type="presParOf" srcId="{A31C4B9E-BDB0-435E-8291-654FBBF94CCD}" destId="{DA4F3A4D-B5D4-4E73-91D9-89285C8E8F2E}" srcOrd="0" destOrd="0" presId="urn:microsoft.com/office/officeart/2005/8/layout/pyramid1"/>
    <dgm:cxn modelId="{6B45598A-1DC6-45F5-AAC8-8944F907C699}" type="presParOf" srcId="{A31C4B9E-BDB0-435E-8291-654FBBF94CCD}" destId="{5722ACAD-C548-4EF3-8D66-D406CFC33E63}" srcOrd="1" destOrd="0" presId="urn:microsoft.com/office/officeart/2005/8/layout/pyramid1"/>
    <dgm:cxn modelId="{89DBD472-1887-4944-88AD-73A31AF576E9}" type="presParOf" srcId="{85DD26FF-5DF5-4EDF-9AB3-60FD955B241D}" destId="{CFA37071-F27F-42F3-B342-A1DC18783E86}" srcOrd="1" destOrd="0" presId="urn:microsoft.com/office/officeart/2005/8/layout/pyramid1"/>
    <dgm:cxn modelId="{268F0B00-2A5E-4C54-817C-E1EF8A401E00}" type="presParOf" srcId="{CFA37071-F27F-42F3-B342-A1DC18783E86}" destId="{EEA0D018-289F-4829-97F0-E5847A1A28B8}" srcOrd="0" destOrd="0" presId="urn:microsoft.com/office/officeart/2005/8/layout/pyramid1"/>
    <dgm:cxn modelId="{BE790445-6F06-4FC5-A5B1-552A6EA64588}" type="presParOf" srcId="{CFA37071-F27F-42F3-B342-A1DC18783E86}" destId="{4830BEB0-3F3A-4C3D-8C4A-5A8948FE6D07}" srcOrd="1" destOrd="0" presId="urn:microsoft.com/office/officeart/2005/8/layout/pyramid1"/>
    <dgm:cxn modelId="{A0A90A13-081B-4513-9336-6C7085698FC1}" type="presParOf" srcId="{85DD26FF-5DF5-4EDF-9AB3-60FD955B241D}" destId="{D7629BB8-A425-4B25-91B3-7324274D2453}" srcOrd="2" destOrd="0" presId="urn:microsoft.com/office/officeart/2005/8/layout/pyramid1"/>
    <dgm:cxn modelId="{4A9D4665-B60B-4363-8449-E4C40147E417}" type="presParOf" srcId="{D7629BB8-A425-4B25-91B3-7324274D2453}" destId="{D842F50A-2AF5-49F9-A880-E63F56F63DED}" srcOrd="0" destOrd="0" presId="urn:microsoft.com/office/officeart/2005/8/layout/pyramid1"/>
    <dgm:cxn modelId="{448CB74F-2C17-4419-A045-8149B1FD888F}" type="presParOf" srcId="{D7629BB8-A425-4B25-91B3-7324274D2453}" destId="{9E58DDB6-7BC2-4617-A162-2BDAF0AA8849}" srcOrd="1" destOrd="0" presId="urn:microsoft.com/office/officeart/2005/8/layout/pyramid1"/>
    <dgm:cxn modelId="{C13F4E54-02FF-4552-A00E-4BA2955825EA}" type="presParOf" srcId="{85DD26FF-5DF5-4EDF-9AB3-60FD955B241D}" destId="{FECBBE9E-A07D-49C2-9DF8-B4B6A9E16323}" srcOrd="3" destOrd="0" presId="urn:microsoft.com/office/officeart/2005/8/layout/pyramid1"/>
    <dgm:cxn modelId="{E874621A-AB8F-4351-A8A6-20BEACE003C6}" type="presParOf" srcId="{FECBBE9E-A07D-49C2-9DF8-B4B6A9E16323}" destId="{6C60B0F6-CA2F-4528-9000-4ABDC156C833}" srcOrd="0" destOrd="0" presId="urn:microsoft.com/office/officeart/2005/8/layout/pyramid1"/>
    <dgm:cxn modelId="{B5FF01C7-DE17-45C7-8F84-90CE16113F63}" type="presParOf" srcId="{FECBBE9E-A07D-49C2-9DF8-B4B6A9E16323}" destId="{2E093116-CBD9-496F-B495-E021C2F917A8}" srcOrd="1" destOrd="0" presId="urn:microsoft.com/office/officeart/2005/8/layout/pyramid1"/>
    <dgm:cxn modelId="{1F57DAC6-B8BA-4FEE-8DB5-E51D8F5AA9A0}" type="presParOf" srcId="{85DD26FF-5DF5-4EDF-9AB3-60FD955B241D}" destId="{47D4A0E5-05A7-47F0-9E3A-ADD736444E20}" srcOrd="4" destOrd="0" presId="urn:microsoft.com/office/officeart/2005/8/layout/pyramid1"/>
    <dgm:cxn modelId="{25E6A149-475D-4B43-894D-FE0240839ED7}" type="presParOf" srcId="{47D4A0E5-05A7-47F0-9E3A-ADD736444E20}" destId="{F131A058-0FB9-4A3E-B9A3-3038B8C213E8}" srcOrd="0" destOrd="0" presId="urn:microsoft.com/office/officeart/2005/8/layout/pyramid1"/>
    <dgm:cxn modelId="{4A74F4FB-77C9-466F-95D1-2DEB2E445349}" type="presParOf" srcId="{47D4A0E5-05A7-47F0-9E3A-ADD736444E20}" destId="{0AED371C-D8AD-43DA-AF90-654ED8C1D61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6DF9C0-9FDE-4AF4-BD5F-CB49CF62DDCB}">
      <dsp:nvSpPr>
        <dsp:cNvPr id="0" name=""/>
        <dsp:cNvSpPr/>
      </dsp:nvSpPr>
      <dsp:spPr>
        <a:xfrm rot="10800000">
          <a:off x="1509121" y="1832"/>
          <a:ext cx="5067300" cy="931087"/>
        </a:xfrm>
        <a:prstGeom prst="homePlate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0584" tIns="167640" rIns="312928" bIns="167640" numCol="1" spcCol="1270" anchor="ctr" anchorCtr="0">
          <a:noAutofit/>
        </a:bodyPr>
        <a:lstStyle/>
        <a:p>
          <a:pPr lvl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b="1" kern="1200" dirty="0" smtClean="0">
              <a:solidFill>
                <a:schemeClr val="tx1"/>
              </a:solidFill>
            </a:rPr>
            <a:t>النموذج البيروقراطي</a:t>
          </a:r>
          <a:endParaRPr lang="ar-SA" sz="4400" b="1" kern="1200" dirty="0">
            <a:solidFill>
              <a:schemeClr val="tx1"/>
            </a:solidFill>
          </a:endParaRPr>
        </a:p>
      </dsp:txBody>
      <dsp:txXfrm rot="10800000">
        <a:off x="1741893" y="1832"/>
        <a:ext cx="4834528" cy="931087"/>
      </dsp:txXfrm>
    </dsp:sp>
    <dsp:sp modelId="{2371C8DE-131A-48DB-A08F-A9BC6F6CADDF}">
      <dsp:nvSpPr>
        <dsp:cNvPr id="0" name=""/>
        <dsp:cNvSpPr/>
      </dsp:nvSpPr>
      <dsp:spPr>
        <a:xfrm>
          <a:off x="1043578" y="1832"/>
          <a:ext cx="931087" cy="93108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6BF073-0267-4910-8AC4-D2DE8E73CF5F}">
      <dsp:nvSpPr>
        <dsp:cNvPr id="0" name=""/>
        <dsp:cNvSpPr/>
      </dsp:nvSpPr>
      <dsp:spPr>
        <a:xfrm rot="10800000">
          <a:off x="1509121" y="1210856"/>
          <a:ext cx="5067300" cy="931087"/>
        </a:xfrm>
        <a:prstGeom prst="homePlate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0584" tIns="167640" rIns="312928" bIns="167640" numCol="1" spcCol="1270" anchor="ctr" anchorCtr="0">
          <a:noAutofit/>
        </a:bodyPr>
        <a:lstStyle/>
        <a:p>
          <a:pPr lvl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b="1" kern="1200" dirty="0" smtClean="0">
              <a:solidFill>
                <a:schemeClr val="tx1"/>
              </a:solidFill>
            </a:rPr>
            <a:t>نظرية الادارة العلمية</a:t>
          </a:r>
        </a:p>
      </dsp:txBody>
      <dsp:txXfrm rot="10800000">
        <a:off x="1741893" y="1210856"/>
        <a:ext cx="4834528" cy="931087"/>
      </dsp:txXfrm>
    </dsp:sp>
    <dsp:sp modelId="{FC6B520A-E3A8-4006-8FE7-9700C6E94583}">
      <dsp:nvSpPr>
        <dsp:cNvPr id="0" name=""/>
        <dsp:cNvSpPr/>
      </dsp:nvSpPr>
      <dsp:spPr>
        <a:xfrm>
          <a:off x="1043578" y="1210856"/>
          <a:ext cx="931087" cy="93108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FABCE8-414D-48BC-923B-3113A46E3034}">
      <dsp:nvSpPr>
        <dsp:cNvPr id="0" name=""/>
        <dsp:cNvSpPr/>
      </dsp:nvSpPr>
      <dsp:spPr>
        <a:xfrm rot="10800000">
          <a:off x="1509121" y="2419880"/>
          <a:ext cx="5067300" cy="931087"/>
        </a:xfrm>
        <a:prstGeom prst="homePlate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0584" tIns="167640" rIns="312928" bIns="167640" numCol="1" spcCol="1270" anchor="ctr" anchorCtr="0">
          <a:noAutofit/>
        </a:bodyPr>
        <a:lstStyle/>
        <a:p>
          <a:pPr lvl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b="1" kern="1200" dirty="0" smtClean="0">
              <a:solidFill>
                <a:schemeClr val="tx1"/>
              </a:solidFill>
            </a:rPr>
            <a:t>نظرية مبادئ الادارة</a:t>
          </a:r>
        </a:p>
      </dsp:txBody>
      <dsp:txXfrm rot="10800000">
        <a:off x="1741893" y="2419880"/>
        <a:ext cx="4834528" cy="931087"/>
      </dsp:txXfrm>
    </dsp:sp>
    <dsp:sp modelId="{9C154129-F9F6-45B7-9F84-13829E990C9D}">
      <dsp:nvSpPr>
        <dsp:cNvPr id="0" name=""/>
        <dsp:cNvSpPr/>
      </dsp:nvSpPr>
      <dsp:spPr>
        <a:xfrm>
          <a:off x="1043578" y="2421712"/>
          <a:ext cx="931087" cy="93108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6DF9C0-9FDE-4AF4-BD5F-CB49CF62DDCB}">
      <dsp:nvSpPr>
        <dsp:cNvPr id="0" name=""/>
        <dsp:cNvSpPr/>
      </dsp:nvSpPr>
      <dsp:spPr>
        <a:xfrm rot="10800000">
          <a:off x="1509121" y="1832"/>
          <a:ext cx="5067300" cy="931087"/>
        </a:xfrm>
        <a:prstGeom prst="homePlate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0584" tIns="152400" rIns="28448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kern="1200" dirty="0" smtClean="0">
              <a:solidFill>
                <a:schemeClr val="tx1"/>
              </a:solidFill>
            </a:rPr>
            <a:t>مدرسة العلاقات الإنسانية</a:t>
          </a:r>
          <a:endParaRPr lang="ar-SA" sz="4000" b="1" kern="1200" dirty="0">
            <a:solidFill>
              <a:schemeClr val="tx1"/>
            </a:solidFill>
          </a:endParaRPr>
        </a:p>
      </dsp:txBody>
      <dsp:txXfrm rot="10800000">
        <a:off x="1741893" y="1832"/>
        <a:ext cx="4834528" cy="931087"/>
      </dsp:txXfrm>
    </dsp:sp>
    <dsp:sp modelId="{2371C8DE-131A-48DB-A08F-A9BC6F6CADDF}">
      <dsp:nvSpPr>
        <dsp:cNvPr id="0" name=""/>
        <dsp:cNvSpPr/>
      </dsp:nvSpPr>
      <dsp:spPr>
        <a:xfrm>
          <a:off x="1043578" y="1832"/>
          <a:ext cx="931087" cy="93108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6BF073-0267-4910-8AC4-D2DE8E73CF5F}">
      <dsp:nvSpPr>
        <dsp:cNvPr id="0" name=""/>
        <dsp:cNvSpPr/>
      </dsp:nvSpPr>
      <dsp:spPr>
        <a:xfrm rot="10800000">
          <a:off x="1509121" y="1210856"/>
          <a:ext cx="5067300" cy="931087"/>
        </a:xfrm>
        <a:prstGeom prst="homePlate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0584" tIns="152400" rIns="28448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kern="1200" dirty="0" smtClean="0">
              <a:solidFill>
                <a:schemeClr val="tx1"/>
              </a:solidFill>
            </a:rPr>
            <a:t>نظرية </a:t>
          </a:r>
          <a:r>
            <a:rPr lang="ar-SA" sz="4000" b="1" u="sng" kern="1200" dirty="0" smtClean="0">
              <a:solidFill>
                <a:schemeClr val="tx1"/>
              </a:solidFill>
            </a:rPr>
            <a:t>(</a:t>
          </a:r>
          <a:r>
            <a:rPr lang="en-US" sz="4000" b="1" u="sng" kern="1200" dirty="0" smtClean="0">
              <a:solidFill>
                <a:schemeClr val="tx1"/>
              </a:solidFill>
            </a:rPr>
            <a:t>x , y</a:t>
          </a:r>
          <a:r>
            <a:rPr lang="ar-SA" sz="4000" b="1" u="sng" kern="1200" dirty="0" smtClean="0">
              <a:solidFill>
                <a:schemeClr val="tx1"/>
              </a:solidFill>
            </a:rPr>
            <a:t>) </a:t>
          </a:r>
          <a:endParaRPr lang="ar-SA" sz="4000" b="1" kern="1200" dirty="0" smtClean="0">
            <a:solidFill>
              <a:schemeClr val="tx1"/>
            </a:solidFill>
          </a:endParaRPr>
        </a:p>
      </dsp:txBody>
      <dsp:txXfrm rot="10800000">
        <a:off x="1741893" y="1210856"/>
        <a:ext cx="4834528" cy="931087"/>
      </dsp:txXfrm>
    </dsp:sp>
    <dsp:sp modelId="{FC6B520A-E3A8-4006-8FE7-9700C6E94583}">
      <dsp:nvSpPr>
        <dsp:cNvPr id="0" name=""/>
        <dsp:cNvSpPr/>
      </dsp:nvSpPr>
      <dsp:spPr>
        <a:xfrm>
          <a:off x="1043578" y="1210856"/>
          <a:ext cx="931087" cy="93108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FABCE8-414D-48BC-923B-3113A46E3034}">
      <dsp:nvSpPr>
        <dsp:cNvPr id="0" name=""/>
        <dsp:cNvSpPr/>
      </dsp:nvSpPr>
      <dsp:spPr>
        <a:xfrm rot="10800000">
          <a:off x="1509121" y="2419880"/>
          <a:ext cx="5067300" cy="931087"/>
        </a:xfrm>
        <a:prstGeom prst="homePlate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0584" tIns="152400" rIns="28448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kern="1200" dirty="0" smtClean="0">
              <a:solidFill>
                <a:schemeClr val="tx1"/>
              </a:solidFill>
            </a:rPr>
            <a:t>نظرية سلم الحاجات</a:t>
          </a:r>
        </a:p>
      </dsp:txBody>
      <dsp:txXfrm rot="10800000">
        <a:off x="1741893" y="2419880"/>
        <a:ext cx="4834528" cy="931087"/>
      </dsp:txXfrm>
    </dsp:sp>
    <dsp:sp modelId="{9C154129-F9F6-45B7-9F84-13829E990C9D}">
      <dsp:nvSpPr>
        <dsp:cNvPr id="0" name=""/>
        <dsp:cNvSpPr/>
      </dsp:nvSpPr>
      <dsp:spPr>
        <a:xfrm>
          <a:off x="1043578" y="2421712"/>
          <a:ext cx="931087" cy="93108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4F3A4D-B5D4-4E73-91D9-89285C8E8F2E}">
      <dsp:nvSpPr>
        <dsp:cNvPr id="0" name=""/>
        <dsp:cNvSpPr/>
      </dsp:nvSpPr>
      <dsp:spPr>
        <a:xfrm>
          <a:off x="2843003" y="0"/>
          <a:ext cx="2086393" cy="1043196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kern="1200" dirty="0" smtClean="0"/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تحقيق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 الذات</a:t>
          </a:r>
          <a:endParaRPr lang="ar-SA" sz="2400" kern="1200" dirty="0"/>
        </a:p>
      </dsp:txBody>
      <dsp:txXfrm>
        <a:off x="2843003" y="0"/>
        <a:ext cx="2086393" cy="1043196"/>
      </dsp:txXfrm>
    </dsp:sp>
    <dsp:sp modelId="{EEA0D018-289F-4829-97F0-E5847A1A28B8}">
      <dsp:nvSpPr>
        <dsp:cNvPr id="0" name=""/>
        <dsp:cNvSpPr/>
      </dsp:nvSpPr>
      <dsp:spPr>
        <a:xfrm>
          <a:off x="2193383" y="1043196"/>
          <a:ext cx="3385632" cy="649619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التقدير </a:t>
          </a:r>
          <a:endParaRPr lang="ar-SA" sz="3600" kern="1200" dirty="0"/>
        </a:p>
      </dsp:txBody>
      <dsp:txXfrm>
        <a:off x="2785869" y="1043196"/>
        <a:ext cx="2200661" cy="649619"/>
      </dsp:txXfrm>
    </dsp:sp>
    <dsp:sp modelId="{D842F50A-2AF5-49F9-A880-E63F56F63DED}">
      <dsp:nvSpPr>
        <dsp:cNvPr id="0" name=""/>
        <dsp:cNvSpPr/>
      </dsp:nvSpPr>
      <dsp:spPr>
        <a:xfrm>
          <a:off x="1452401" y="1692816"/>
          <a:ext cx="4867597" cy="740982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الانتماء</a:t>
          </a:r>
          <a:r>
            <a:rPr lang="ar-SA" sz="6500" kern="1200" dirty="0" smtClean="0"/>
            <a:t> </a:t>
          </a:r>
          <a:endParaRPr lang="ar-SA" sz="6500" kern="1200" dirty="0"/>
        </a:p>
      </dsp:txBody>
      <dsp:txXfrm>
        <a:off x="2304230" y="1692816"/>
        <a:ext cx="3163938" cy="740982"/>
      </dsp:txXfrm>
    </dsp:sp>
    <dsp:sp modelId="{6C60B0F6-CA2F-4528-9000-4ABDC156C833}">
      <dsp:nvSpPr>
        <dsp:cNvPr id="0" name=""/>
        <dsp:cNvSpPr/>
      </dsp:nvSpPr>
      <dsp:spPr>
        <a:xfrm>
          <a:off x="838176" y="2438399"/>
          <a:ext cx="6138649" cy="635525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الأمن</a:t>
          </a:r>
          <a:r>
            <a:rPr lang="ar-SA" sz="4800" kern="1200" dirty="0" smtClean="0"/>
            <a:t> </a:t>
          </a:r>
          <a:endParaRPr lang="ar-SA" sz="4800" kern="1200" dirty="0"/>
        </a:p>
      </dsp:txBody>
      <dsp:txXfrm>
        <a:off x="1912440" y="2438399"/>
        <a:ext cx="3990122" cy="635525"/>
      </dsp:txXfrm>
    </dsp:sp>
    <dsp:sp modelId="{F131A058-0FB9-4A3E-B9A3-3038B8C213E8}">
      <dsp:nvSpPr>
        <dsp:cNvPr id="0" name=""/>
        <dsp:cNvSpPr/>
      </dsp:nvSpPr>
      <dsp:spPr>
        <a:xfrm>
          <a:off x="0" y="3069324"/>
          <a:ext cx="7772399" cy="816875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الفسيولوجية</a:t>
          </a:r>
          <a:endParaRPr lang="ar-SA" sz="3600" kern="1200" dirty="0"/>
        </a:p>
      </dsp:txBody>
      <dsp:txXfrm>
        <a:off x="1360170" y="3069324"/>
        <a:ext cx="5052060" cy="8168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3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السلوك التنظيمي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/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يِحضيه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سملالي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2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الثانية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مراحل تطور دراسة السلوك التنظيمي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السلوك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التنظيمي                                                                                  المحاضرة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الثانية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F99B95-6666-4A31-822D-88D0B41852ED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6" name="مجسم مشطوف الحواف 5"/>
          <p:cNvSpPr/>
          <p:nvPr/>
        </p:nvSpPr>
        <p:spPr>
          <a:xfrm>
            <a:off x="0" y="1219200"/>
            <a:ext cx="9906000" cy="4572000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أولا:     مرحلة ما قبل الحركة العلمية.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ثانيا:     المدرسة التقليدية.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ثالثا:     المدرسة السلوكية.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رابعا:   الإسهامات الحديثة.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خامسا:  علاقة السلوك التنظيمي بالعلوم الأخرى.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سادسا:   تحديات ممارسة السلوك التنظيمي.</a:t>
            </a:r>
          </a:p>
          <a:p>
            <a:pPr marL="514350" indent="-514350" algn="r" rtl="1" eaLnBrk="1" hangingPunct="1">
              <a:defRPr/>
            </a:pPr>
            <a:endParaRPr lang="ar-SA" sz="2800" dirty="0"/>
          </a:p>
        </p:txBody>
      </p:sp>
      <p:sp>
        <p:nvSpPr>
          <p:cNvPr id="7" name="مجسم مشطوف الحواف 6"/>
          <p:cNvSpPr/>
          <p:nvPr/>
        </p:nvSpPr>
        <p:spPr>
          <a:xfrm>
            <a:off x="0" y="0"/>
            <a:ext cx="9906000" cy="1219200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محاور المحاضرة الثانية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100232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xfrm>
            <a:off x="4880992" y="6381328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E0C654-6B64-405B-B2CB-DCFD6691DB8A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5" name="مستطيل ذو زوايا قطرية مستديرة 4"/>
          <p:cNvSpPr/>
          <p:nvPr/>
        </p:nvSpPr>
        <p:spPr>
          <a:xfrm>
            <a:off x="381000" y="1371600"/>
            <a:ext cx="9144000" cy="12192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87338" indent="-287338" algn="just" rtl="1" eaLnBrk="1" hangingPunct="1">
              <a:buFont typeface="Wingdings" pitchFamily="2" charset="2"/>
              <a:buChar char="ü"/>
              <a:tabLst>
                <a:tab pos="1092200" algn="l"/>
                <a:tab pos="1882775" algn="l"/>
              </a:tabLst>
              <a:defRPr/>
            </a:pPr>
            <a:r>
              <a:rPr lang="ar-SA" sz="2800" dirty="0">
                <a:solidFill>
                  <a:schemeClr val="tx1"/>
                </a:solidFill>
              </a:rPr>
              <a:t>مارست الحضارات القديمة جوانب ناجحة من العملية الإدارية من تخطيط وتنظيم وتوجيه ورقابة.</a:t>
            </a:r>
          </a:p>
        </p:txBody>
      </p:sp>
      <p:sp>
        <p:nvSpPr>
          <p:cNvPr id="12" name="مستطيل ذو زوايا قطرية مستديرة 11"/>
          <p:cNvSpPr/>
          <p:nvPr/>
        </p:nvSpPr>
        <p:spPr>
          <a:xfrm>
            <a:off x="381000" y="4343400"/>
            <a:ext cx="9144000" cy="12192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87338" indent="-287338" algn="just" rtl="1" eaLnBrk="1" hangingPunct="1">
              <a:buFont typeface="Wingdings" pitchFamily="2" charset="2"/>
              <a:buChar char="ü"/>
              <a:tabLst>
                <a:tab pos="1092200" algn="l"/>
                <a:tab pos="1882775" algn="l"/>
              </a:tabLst>
              <a:defRPr/>
            </a:pPr>
            <a:r>
              <a:rPr lang="ar-SA" sz="2800" dirty="0">
                <a:solidFill>
                  <a:schemeClr val="tx1"/>
                </a:solidFill>
              </a:rPr>
              <a:t>لم تغفل ممارسات الحضارة الإسلامية عن الإنسان حيث ركزت على أهمية الشورى،  والمعاملة الطيبة، وضرورة انتقاء الأصلح.</a:t>
            </a:r>
          </a:p>
        </p:txBody>
      </p:sp>
      <p:sp>
        <p:nvSpPr>
          <p:cNvPr id="13" name="مستطيل ذو زوايا قطرية مستديرة 12"/>
          <p:cNvSpPr/>
          <p:nvPr/>
        </p:nvSpPr>
        <p:spPr>
          <a:xfrm>
            <a:off x="381000" y="2819400"/>
            <a:ext cx="9144000" cy="12192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31775" indent="-231775" algn="just" rtl="1" eaLnBrk="1" hangingPunct="1">
              <a:buFont typeface="Wingdings" pitchFamily="2" charset="2"/>
              <a:buChar char="ü"/>
              <a:tabLst>
                <a:tab pos="1092200" algn="l"/>
                <a:tab pos="1882775" algn="l"/>
              </a:tabLst>
              <a:defRPr/>
            </a:pPr>
            <a:r>
              <a:rPr lang="ar-SA" sz="2800" dirty="0">
                <a:solidFill>
                  <a:schemeClr val="tx1"/>
                </a:solidFill>
              </a:rPr>
              <a:t>بسبب بدائية المجتمعات كانت ظروف العمل المادية قاسية وغير مناسبة.</a:t>
            </a:r>
          </a:p>
        </p:txBody>
      </p:sp>
      <p:sp>
        <p:nvSpPr>
          <p:cNvPr id="6" name="Bevel 5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2800" b="1" dirty="0"/>
              <a:t>أولا:  مرحلة ما قبل الحركة العلمية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85736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971800" y="1676400"/>
            <a:ext cx="6629400" cy="868362"/>
          </a:xfrm>
          <a:ln>
            <a:miter lim="800000"/>
            <a:headEnd/>
            <a:tailEnd/>
          </a:ln>
          <a:ex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>
              <a:tabLst>
                <a:tab pos="8120063" algn="l"/>
              </a:tabLst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نركز في تحليلنا على ثلاث اتجاهات رئيسية هي: </a:t>
            </a:r>
            <a:endParaRPr lang="ar-SA" sz="2800" dirty="0">
              <a:solidFill>
                <a:schemeClr val="tx1"/>
              </a:solidFill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838200" y="2667000"/>
          <a:ext cx="76200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6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318DB4-E677-4DD7-B1AF-5DF1C03760B1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6" name="Bevel 5"/>
          <p:cNvSpPr/>
          <p:nvPr/>
        </p:nvSpPr>
        <p:spPr>
          <a:xfrm>
            <a:off x="0" y="0"/>
            <a:ext cx="9906000" cy="1295400"/>
          </a:xfrm>
          <a:prstGeom prst="beve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2800" b="1" dirty="0"/>
              <a:t>ثانيا:  مرحلة المدرسة التقليدية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07409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987E5B-97F6-45D4-918B-07990AF5AEEC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grpSp>
        <p:nvGrpSpPr>
          <p:cNvPr id="2" name="Diagram group"/>
          <p:cNvGrpSpPr/>
          <p:nvPr/>
        </p:nvGrpSpPr>
        <p:grpSpPr>
          <a:xfrm>
            <a:off x="1905000" y="381000"/>
            <a:ext cx="7702296" cy="910346"/>
            <a:chOff x="2167638" y="260"/>
            <a:chExt cx="7702296" cy="910346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grpSp>
          <p:nvGrpSpPr>
            <p:cNvPr id="3" name="مجموعة 5"/>
            <p:cNvGrpSpPr/>
            <p:nvPr/>
          </p:nvGrpSpPr>
          <p:grpSpPr>
            <a:xfrm>
              <a:off x="2167638" y="260"/>
              <a:ext cx="7702296" cy="910346"/>
              <a:chOff x="2167638" y="260"/>
              <a:chExt cx="7702296" cy="910346"/>
            </a:xfrm>
          </p:grpSpPr>
          <p:sp>
            <p:nvSpPr>
              <p:cNvPr id="7" name="خماسي 6"/>
              <p:cNvSpPr/>
              <p:nvPr/>
            </p:nvSpPr>
            <p:spPr>
              <a:xfrm rot="10800000">
                <a:off x="2167638" y="260"/>
                <a:ext cx="7702296" cy="910346"/>
              </a:xfrm>
              <a:prstGeom prst="homePlat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sp3d extrusionH="190500" prstMaterial="matte">
                <a:bevelT w="120650" h="38100" prst="relaxedInset"/>
                <a:bevelB w="120650" h="57150" prst="relaxedInset"/>
                <a:contourClr>
                  <a:schemeClr val="bg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خماسي 4"/>
              <p:cNvSpPr/>
              <p:nvPr/>
            </p:nvSpPr>
            <p:spPr>
              <a:xfrm rot="21600000">
                <a:off x="2395228" y="260"/>
                <a:ext cx="7474706" cy="910346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401438" tIns="163830" rIns="305816" bIns="163830" spcCol="1270" anchor="ctr"/>
              <a:lstStyle/>
              <a:p>
                <a:pPr algn="ctr" defTabSz="1911350" rtl="1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ar-SA" sz="4300" b="1" dirty="0">
                    <a:solidFill>
                      <a:schemeClr val="tx1"/>
                    </a:solidFill>
                  </a:rPr>
                  <a:t>1- النموذج البيروقراطي</a:t>
                </a:r>
              </a:p>
            </p:txBody>
          </p:sp>
        </p:grpSp>
      </p:grpSp>
      <p:grpSp>
        <p:nvGrpSpPr>
          <p:cNvPr id="4" name="Diagram group"/>
          <p:cNvGrpSpPr/>
          <p:nvPr/>
        </p:nvGrpSpPr>
        <p:grpSpPr>
          <a:xfrm>
            <a:off x="152400" y="0"/>
            <a:ext cx="1905000" cy="1752600"/>
            <a:chOff x="1712465" y="260"/>
            <a:chExt cx="910346" cy="910346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sp>
          <p:nvSpPr>
            <p:cNvPr id="10" name="شكل بيضاوي 9"/>
            <p:cNvSpPr/>
            <p:nvPr/>
          </p:nvSpPr>
          <p:spPr>
            <a:xfrm>
              <a:off x="1712465" y="260"/>
              <a:ext cx="910346" cy="910346"/>
            </a:xfrm>
            <a:prstGeom prst="ellipse">
              <a:avLst/>
            </a:prstGeom>
            <a:blipFill rotWithShape="0">
              <a:blip r:embed="rId2" cstate="print"/>
              <a:stretch>
                <a:fillRect/>
              </a:stretch>
            </a:blipFill>
            <a:sp3d z="152400" extrusionH="63500" prstMaterial="matte">
              <a:bevelT w="50800" h="190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1" name="Rounded Rectangle 10"/>
          <p:cNvSpPr/>
          <p:nvPr/>
        </p:nvSpPr>
        <p:spPr>
          <a:xfrm>
            <a:off x="152400" y="1447800"/>
            <a:ext cx="9525000" cy="4572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رائد هذا الاتجاه عالم الاجتماع الألماني ماكس بيبر (</a:t>
            </a:r>
            <a:r>
              <a:rPr lang="en-US" sz="2800" dirty="0"/>
              <a:t>Max Weber</a:t>
            </a:r>
            <a:r>
              <a:rPr lang="ar-SA" sz="2800" dirty="0"/>
              <a:t>).</a:t>
            </a:r>
          </a:p>
          <a:p>
            <a:pPr algn="r" rtl="1" eaLnBrk="1" hangingPunct="1">
              <a:buFont typeface="Wingdings" pitchFamily="2" charset="2"/>
              <a:buChar char="v"/>
              <a:defRPr/>
            </a:pPr>
            <a:r>
              <a:rPr lang="ar-SA" sz="2800" u="sng" dirty="0"/>
              <a:t>يقوم المنهج البيروقراطي على المبادئ التالية:</a:t>
            </a:r>
          </a:p>
          <a:p>
            <a:pPr marL="231775" algn="r" rtl="1" eaLnBrk="1" hangingPunct="1">
              <a:buFont typeface="Wingdings" pitchFamily="2" charset="2"/>
              <a:buChar char="Ø"/>
              <a:defRPr/>
            </a:pPr>
            <a:r>
              <a:rPr lang="ar-SA" sz="2800" dirty="0"/>
              <a:t> التخصص وتقسيم العمل والتسلسل الرئاسي؛</a:t>
            </a:r>
          </a:p>
          <a:p>
            <a:pPr marL="231775" algn="r" rtl="1" eaLnBrk="1" hangingPunct="1">
              <a:buFont typeface="Wingdings" pitchFamily="2" charset="2"/>
              <a:buChar char="Ø"/>
              <a:defRPr/>
            </a:pPr>
            <a:r>
              <a:rPr lang="ar-SA" sz="2800" dirty="0"/>
              <a:t>إلغاء الطابع الشخصي والتجرد من الذاتية والعقلانية في التصرفات؛</a:t>
            </a:r>
          </a:p>
          <a:p>
            <a:pPr marL="231775" algn="r" rtl="1" eaLnBrk="1" hangingPunct="1">
              <a:buFont typeface="Wingdings" pitchFamily="2" charset="2"/>
              <a:buChar char="Ø"/>
              <a:defRPr/>
            </a:pPr>
            <a:r>
              <a:rPr lang="ar-SA" sz="2800" dirty="0"/>
              <a:t>التعيين على أساس الجدارة؛</a:t>
            </a:r>
          </a:p>
          <a:p>
            <a:pPr marL="231775" algn="r" rtl="1" eaLnBrk="1" hangingPunct="1">
              <a:buFont typeface="Wingdings" pitchFamily="2" charset="2"/>
              <a:buChar char="Ø"/>
              <a:defRPr/>
            </a:pPr>
            <a:r>
              <a:rPr lang="ar-SA" sz="2800" dirty="0"/>
              <a:t>الفصل بين حياة الموظف الخاصة، وعمله في التنظيم البيروقراطي.</a:t>
            </a:r>
          </a:p>
          <a:p>
            <a:pPr marL="231775" algn="r" rtl="1" eaLnBrk="1" hangingPunct="1">
              <a:buFont typeface="Wingdings" pitchFamily="2" charset="2"/>
              <a:buChar char="Ø"/>
              <a:defRPr/>
            </a:pPr>
            <a:endParaRPr lang="ar-SA" sz="2800" dirty="0"/>
          </a:p>
          <a:p>
            <a:pPr algn="r" rtl="1" eaLnBrk="1" hangingPunct="1">
              <a:buFont typeface="Wingdings" pitchFamily="2" charset="2"/>
              <a:buChar char="v"/>
              <a:defRPr/>
            </a:pPr>
            <a:r>
              <a:rPr lang="ar-SA" sz="2800" u="sng" dirty="0">
                <a:solidFill>
                  <a:schemeClr val="tx1"/>
                </a:solidFill>
              </a:rPr>
              <a:t>من أهم الآثار السلبية للمنهج البيروقراطي على الافراد ما يلي:</a:t>
            </a:r>
          </a:p>
          <a:p>
            <a:pPr marL="231775" algn="r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الالتزام الحرفي بالقوانين وجعل سلوك الفرد جامدا؛</a:t>
            </a:r>
          </a:p>
          <a:p>
            <a:pPr marL="231775" algn="r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قواعد العمل الصارمة التي تمنع التغيير والنمو الشخصي والابتكار؛</a:t>
            </a:r>
          </a:p>
        </p:txBody>
      </p:sp>
    </p:spTree>
    <p:extLst>
      <p:ext uri="{BB962C8B-B14F-4D97-AF65-F5344CB8AC3E}">
        <p14:creationId xmlns:p14="http://schemas.microsoft.com/office/powerpoint/2010/main" val="111391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xfrm>
            <a:off x="4880992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DEE157-7960-4CA4-9B16-37EF40763249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grpSp>
        <p:nvGrpSpPr>
          <p:cNvPr id="2" name="Diagram group"/>
          <p:cNvGrpSpPr/>
          <p:nvPr/>
        </p:nvGrpSpPr>
        <p:grpSpPr>
          <a:xfrm>
            <a:off x="1676400" y="228600"/>
            <a:ext cx="8229600" cy="910346"/>
            <a:chOff x="2167638" y="1169837"/>
            <a:chExt cx="7702296" cy="910346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grpSp>
          <p:nvGrpSpPr>
            <p:cNvPr id="3" name="مجموعة 5"/>
            <p:cNvGrpSpPr/>
            <p:nvPr/>
          </p:nvGrpSpPr>
          <p:grpSpPr>
            <a:xfrm>
              <a:off x="2167638" y="1169837"/>
              <a:ext cx="7702296" cy="910346"/>
              <a:chOff x="2167638" y="1169837"/>
              <a:chExt cx="7702296" cy="910346"/>
            </a:xfrm>
          </p:grpSpPr>
          <p:sp>
            <p:nvSpPr>
              <p:cNvPr id="7" name="خماسي 6"/>
              <p:cNvSpPr/>
              <p:nvPr/>
            </p:nvSpPr>
            <p:spPr>
              <a:xfrm rot="10800000">
                <a:off x="2167638" y="1169837"/>
                <a:ext cx="7702296" cy="910346"/>
              </a:xfrm>
              <a:prstGeom prst="homePlat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sp3d extrusionH="190500" prstMaterial="matte">
                <a:bevelT w="120650" h="38100" prst="relaxedInset"/>
                <a:bevelB w="120650" h="57150" prst="relaxedInset"/>
                <a:contourClr>
                  <a:schemeClr val="bg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خماسي 4"/>
              <p:cNvSpPr/>
              <p:nvPr/>
            </p:nvSpPr>
            <p:spPr>
              <a:xfrm rot="21600000">
                <a:off x="2395228" y="1169837"/>
                <a:ext cx="7474706" cy="910346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401438" tIns="163830" rIns="305816" bIns="163830" spcCol="1270" anchor="ctr"/>
              <a:lstStyle/>
              <a:p>
                <a:pPr algn="ctr" defTabSz="1911350" rtl="1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ar-SA" sz="4300" b="1" dirty="0">
                    <a:solidFill>
                      <a:schemeClr val="tx1"/>
                    </a:solidFill>
                  </a:rPr>
                  <a:t>2- نظرية الادارة العلمية(1900-1920)</a:t>
                </a:r>
              </a:p>
            </p:txBody>
          </p:sp>
        </p:grpSp>
      </p:grpSp>
      <p:grpSp>
        <p:nvGrpSpPr>
          <p:cNvPr id="4" name="Diagram group"/>
          <p:cNvGrpSpPr/>
          <p:nvPr/>
        </p:nvGrpSpPr>
        <p:grpSpPr>
          <a:xfrm>
            <a:off x="0" y="0"/>
            <a:ext cx="2362200" cy="1291346"/>
            <a:chOff x="1712465" y="1169837"/>
            <a:chExt cx="910346" cy="910346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sp>
          <p:nvSpPr>
            <p:cNvPr id="10" name="شكل بيضاوي 9"/>
            <p:cNvSpPr/>
            <p:nvPr/>
          </p:nvSpPr>
          <p:spPr>
            <a:xfrm>
              <a:off x="1712465" y="1169837"/>
              <a:ext cx="910346" cy="910346"/>
            </a:xfrm>
            <a:prstGeom prst="ellipse">
              <a:avLst/>
            </a:prstGeom>
            <a:blipFill rotWithShape="0">
              <a:blip r:embed="rId2" cstate="print"/>
              <a:stretch>
                <a:fillRect/>
              </a:stretch>
            </a:blipFill>
            <a:sp3d z="152400" extrusionH="63500" prstMaterial="matte">
              <a:bevelT w="50800" h="190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1" name="مستطيل مخدوش من كلا الطرفين 10"/>
          <p:cNvSpPr/>
          <p:nvPr/>
        </p:nvSpPr>
        <p:spPr>
          <a:xfrm>
            <a:off x="152400" y="1447800"/>
            <a:ext cx="9601200" cy="4267200"/>
          </a:xfrm>
          <a:prstGeom prst="snip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287338" indent="-287338" algn="just" rtl="1" eaLnBrk="1" hangingPunct="1">
              <a:buFont typeface="Wingdings" pitchFamily="2" charset="2"/>
              <a:buChar char="v"/>
              <a:tabLst>
                <a:tab pos="8624888" algn="l"/>
              </a:tabLst>
              <a:defRPr/>
            </a:pPr>
            <a:r>
              <a:rPr lang="ar-SA" sz="2800" dirty="0"/>
              <a:t>تعتبر دراسات فريدريك تايلور (</a:t>
            </a:r>
            <a:r>
              <a:rPr lang="en-US" sz="2800" dirty="0"/>
              <a:t>Taylor</a:t>
            </a:r>
            <a:r>
              <a:rPr lang="ar-SA" sz="2800" dirty="0"/>
              <a:t>) اهم الاسهامات في مجال الادارة العلمية.</a:t>
            </a:r>
          </a:p>
          <a:p>
            <a:pPr algn="just" rtl="1" eaLnBrk="1" hangingPunct="1">
              <a:buFont typeface="Wingdings" pitchFamily="2" charset="2"/>
              <a:buChar char="v"/>
              <a:tabLst>
                <a:tab pos="8624888" algn="l"/>
              </a:tabLst>
              <a:defRPr/>
            </a:pPr>
            <a:r>
              <a:rPr lang="ar-SA" sz="2800" dirty="0"/>
              <a:t>ركزت الادارة العلمية على دراسة الحركة والزمن اللازمين للوصول  الى افضل طريقة لاداء العمل.</a:t>
            </a:r>
          </a:p>
          <a:p>
            <a:pPr algn="just" rtl="1" eaLnBrk="1" hangingPunct="1">
              <a:buFont typeface="Wingdings" pitchFamily="2" charset="2"/>
              <a:buChar char="v"/>
              <a:tabLst>
                <a:tab pos="8624888" algn="l"/>
              </a:tabLst>
              <a:defRPr/>
            </a:pPr>
            <a:r>
              <a:rPr lang="ar-SA" sz="2800" u="sng" dirty="0"/>
              <a:t>لم تقدم هذه النظرية نظرة شاملة لتفسير السلوك التنظيمي للاسباب التالية:</a:t>
            </a:r>
          </a:p>
          <a:p>
            <a:pPr algn="just" rtl="1" eaLnBrk="1" hangingPunct="1">
              <a:buFont typeface="Wingdings" pitchFamily="2" charset="2"/>
              <a:buChar char="ü"/>
              <a:tabLst>
                <a:tab pos="8624888" algn="l"/>
              </a:tabLst>
              <a:defRPr/>
            </a:pPr>
            <a:r>
              <a:rPr lang="ar-SA" sz="2800" dirty="0"/>
              <a:t>انها تنظر للعامل كتابع للآلة، بسبب سيطرة النظرة المادية على روادها؛</a:t>
            </a:r>
          </a:p>
          <a:p>
            <a:pPr algn="just" rtl="1" eaLnBrk="1" hangingPunct="1">
              <a:buFont typeface="Wingdings" pitchFamily="2" charset="2"/>
              <a:buChar char="ü"/>
              <a:tabLst>
                <a:tab pos="8624888" algn="l"/>
              </a:tabLst>
              <a:defRPr/>
            </a:pPr>
            <a:r>
              <a:rPr lang="ar-SA" sz="2800" dirty="0"/>
              <a:t>إغفالها التنظيمات غير الرسمية التي تنشأ بسبب تفاعل الافراد داخل التنظيم؛</a:t>
            </a:r>
          </a:p>
          <a:p>
            <a:pPr algn="just" rtl="1" eaLnBrk="1" hangingPunct="1">
              <a:buFont typeface="Wingdings" pitchFamily="2" charset="2"/>
              <a:buChar char="ü"/>
              <a:tabLst>
                <a:tab pos="8624888" algn="l"/>
              </a:tabLst>
              <a:defRPr/>
            </a:pPr>
            <a:r>
              <a:rPr lang="ar-SA" sz="2800" dirty="0"/>
              <a:t>تركيزها على الحوافز المادية دون الحوافز المعنوية؛</a:t>
            </a:r>
          </a:p>
          <a:p>
            <a:pPr algn="just" rtl="1" eaLnBrk="1" hangingPunct="1">
              <a:buFont typeface="Wingdings" pitchFamily="2" charset="2"/>
              <a:buChar char="ü"/>
              <a:tabLst>
                <a:tab pos="8624888" algn="l"/>
              </a:tabLst>
              <a:defRPr/>
            </a:pPr>
            <a:r>
              <a:rPr lang="ar-SA" sz="2800" dirty="0"/>
              <a:t>إغفالها لمدخلات يحصل عليها التنظيم من البيئة، مثل القيم والعادات.</a:t>
            </a:r>
          </a:p>
          <a:p>
            <a:pPr algn="r" rtl="1" eaLnBrk="1" hangingPunct="1">
              <a:buFont typeface="Wingdings" pitchFamily="2" charset="2"/>
              <a:buChar char="ü"/>
              <a:defRPr/>
            </a:pPr>
            <a:endParaRPr lang="ar-SA" sz="2800" dirty="0"/>
          </a:p>
          <a:p>
            <a:pPr algn="r" rtl="1" eaLnBrk="1" hangingPunct="1">
              <a:buFont typeface="Wingdings" pitchFamily="2" charset="2"/>
              <a:buChar char="ü"/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5725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4E9FBE-1E72-41B1-90E1-718DB122942E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grpSp>
        <p:nvGrpSpPr>
          <p:cNvPr id="2" name="Diagram group"/>
          <p:cNvGrpSpPr/>
          <p:nvPr/>
        </p:nvGrpSpPr>
        <p:grpSpPr>
          <a:xfrm>
            <a:off x="1219200" y="228600"/>
            <a:ext cx="9144000" cy="930101"/>
            <a:chOff x="2529955" y="2326062"/>
            <a:chExt cx="9121140" cy="930101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grpSp>
          <p:nvGrpSpPr>
            <p:cNvPr id="3" name="Group 5"/>
            <p:cNvGrpSpPr/>
            <p:nvPr/>
          </p:nvGrpSpPr>
          <p:grpSpPr>
            <a:xfrm>
              <a:off x="2529955" y="2326062"/>
              <a:ext cx="9121140" cy="930101"/>
              <a:chOff x="2529955" y="2326062"/>
              <a:chExt cx="9121140" cy="930101"/>
            </a:xfrm>
          </p:grpSpPr>
          <p:sp>
            <p:nvSpPr>
              <p:cNvPr id="7" name="Pentagon 6"/>
              <p:cNvSpPr/>
              <p:nvPr/>
            </p:nvSpPr>
            <p:spPr>
              <a:xfrm rot="10800000">
                <a:off x="2529955" y="2326062"/>
                <a:ext cx="9121140" cy="930101"/>
              </a:xfrm>
              <a:prstGeom prst="homePlat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sp3d extrusionH="190500" prstMaterial="matte">
                <a:bevelT w="120650" h="38100" prst="relaxedInset"/>
                <a:bevelB w="120650" h="57150" prst="relaxedInset"/>
                <a:contourClr>
                  <a:schemeClr val="bg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Pentagon 4"/>
              <p:cNvSpPr/>
              <p:nvPr/>
            </p:nvSpPr>
            <p:spPr>
              <a:xfrm rot="21600000">
                <a:off x="2762484" y="2326062"/>
                <a:ext cx="8888611" cy="930101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410149" tIns="167640" rIns="312928" bIns="167640" spcCol="1270" anchor="ctr"/>
              <a:lstStyle/>
              <a:p>
                <a:pPr algn="ctr" defTabSz="1955800" rtl="1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ar-SA" sz="4400" b="1" dirty="0">
                    <a:solidFill>
                      <a:schemeClr val="tx1"/>
                    </a:solidFill>
                  </a:rPr>
                  <a:t>3- نظرية مبادئ الادارة(1930-1950)</a:t>
                </a:r>
              </a:p>
            </p:txBody>
          </p:sp>
        </p:grpSp>
      </p:grpSp>
      <p:grpSp>
        <p:nvGrpSpPr>
          <p:cNvPr id="4" name="Diagram group"/>
          <p:cNvGrpSpPr/>
          <p:nvPr/>
        </p:nvGrpSpPr>
        <p:grpSpPr>
          <a:xfrm>
            <a:off x="304800" y="304800"/>
            <a:ext cx="930101" cy="930101"/>
            <a:chOff x="2064904" y="2326062"/>
            <a:chExt cx="930101" cy="930101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sp>
          <p:nvSpPr>
            <p:cNvPr id="10" name="Oval 9"/>
            <p:cNvSpPr/>
            <p:nvPr/>
          </p:nvSpPr>
          <p:spPr>
            <a:xfrm>
              <a:off x="2064904" y="2326062"/>
              <a:ext cx="930101" cy="930101"/>
            </a:xfrm>
            <a:prstGeom prst="ellipse">
              <a:avLst/>
            </a:prstGeom>
            <a:blipFill rotWithShape="0">
              <a:blip r:embed="rId2" cstate="print"/>
              <a:stretch>
                <a:fillRect/>
              </a:stretch>
            </a:blipFill>
            <a:sp3d z="152400" extrusionH="63500" prstMaterial="matte">
              <a:bevelT w="50800" h="190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1" name="Snip Single Corner Rectangle 10"/>
          <p:cNvSpPr/>
          <p:nvPr/>
        </p:nvSpPr>
        <p:spPr>
          <a:xfrm>
            <a:off x="304800" y="1371600"/>
            <a:ext cx="9448800" cy="4572000"/>
          </a:xfrm>
          <a:prstGeom prst="snip1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41313" indent="-28733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يعتبر الفرنسي هنري فايول (</a:t>
            </a:r>
            <a:r>
              <a:rPr lang="en-US" sz="2800" dirty="0"/>
              <a:t>Fayol</a:t>
            </a:r>
            <a:r>
              <a:rPr lang="ar-SA" sz="2800" dirty="0"/>
              <a:t>) رائد هذه النظرية، والذي اقترح بالإضافة الى وظائف المنظمة أربعة عشر (14) مبدءا للادارة.</a:t>
            </a:r>
          </a:p>
          <a:p>
            <a:pPr marL="341313" indent="-28733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تتبنى هذه النظرية نفس فرضيات نظرية الادارة العلمية. </a:t>
            </a:r>
          </a:p>
          <a:p>
            <a:pPr marL="341313" indent="-28733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تختلف عنها في الأسلوب الذي تتبعه المنظمة للسيطرة على السلوك الانساني.</a:t>
            </a:r>
          </a:p>
          <a:p>
            <a:pPr marL="341313" indent="-28733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ترى نظرية مبادئ الادارة انه يمكن السيطرة على السلوك الانساني من خلال التصميم المحكم للعمليات الادارية (التخطيط، التنظيم، التوجيه، والرقابة).</a:t>
            </a:r>
          </a:p>
          <a:p>
            <a:pPr marL="341313" indent="-287338" algn="just" rtl="1" eaLnBrk="1" hangingPunct="1">
              <a:buFont typeface="Wingdings" pitchFamily="2" charset="2"/>
              <a:buChar char="v"/>
              <a:defRPr/>
            </a:pPr>
            <a:r>
              <a:rPr lang="ar-SA" sz="2800" u="sng" dirty="0"/>
              <a:t>يلاحظ على نظرية مبادئ الادارة مايلي:</a:t>
            </a:r>
          </a:p>
          <a:p>
            <a:pPr marL="736600" indent="-287338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تعاملت بشكل نمطي مع مشكلات التنظيم؛</a:t>
            </a:r>
          </a:p>
          <a:p>
            <a:pPr marL="736600" indent="-287338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اهملت الجوانب الاجتماعية والنفسية واعتبرتها عوامل ثانوية.</a:t>
            </a:r>
          </a:p>
          <a:p>
            <a:pPr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8916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971800" y="1676400"/>
            <a:ext cx="6629400" cy="868362"/>
          </a:xfrm>
          <a:ln>
            <a:miter lim="800000"/>
            <a:headEnd/>
            <a:tailEnd/>
          </a:ln>
          <a:ex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>
              <a:tabLst>
                <a:tab pos="8120063" algn="l"/>
              </a:tabLst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نركز في تحليلنا على ثلاث اتجاهات رئيسية هي: </a:t>
            </a:r>
            <a:endParaRPr lang="ar-SA" sz="2800" dirty="0">
              <a:solidFill>
                <a:schemeClr val="tx1"/>
              </a:solidFill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838200" y="2667000"/>
          <a:ext cx="76200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342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D2097C-55FF-47A3-9091-88CBF8EBFC8B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7" name="Bevel 3"/>
          <p:cNvSpPr/>
          <p:nvPr/>
        </p:nvSpPr>
        <p:spPr>
          <a:xfrm>
            <a:off x="0" y="0"/>
            <a:ext cx="9906000" cy="1295400"/>
          </a:xfrm>
          <a:prstGeom prst="beve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2800" b="1" dirty="0"/>
              <a:t>ثالثا: المدرسة السلوكية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8057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E2212A-C398-447F-9B1A-43ED609978EF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8600" y="1676400"/>
            <a:ext cx="9372600" cy="3505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41313" indent="-341313" algn="just" rtl="1" eaLnBrk="1" hangingPunct="1">
              <a:defRPr/>
            </a:pPr>
            <a:endParaRPr lang="ar-SA" sz="2800" u="sng" dirty="0"/>
          </a:p>
          <a:p>
            <a:pPr marL="341313" indent="-341313" algn="just" rtl="1" eaLnBrk="1" hangingPunct="1">
              <a:defRPr/>
            </a:pPr>
            <a:r>
              <a:rPr lang="ar-SA" sz="2800" u="sng" dirty="0"/>
              <a:t>رائد المدرسة ” إلتون مايو“ (</a:t>
            </a:r>
            <a:r>
              <a:rPr lang="en-US" sz="2800" u="sng" dirty="0"/>
              <a:t>Mayo</a:t>
            </a:r>
            <a:r>
              <a:rPr lang="ar-SA" sz="2800" u="sng" dirty="0"/>
              <a:t>)</a:t>
            </a:r>
          </a:p>
          <a:p>
            <a:pPr marL="341313" indent="-341313" algn="just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بخلاف النظريات السابقة افترضت نظرية العلاقات الانسانية ان الانسان مخلوق اجتماعي يسعى لانشاء علاقات افضل مع الآخرين. </a:t>
            </a: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ترى النظرية أن افضل صفة انسانية هي التعاون بدل التنافس.</a:t>
            </a: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أجرى” التون مايو“ (</a:t>
            </a:r>
            <a:r>
              <a:rPr lang="en-US" sz="2800" dirty="0"/>
              <a:t>Mayo</a:t>
            </a:r>
            <a:r>
              <a:rPr lang="ar-SA" sz="2800" dirty="0"/>
              <a:t>) دراسات عرفت بدراسات ” الهاوثورن “ الشهيرة في مصانع شركة وستيرن الكتريك بشيكاغو.</a:t>
            </a: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endParaRPr lang="ar-SA" sz="2400" dirty="0"/>
          </a:p>
          <a:p>
            <a:pPr marL="341313" indent="-341313" algn="just" rtl="1" eaLnBrk="1" hangingPunct="1">
              <a:defRPr/>
            </a:pPr>
            <a:endParaRPr lang="ar-SA" sz="2800" dirty="0"/>
          </a:p>
        </p:txBody>
      </p:sp>
      <p:grpSp>
        <p:nvGrpSpPr>
          <p:cNvPr id="2" name="Diagram group"/>
          <p:cNvGrpSpPr/>
          <p:nvPr/>
        </p:nvGrpSpPr>
        <p:grpSpPr>
          <a:xfrm>
            <a:off x="533400" y="228600"/>
            <a:ext cx="9372600" cy="931087"/>
            <a:chOff x="1509121" y="1832"/>
            <a:chExt cx="5067300" cy="931087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grpSp>
          <p:nvGrpSpPr>
            <p:cNvPr id="3" name="مجموعة 5"/>
            <p:cNvGrpSpPr/>
            <p:nvPr/>
          </p:nvGrpSpPr>
          <p:grpSpPr>
            <a:xfrm>
              <a:off x="1509121" y="1832"/>
              <a:ext cx="5067300" cy="931087"/>
              <a:chOff x="1509121" y="1832"/>
              <a:chExt cx="5067300" cy="931087"/>
            </a:xfrm>
          </p:grpSpPr>
          <p:sp>
            <p:nvSpPr>
              <p:cNvPr id="7" name="خماسي 6"/>
              <p:cNvSpPr/>
              <p:nvPr/>
            </p:nvSpPr>
            <p:spPr>
              <a:xfrm rot="10800000">
                <a:off x="1509121" y="1832"/>
                <a:ext cx="5067300" cy="931087"/>
              </a:xfrm>
              <a:prstGeom prst="homePlat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sp3d extrusionH="190500" prstMaterial="matte">
                <a:bevelT w="120650" h="38100" prst="relaxedInset"/>
                <a:bevelB w="120650" h="57150" prst="relaxedInset"/>
                <a:contourClr>
                  <a:schemeClr val="bg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خماسي 4"/>
              <p:cNvSpPr/>
              <p:nvPr/>
            </p:nvSpPr>
            <p:spPr>
              <a:xfrm rot="21600000">
                <a:off x="1741895" y="1832"/>
                <a:ext cx="4834526" cy="931087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410584" tIns="152400" rIns="284480" bIns="152400" spcCol="1270" anchor="ctr"/>
              <a:lstStyle/>
              <a:p>
                <a:pPr algn="ctr" defTabSz="1778000" rtl="1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ar-SA" sz="4000" b="1" dirty="0">
                    <a:solidFill>
                      <a:schemeClr val="tx1"/>
                    </a:solidFill>
                  </a:rPr>
                  <a:t>1- مدرسة العلاقات الإنسانية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5843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6EEB76-A450-4872-9056-C26CB57CC8D9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304800" y="304800"/>
            <a:ext cx="8991600" cy="5410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41313" indent="-341313" algn="just" rtl="1" eaLnBrk="1" hangingPunct="1">
              <a:buFont typeface="Wingdings" pitchFamily="2" charset="2"/>
              <a:buChar char="ü"/>
              <a:defRPr/>
            </a:pPr>
            <a:endParaRPr lang="ar-SA" sz="2800" dirty="0">
              <a:solidFill>
                <a:schemeClr val="tx1"/>
              </a:solidFill>
            </a:endParaRP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u="sng" dirty="0"/>
              <a:t>من أهم نتائج تلك الدراسات:</a:t>
            </a: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endParaRPr lang="ar-SA" sz="2800" u="sng" dirty="0"/>
          </a:p>
          <a:p>
            <a:pPr marL="341313" indent="-341313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ليس للعوامل المادية (الاضاءة، الحرارة..) الأثر الايجابي على إنتاجية العاملين.</a:t>
            </a:r>
          </a:p>
          <a:p>
            <a:pPr marL="341313" indent="-341313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العوامل الاجتماعية والإنسانية لها تأثير اكبر على معنويات العاملين وإنتاجيتهم.</a:t>
            </a:r>
          </a:p>
          <a:p>
            <a:pPr marL="341313" indent="-341313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تعد العوامل الاجتماعية عاملا مهما يؤثر على سلوك الفرد. </a:t>
            </a:r>
          </a:p>
          <a:p>
            <a:pPr marL="341313" indent="-341313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تؤثر العوامل الإنسانية بشكل كبير على الرضا الوظيفي للعاملين.</a:t>
            </a:r>
          </a:p>
          <a:p>
            <a:pPr marL="341313" indent="-341313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يتأثر سلوك الفرد بما يمنح له من حوافز معنوية.</a:t>
            </a:r>
          </a:p>
          <a:p>
            <a:pPr marL="341313" indent="-341313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ينشأ ضمن أي تجمع بشري تنظيمات غير رسمية تضع أنماط معينة للسلوك تؤثر وتحكم تصرفات الافراد.</a:t>
            </a:r>
          </a:p>
        </p:txBody>
      </p:sp>
    </p:spTree>
    <p:extLst>
      <p:ext uri="{BB962C8B-B14F-4D97-AF65-F5344CB8AC3E}">
        <p14:creationId xmlns:p14="http://schemas.microsoft.com/office/powerpoint/2010/main" val="121549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2"/>
          <p:cNvSpPr>
            <a:spLocks noGrp="1"/>
          </p:cNvSpPr>
          <p:nvPr>
            <p:ph type="sldNum" sz="quarter" idx="10"/>
          </p:nvPr>
        </p:nvSpPr>
        <p:spPr bwMode="auto">
          <a:xfrm>
            <a:off x="4902448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DAB215-B338-41BE-A0BA-C309F26DB23A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1752600"/>
            <a:ext cx="9296400" cy="396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just" rtl="1" eaLnBrk="1" hangingPunct="1">
              <a:buFont typeface="Wingdings" pitchFamily="2" charset="2"/>
              <a:buChar char="v"/>
              <a:defRPr/>
            </a:pPr>
            <a:endParaRPr lang="ar-SA" sz="2800" dirty="0">
              <a:solidFill>
                <a:schemeClr val="tx1"/>
              </a:solidFill>
            </a:endParaRPr>
          </a:p>
          <a:p>
            <a:pPr algn="just" rtl="1" eaLnBrk="1" hangingPunct="1">
              <a:buFont typeface="Wingdings" pitchFamily="2" charset="2"/>
              <a:buChar char="v"/>
              <a:defRPr/>
            </a:pPr>
            <a:endParaRPr lang="ar-SA" sz="2800" dirty="0">
              <a:solidFill>
                <a:schemeClr val="tx1"/>
              </a:solidFill>
            </a:endParaRPr>
          </a:p>
          <a:p>
            <a:pPr algn="just" rtl="1" eaLnBrk="1" hangingPunct="1">
              <a:defRPr/>
            </a:pPr>
            <a:r>
              <a:rPr lang="ar-SA" sz="2800" u="sng" dirty="0">
                <a:solidFill>
                  <a:schemeClr val="tx1"/>
                </a:solidFill>
              </a:rPr>
              <a:t>رائدها </a:t>
            </a:r>
            <a:r>
              <a:rPr lang="ar-SA" sz="2800" u="sng" dirty="0" err="1">
                <a:solidFill>
                  <a:schemeClr val="tx1"/>
                </a:solidFill>
              </a:rPr>
              <a:t>دوغلاس</a:t>
            </a:r>
            <a:r>
              <a:rPr lang="ar-SA" sz="2800" u="sng" dirty="0">
                <a:solidFill>
                  <a:schemeClr val="tx1"/>
                </a:solidFill>
              </a:rPr>
              <a:t> ماجريغور (</a:t>
            </a:r>
            <a:r>
              <a:rPr lang="en-US" sz="2800" u="sng" dirty="0">
                <a:solidFill>
                  <a:schemeClr val="tx1"/>
                </a:solidFill>
              </a:rPr>
              <a:t>McGregor</a:t>
            </a:r>
            <a:r>
              <a:rPr lang="ar-SA" sz="2800" u="sng" dirty="0">
                <a:solidFill>
                  <a:schemeClr val="tx1"/>
                </a:solidFill>
              </a:rPr>
              <a:t>)  (1906-1964)</a:t>
            </a:r>
          </a:p>
          <a:p>
            <a:pPr algn="just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</a:rPr>
              <a:t>تعتبر بداية الانطلاق في دراسة المدخل السلوكي الحديث.</a:t>
            </a: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</a:rPr>
              <a:t>تفترض نظرية </a:t>
            </a:r>
            <a:r>
              <a:rPr lang="en-US" sz="2800" dirty="0">
                <a:solidFill>
                  <a:schemeClr val="tx1"/>
                </a:solidFill>
              </a:rPr>
              <a:t>x </a:t>
            </a:r>
            <a:r>
              <a:rPr lang="ar-SA" sz="2800" dirty="0">
                <a:solidFill>
                  <a:schemeClr val="tx1"/>
                </a:solidFill>
              </a:rPr>
              <a:t> ان الانسان بطبعه لا يحب العمل ويحاول تجنبه ويتهرب من المسؤولية، لذا على المنظمة ان تلوح له بالعقاب والتهديد.</a:t>
            </a: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</a:rPr>
              <a:t>بالقابل تفترض نظرية </a:t>
            </a:r>
            <a:r>
              <a:rPr lang="en-US" sz="2800" dirty="0">
                <a:solidFill>
                  <a:schemeClr val="tx1"/>
                </a:solidFill>
              </a:rPr>
              <a:t>y</a:t>
            </a:r>
            <a:r>
              <a:rPr lang="ar-SA" sz="2800" dirty="0">
                <a:solidFill>
                  <a:schemeClr val="tx1"/>
                </a:solidFill>
              </a:rPr>
              <a:t> ان الفرد بطبيعته يحب العمل ويرغب في تحمل المسؤولية، وبهدف التاثير الايجابي في سلوكه يجب اعطائه فرصة اكبر للمشاركة في مجريات العمل. </a:t>
            </a:r>
          </a:p>
          <a:p>
            <a:pPr algn="just" rtl="1" eaLnBrk="1" hangingPunct="1">
              <a:buFont typeface="Wingdings" pitchFamily="2" charset="2"/>
              <a:buChar char="v"/>
              <a:defRPr/>
            </a:pPr>
            <a:endParaRPr lang="ar-SA" sz="2800" dirty="0">
              <a:solidFill>
                <a:schemeClr val="tx1"/>
              </a:solidFill>
            </a:endParaRPr>
          </a:p>
          <a:p>
            <a:pPr algn="ctr" rtl="1" eaLnBrk="1" hangingPunct="1">
              <a:defRPr/>
            </a:pPr>
            <a:endParaRPr lang="ar-SA" dirty="0"/>
          </a:p>
        </p:txBody>
      </p:sp>
      <p:grpSp>
        <p:nvGrpSpPr>
          <p:cNvPr id="2" name="Diagram group"/>
          <p:cNvGrpSpPr/>
          <p:nvPr/>
        </p:nvGrpSpPr>
        <p:grpSpPr>
          <a:xfrm>
            <a:off x="457200" y="228600"/>
            <a:ext cx="8763000" cy="931087"/>
            <a:chOff x="1509121" y="1210856"/>
            <a:chExt cx="5067300" cy="931087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grpSp>
          <p:nvGrpSpPr>
            <p:cNvPr id="3" name="مجموعة 6"/>
            <p:cNvGrpSpPr/>
            <p:nvPr/>
          </p:nvGrpSpPr>
          <p:grpSpPr>
            <a:xfrm>
              <a:off x="1509121" y="1210856"/>
              <a:ext cx="5067300" cy="931087"/>
              <a:chOff x="1509121" y="1210856"/>
              <a:chExt cx="5067300" cy="931087"/>
            </a:xfrm>
          </p:grpSpPr>
          <p:sp>
            <p:nvSpPr>
              <p:cNvPr id="8" name="خماسي 7"/>
              <p:cNvSpPr/>
              <p:nvPr/>
            </p:nvSpPr>
            <p:spPr>
              <a:xfrm rot="10800000">
                <a:off x="1509121" y="1210856"/>
                <a:ext cx="5067300" cy="931087"/>
              </a:xfrm>
              <a:prstGeom prst="homePlat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sp3d extrusionH="190500" prstMaterial="matte">
                <a:bevelT w="120650" h="38100" prst="relaxedInset"/>
                <a:bevelB w="120650" h="57150" prst="relaxedInset"/>
                <a:contourClr>
                  <a:schemeClr val="bg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خماسي 4"/>
              <p:cNvSpPr/>
              <p:nvPr/>
            </p:nvSpPr>
            <p:spPr>
              <a:xfrm rot="21600000">
                <a:off x="1741895" y="1210856"/>
                <a:ext cx="4834526" cy="931087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410584" tIns="152400" rIns="284480" bIns="152400" spcCol="1270" anchor="ctr"/>
              <a:lstStyle/>
              <a:p>
                <a:pPr algn="ctr" defTabSz="1778000" rtl="1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ar-SA" sz="4000" b="1" dirty="0">
                    <a:solidFill>
                      <a:schemeClr val="tx1"/>
                    </a:solidFill>
                  </a:rPr>
                  <a:t>2- نظرية (</a:t>
                </a:r>
                <a:r>
                  <a:rPr lang="en-US" sz="4000" b="1" dirty="0">
                    <a:solidFill>
                      <a:schemeClr val="tx1"/>
                    </a:solidFill>
                  </a:rPr>
                  <a:t>x , y</a:t>
                </a:r>
                <a:r>
                  <a:rPr lang="ar-SA" sz="4000" b="1" dirty="0">
                    <a:solidFill>
                      <a:schemeClr val="tx1"/>
                    </a:solidFill>
                  </a:rPr>
                  <a:t>)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419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2"/>
          <p:cNvSpPr>
            <a:spLocks noGrp="1"/>
          </p:cNvSpPr>
          <p:nvPr>
            <p:ph type="sldNum" sz="quarter" idx="10"/>
          </p:nvPr>
        </p:nvSpPr>
        <p:spPr bwMode="auto">
          <a:xfrm>
            <a:off x="4902448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B6BD5F-333B-4FFB-BC25-88C9AD177C2B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مستطيل ذو زوايا قطرية مستديرة 2"/>
          <p:cNvSpPr/>
          <p:nvPr/>
        </p:nvSpPr>
        <p:spPr>
          <a:xfrm>
            <a:off x="533400" y="304800"/>
            <a:ext cx="8686800" cy="1676400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r>
              <a:rPr lang="ar-SA" sz="2800" b="1" dirty="0"/>
              <a:t>3- سلم الحاجات لماسلو(1908-1970)</a:t>
            </a:r>
          </a:p>
          <a:p>
            <a:pPr marL="395288" indent="-341313" algn="r" rtl="1" eaLnBrk="1" hangingPunct="1">
              <a:buFont typeface="Wingdings" pitchFamily="2" charset="2"/>
              <a:buChar char="v"/>
              <a:defRPr/>
            </a:pPr>
            <a:r>
              <a:rPr lang="ar-SA" sz="2800" b="1" dirty="0"/>
              <a:t> </a:t>
            </a:r>
            <a:r>
              <a:rPr lang="ar-SA" sz="2800" dirty="0"/>
              <a:t>حسب هذه النظرية يتحدد السلوك الإنساني عندما يحاول الفرد إشباع  حاجاته التي تأخذ شكل هرمي.</a:t>
            </a:r>
          </a:p>
          <a:p>
            <a:pPr algn="r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b="1" dirty="0"/>
          </a:p>
        </p:txBody>
      </p:sp>
      <p:graphicFrame>
        <p:nvGraphicFramePr>
          <p:cNvPr id="4" name="رسم تخطيطي 3"/>
          <p:cNvGraphicFramePr/>
          <p:nvPr/>
        </p:nvGraphicFramePr>
        <p:xfrm>
          <a:off x="914400" y="2209800"/>
          <a:ext cx="77724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Diagram group"/>
          <p:cNvGrpSpPr/>
          <p:nvPr/>
        </p:nvGrpSpPr>
        <p:grpSpPr>
          <a:xfrm rot="2824897">
            <a:off x="4587738" y="3281604"/>
            <a:ext cx="5067300" cy="931087"/>
            <a:chOff x="1509121" y="2419880"/>
            <a:chExt cx="5067300" cy="931087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grpSp>
          <p:nvGrpSpPr>
            <p:cNvPr id="5" name="مجموعة 5"/>
            <p:cNvGrpSpPr/>
            <p:nvPr/>
          </p:nvGrpSpPr>
          <p:grpSpPr>
            <a:xfrm>
              <a:off x="1509121" y="2419880"/>
              <a:ext cx="5067300" cy="931087"/>
              <a:chOff x="1509121" y="2419880"/>
              <a:chExt cx="5067300" cy="931087"/>
            </a:xfrm>
          </p:grpSpPr>
          <p:sp>
            <p:nvSpPr>
              <p:cNvPr id="7" name="خماسي 6"/>
              <p:cNvSpPr/>
              <p:nvPr/>
            </p:nvSpPr>
            <p:spPr>
              <a:xfrm rot="10800000">
                <a:off x="1509121" y="2419880"/>
                <a:ext cx="5067300" cy="931087"/>
              </a:xfrm>
              <a:prstGeom prst="homePlat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sp3d extrusionH="190500" prstMaterial="matte">
                <a:bevelT w="120650" h="38100" prst="relaxedInset"/>
                <a:bevelB w="120650" h="57150" prst="relaxedInset"/>
                <a:contourClr>
                  <a:schemeClr val="bg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خماسي 4"/>
              <p:cNvSpPr/>
              <p:nvPr/>
            </p:nvSpPr>
            <p:spPr>
              <a:xfrm rot="21600000">
                <a:off x="1741895" y="2419880"/>
                <a:ext cx="4834526" cy="931087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410584" tIns="152400" rIns="284480" bIns="152400" spcCol="1270" anchor="ctr"/>
              <a:lstStyle/>
              <a:p>
                <a:pPr algn="ctr" defTabSz="1778000" rtl="1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ar-SA" sz="4000" b="1" dirty="0">
                    <a:solidFill>
                      <a:schemeClr val="tx1"/>
                    </a:solidFill>
                  </a:rPr>
                  <a:t>سلم الحاجات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172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عنصر نائب لرقم الشريحة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A5A7B8-B7A3-4CA7-BD4C-6FB8ADBAB625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4" name="مستطيل ذو زوايا قطرية مستديرة 3"/>
          <p:cNvSpPr/>
          <p:nvPr/>
        </p:nvSpPr>
        <p:spPr>
          <a:xfrm>
            <a:off x="228600" y="1524000"/>
            <a:ext cx="8839200" cy="3886200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defRPr/>
            </a:pPr>
            <a:r>
              <a:rPr lang="ar-SA" sz="2800" dirty="0"/>
              <a:t>1- يرى سيمون (</a:t>
            </a:r>
            <a:r>
              <a:rPr lang="en-US" sz="2800" dirty="0"/>
              <a:t>Simon</a:t>
            </a:r>
            <a:r>
              <a:rPr lang="ar-SA" sz="2800" dirty="0"/>
              <a:t>) أن طريقة الافراد في صنع القرار تعد مدخلا لفهم السلوك الفردي.</a:t>
            </a:r>
          </a:p>
          <a:p>
            <a:pPr marL="395288" indent="-395288" algn="just" rtl="1" eaLnBrk="1" hangingPunct="1">
              <a:defRPr/>
            </a:pPr>
            <a:r>
              <a:rPr lang="ar-SA" sz="2800" dirty="0"/>
              <a:t>2- أسهم ليكرت (</a:t>
            </a:r>
            <a:r>
              <a:rPr lang="en-US" sz="2800" dirty="0"/>
              <a:t>likkert</a:t>
            </a:r>
            <a:r>
              <a:rPr lang="ar-SA" sz="2800" dirty="0"/>
              <a:t>) في المدخل السلوكي عندما أوضح أن رضا الافراد العاملين يزداد عندما يكون النمط القيادي قائما على أساس المشاركة.</a:t>
            </a:r>
          </a:p>
          <a:p>
            <a:pPr marL="395288" indent="-395288" algn="just" rtl="1" eaLnBrk="1" hangingPunct="1">
              <a:defRPr/>
            </a:pPr>
            <a:r>
              <a:rPr lang="ar-SA" sz="2800" dirty="0"/>
              <a:t>3- ترى نظرية الادارة الموقفية أن المدير يجب أن تكييف موقفه ليتلاءم مع طبيعة وأبعاد المواقف المختلفة.</a:t>
            </a:r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b="1" dirty="0"/>
          </a:p>
        </p:txBody>
      </p:sp>
      <p:sp>
        <p:nvSpPr>
          <p:cNvPr id="5" name="مجسم مشطوف الحواف 4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2800" b="1" dirty="0">
                <a:solidFill>
                  <a:schemeClr val="tx1"/>
                </a:solidFill>
              </a:rPr>
              <a:t>رابعا: من الإسهامات  الحديثة</a:t>
            </a:r>
          </a:p>
        </p:txBody>
      </p:sp>
    </p:spTree>
    <p:extLst>
      <p:ext uri="{BB962C8B-B14F-4D97-AF65-F5344CB8AC3E}">
        <p14:creationId xmlns:p14="http://schemas.microsoft.com/office/powerpoint/2010/main" val="159839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صر نائب لرقم الشريحة 2"/>
          <p:cNvSpPr>
            <a:spLocks noGrp="1"/>
          </p:cNvSpPr>
          <p:nvPr>
            <p:ph type="sldNum" sz="quarter" idx="10"/>
          </p:nvPr>
        </p:nvSpPr>
        <p:spPr bwMode="auto">
          <a:xfrm>
            <a:off x="4902448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5C02A5-1DAB-4F1D-B839-E004DE2D8FA5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4" name="مجسم مشطوف الحواف 3"/>
          <p:cNvSpPr/>
          <p:nvPr/>
        </p:nvSpPr>
        <p:spPr>
          <a:xfrm>
            <a:off x="0" y="0"/>
            <a:ext cx="9906000" cy="1042988"/>
          </a:xfrm>
          <a:prstGeom prst="beve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2800" b="1" dirty="0">
                <a:solidFill>
                  <a:schemeClr val="tx1"/>
                </a:solidFill>
              </a:rPr>
              <a:t>خامسا: علاقة السلوك التنظيمي بالعلوم الأخرى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304800" y="1447800"/>
            <a:ext cx="9220200" cy="3886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2800" b="1" dirty="0">
                <a:solidFill>
                  <a:schemeClr val="tx1"/>
                </a:solidFill>
              </a:rPr>
              <a:t>1- علاقة السلوك التنظيمي بعلم النفس</a:t>
            </a:r>
          </a:p>
          <a:p>
            <a:pPr algn="r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  <a:p>
            <a:pPr marL="287338" indent="-287338" algn="just" rtl="1" eaLnBrk="1" hangingPunct="1">
              <a:buFont typeface="Wingdings" pitchFamily="2" charset="2"/>
              <a:buChar char="Ø"/>
              <a:defRPr/>
            </a:pPr>
            <a:r>
              <a:rPr lang="ar-SA" sz="2800" dirty="0">
                <a:solidFill>
                  <a:schemeClr val="tx1"/>
                </a:solidFill>
              </a:rPr>
              <a:t>يسعى علم النفس الى قياس وتفسير وتعديل سلوك الفرد، فهو يبحث في دوافع السلوك، ومظاهر الحياة الشعورية واللاشعورية، بهدف تحسين الصحة النفسية للأفراد والجماعات.</a:t>
            </a:r>
          </a:p>
          <a:p>
            <a:pPr marL="287338" indent="-287338" algn="just" rtl="1" eaLnBrk="1" hangingPunct="1">
              <a:buFont typeface="Wingdings" pitchFamily="2" charset="2"/>
              <a:buChar char="Ø"/>
              <a:defRPr/>
            </a:pPr>
            <a:r>
              <a:rPr lang="ar-SA" sz="2800" dirty="0">
                <a:solidFill>
                  <a:schemeClr val="tx1"/>
                </a:solidFill>
              </a:rPr>
              <a:t>توجد علاقة قوية بين السلوك التنظيمي وعلم النفس لان الكثير من القضايا التي يبحثها السلوك التنظيمي هي قضايا تمت معالجتها ضمن علم النفس مثل (الاداراك، الشخصية، الاتجاهات، التعلم، الدافعية...) </a:t>
            </a:r>
          </a:p>
          <a:p>
            <a:pPr marL="287338" indent="-287338" algn="r" rtl="1" eaLnBrk="1" hangingPunct="1">
              <a:buFont typeface="Wingdings" pitchFamily="2" charset="2"/>
              <a:buChar char="Ø"/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17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صر نائب لرقم الشريحة 2"/>
          <p:cNvSpPr>
            <a:spLocks noGrp="1"/>
          </p:cNvSpPr>
          <p:nvPr>
            <p:ph type="sldNum" sz="quarter" idx="10"/>
          </p:nvPr>
        </p:nvSpPr>
        <p:spPr bwMode="auto">
          <a:xfrm>
            <a:off x="4880992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7A0C8F-C374-439B-8350-964D79903533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1000" y="1371600"/>
            <a:ext cx="9220200" cy="3429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2800" b="1" dirty="0">
                <a:solidFill>
                  <a:schemeClr val="tx1"/>
                </a:solidFill>
              </a:rPr>
              <a:t>2- علاقة السلوك التنظيمي بعلم الاجتماع</a:t>
            </a:r>
          </a:p>
          <a:p>
            <a:pPr algn="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</a:rPr>
              <a:t>موضوع علم الاجتماع دراسة المجتمع والعلاقات الاجتماعية والعوامل المؤثرة في سلوك الفرد في المجتمع.</a:t>
            </a: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</a:rPr>
              <a:t>توجد علاقة قوية بين السلوك التنظيمي وعلم الاجتماع، لان بعض القضايا المدروسة ضمن علم الاجتماع هي محور الدراسة ضمن السلوك التنظيمي مثل (الجماعات، الصراع، القوة...)</a:t>
            </a:r>
          </a:p>
          <a:p>
            <a:pPr algn="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marL="287338" indent="-287338" algn="r" rtl="1" eaLnBrk="1" hangingPunct="1">
              <a:buFont typeface="Wingdings" pitchFamily="2" charset="2"/>
              <a:buChar char="Ø"/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91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عنصر نائب لرقم الشريحة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81F7B3F0-9088-495E-B909-BB5420425276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17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04800" y="1219200"/>
            <a:ext cx="9220200" cy="2971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2800" b="1" dirty="0">
                <a:solidFill>
                  <a:schemeClr val="tx1"/>
                </a:solidFill>
              </a:rPr>
              <a:t>2- علاقة السلوك التنظيمي بعلم دراسة الإنسان (الانثربولوجيا) </a:t>
            </a:r>
          </a:p>
          <a:p>
            <a:pPr algn="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</a:rPr>
              <a:t>هو علم دراسة الإنسان وسلوكياته التي يتعلمها  كاللغة، والقيم، والمشاعر.</a:t>
            </a:r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</a:rPr>
              <a:t>توجد علاقة بين السلوك التنظيمي وعلم الانثربولوجيا بسبب تواجد مواضيع مشتركة مثل ( الثقافة، والتقاليد...)</a:t>
            </a:r>
          </a:p>
          <a:p>
            <a:pPr marL="287338" indent="-287338" algn="r" rtl="1" eaLnBrk="1" hangingPunct="1">
              <a:buFont typeface="Wingdings" pitchFamily="2" charset="2"/>
              <a:buChar char="Ø"/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17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772400" y="764704"/>
            <a:ext cx="1676400" cy="18288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 rtl="1">
              <a:defRPr/>
            </a:pP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ar-SA" sz="1800" b="1" dirty="0" smtClean="0">
                <a:solidFill>
                  <a:schemeClr val="tx1"/>
                </a:solidFill>
              </a:rPr>
              <a:t>علم  النفس</a:t>
            </a:r>
            <a:endParaRPr lang="ar-SA" sz="1800" b="1" dirty="0">
              <a:solidFill>
                <a:schemeClr val="tx1"/>
              </a:solidFill>
            </a:endParaRPr>
          </a:p>
        </p:txBody>
      </p:sp>
      <p:sp>
        <p:nvSpPr>
          <p:cNvPr id="23555" name="عنصر نائب لرقم الشريحة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159E879E-5BFD-4BD2-9CF2-9D86B000128C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18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 bwMode="auto">
          <a:xfrm>
            <a:off x="7772400" y="2822104"/>
            <a:ext cx="1714500" cy="1554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علم الاجتماع</a:t>
            </a:r>
          </a:p>
        </p:txBody>
      </p:sp>
      <p:sp>
        <p:nvSpPr>
          <p:cNvPr id="6" name="عنوان 1"/>
          <p:cNvSpPr txBox="1">
            <a:spLocks/>
          </p:cNvSpPr>
          <p:nvPr/>
        </p:nvSpPr>
        <p:spPr bwMode="auto">
          <a:xfrm>
            <a:off x="7848600" y="4574704"/>
            <a:ext cx="1676400" cy="1371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علم </a:t>
            </a:r>
          </a:p>
          <a:p>
            <a:pPr algn="ctr"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الانثربولوجيا</a:t>
            </a:r>
          </a:p>
        </p:txBody>
      </p:sp>
      <p:sp>
        <p:nvSpPr>
          <p:cNvPr id="7" name="عنوان 1"/>
          <p:cNvSpPr txBox="1">
            <a:spLocks/>
          </p:cNvSpPr>
          <p:nvPr/>
        </p:nvSpPr>
        <p:spPr bwMode="auto">
          <a:xfrm>
            <a:off x="5410200" y="764704"/>
            <a:ext cx="2209800" cy="1828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>
              <a:buFont typeface="Wingdings" pitchFamily="2" charset="2"/>
              <a:buChar char="ü"/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الإدراك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الاتجاهات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القيم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التعلم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الشخصية</a:t>
            </a:r>
          </a:p>
        </p:txBody>
      </p:sp>
      <p:sp>
        <p:nvSpPr>
          <p:cNvPr id="9" name="عنوان 1"/>
          <p:cNvSpPr txBox="1">
            <a:spLocks/>
          </p:cNvSpPr>
          <p:nvPr/>
        </p:nvSpPr>
        <p:spPr bwMode="auto">
          <a:xfrm>
            <a:off x="5410200" y="4574704"/>
            <a:ext cx="2209800" cy="1371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>
              <a:buFont typeface="Wingdings" pitchFamily="2" charset="2"/>
              <a:buChar char="ü"/>
              <a:defRPr/>
            </a:pPr>
            <a:endParaRPr lang="ar-SA" b="1" dirty="0">
              <a:latin typeface="+mj-lt"/>
              <a:ea typeface="+mj-ea"/>
              <a:cs typeface="Arial" charset="0"/>
            </a:endParaRP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ثقافة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العادات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قيم المجتمع</a:t>
            </a:r>
          </a:p>
          <a:p>
            <a:pPr algn="r" rtl="1">
              <a:defRPr/>
            </a:pPr>
            <a:endParaRPr lang="ar-SA" b="1" dirty="0">
              <a:latin typeface="+mj-lt"/>
              <a:ea typeface="+mj-ea"/>
              <a:cs typeface="Arial" charset="0"/>
            </a:endParaRPr>
          </a:p>
        </p:txBody>
      </p:sp>
      <p:sp>
        <p:nvSpPr>
          <p:cNvPr id="10" name="عنوان 1"/>
          <p:cNvSpPr txBox="1">
            <a:spLocks/>
          </p:cNvSpPr>
          <p:nvPr/>
        </p:nvSpPr>
        <p:spPr bwMode="auto">
          <a:xfrm>
            <a:off x="5410200" y="2822104"/>
            <a:ext cx="2209800" cy="15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>
              <a:buFont typeface="Wingdings" pitchFamily="2" charset="2"/>
              <a:buChar char="ü"/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الجماعات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الصراع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القوة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القيادة</a:t>
            </a:r>
          </a:p>
          <a:p>
            <a:pPr algn="r" rtl="1">
              <a:buFont typeface="Wingdings" pitchFamily="2" charset="2"/>
              <a:buChar char="ü"/>
              <a:defRPr/>
            </a:pPr>
            <a:r>
              <a:rPr lang="ar-SA" b="1" dirty="0">
                <a:latin typeface="+mj-lt"/>
                <a:ea typeface="+mj-ea"/>
                <a:cs typeface="Arial" charset="0"/>
              </a:rPr>
              <a:t>التغيير</a:t>
            </a:r>
          </a:p>
        </p:txBody>
      </p:sp>
      <p:sp>
        <p:nvSpPr>
          <p:cNvPr id="11" name="عنوان 1"/>
          <p:cNvSpPr txBox="1">
            <a:spLocks/>
          </p:cNvSpPr>
          <p:nvPr/>
        </p:nvSpPr>
        <p:spPr bwMode="auto">
          <a:xfrm>
            <a:off x="2971800" y="764704"/>
            <a:ext cx="2286000" cy="1828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ar-SA" sz="4000" b="1" dirty="0">
                <a:latin typeface="+mj-lt"/>
                <a:ea typeface="+mj-ea"/>
                <a:cs typeface="Arial" charset="0"/>
              </a:rPr>
              <a:t>الفرد</a:t>
            </a:r>
          </a:p>
        </p:txBody>
      </p:sp>
      <p:sp>
        <p:nvSpPr>
          <p:cNvPr id="12" name="عنوان 1"/>
          <p:cNvSpPr txBox="1">
            <a:spLocks/>
          </p:cNvSpPr>
          <p:nvPr/>
        </p:nvSpPr>
        <p:spPr bwMode="auto">
          <a:xfrm>
            <a:off x="2971800" y="2822104"/>
            <a:ext cx="2286000" cy="15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ar-SA" sz="4000" b="1" dirty="0">
                <a:latin typeface="+mj-lt"/>
                <a:ea typeface="+mj-ea"/>
                <a:cs typeface="Arial" charset="0"/>
              </a:rPr>
              <a:t>الجماعة</a:t>
            </a:r>
          </a:p>
        </p:txBody>
      </p:sp>
      <p:sp>
        <p:nvSpPr>
          <p:cNvPr id="13" name="عنوان 1"/>
          <p:cNvSpPr txBox="1">
            <a:spLocks/>
          </p:cNvSpPr>
          <p:nvPr/>
        </p:nvSpPr>
        <p:spPr bwMode="auto">
          <a:xfrm>
            <a:off x="2971800" y="4574704"/>
            <a:ext cx="2209800" cy="1371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ar-SA" sz="4000" b="1" dirty="0">
                <a:latin typeface="+mj-lt"/>
                <a:ea typeface="+mj-ea"/>
                <a:cs typeface="Arial" charset="0"/>
              </a:rPr>
              <a:t>المنظمة</a:t>
            </a:r>
          </a:p>
        </p:txBody>
      </p:sp>
      <p:sp>
        <p:nvSpPr>
          <p:cNvPr id="14" name="عنوان 1"/>
          <p:cNvSpPr txBox="1">
            <a:spLocks/>
          </p:cNvSpPr>
          <p:nvPr/>
        </p:nvSpPr>
        <p:spPr bwMode="auto">
          <a:xfrm>
            <a:off x="304800" y="764704"/>
            <a:ext cx="2514600" cy="5181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ar-SA" sz="5400" b="1" dirty="0">
                <a:latin typeface="+mj-lt"/>
                <a:ea typeface="+mj-ea"/>
                <a:cs typeface="Arial" charset="0"/>
              </a:rPr>
              <a:t>السلوك </a:t>
            </a:r>
          </a:p>
          <a:p>
            <a:pPr algn="ctr" rtl="1">
              <a:defRPr/>
            </a:pPr>
            <a:r>
              <a:rPr lang="ar-SA" sz="5400" b="1" dirty="0">
                <a:latin typeface="+mj-lt"/>
                <a:ea typeface="+mj-ea"/>
                <a:cs typeface="Arial" charset="0"/>
              </a:rPr>
              <a:t>التنظيمي</a:t>
            </a:r>
          </a:p>
        </p:txBody>
      </p:sp>
    </p:spTree>
    <p:extLst>
      <p:ext uri="{BB962C8B-B14F-4D97-AF65-F5344CB8AC3E}">
        <p14:creationId xmlns:p14="http://schemas.microsoft.com/office/powerpoint/2010/main" val="215467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عنصر نائب لرقم الشريحة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8D04DC64-C156-4671-A66D-EC8909602D7D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19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4" name="مجسم مشطوف الحواف 3"/>
          <p:cNvSpPr/>
          <p:nvPr/>
        </p:nvSpPr>
        <p:spPr>
          <a:xfrm>
            <a:off x="0" y="0"/>
            <a:ext cx="9906000" cy="1219200"/>
          </a:xfrm>
          <a:prstGeom prst="beve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2800" b="1" dirty="0"/>
              <a:t>سادسا: تحديات خاصة بممارسة السلوك التنظيمي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304800" y="1219200"/>
            <a:ext cx="9220200" cy="4495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2800" u="sng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2800" u="sng" dirty="0">
                <a:solidFill>
                  <a:schemeClr val="tx1"/>
                </a:solidFill>
              </a:rPr>
              <a:t>من التحديات التي تواجه المديرين والتي تدفعهم الى استخدام مفاهيم السلوك التنظيمي ما يلي:</a:t>
            </a:r>
          </a:p>
          <a:p>
            <a:pPr algn="r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ادارة عمالة متعددة الثقافات في ظل العولمة؛</a:t>
            </a:r>
          </a:p>
          <a:p>
            <a:pPr algn="r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ادارة العمالة متعددة الخلفيات في البلد الواحد؛</a:t>
            </a:r>
          </a:p>
          <a:p>
            <a:pPr algn="r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الاتجاه لتحسين وإدارة الجودة الشاملة؛</a:t>
            </a:r>
          </a:p>
          <a:p>
            <a:pPr algn="r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الاتجاه لتحسين مهارات الافراد؛</a:t>
            </a:r>
          </a:p>
          <a:p>
            <a:pPr algn="r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الاتجاه لزيادة درجة تمكين العاملين؛</a:t>
            </a:r>
          </a:p>
          <a:p>
            <a:pPr algn="r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التعامل مع حالات التغيير المستمر؛</a:t>
            </a:r>
          </a:p>
          <a:p>
            <a:pPr algn="r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الرغبة في التجديد والابتكار؛</a:t>
            </a:r>
          </a:p>
          <a:p>
            <a:pPr algn="r" rtl="1" eaLnBrk="1" hangingPunct="1"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الاتجاه لتحسين وتطوير السلوك الأخلاقي</a:t>
            </a:r>
            <a:r>
              <a:rPr lang="ar-SA" sz="2800" b="1" dirty="0">
                <a:solidFill>
                  <a:schemeClr val="tx1"/>
                </a:solidFill>
              </a:rPr>
              <a:t>.</a:t>
            </a:r>
          </a:p>
          <a:p>
            <a:pPr algn="r" rtl="1" eaLnBrk="1" hangingPunct="1">
              <a:defRPr/>
            </a:pPr>
            <a:endParaRPr lang="ar-SA" sz="2800" dirty="0">
              <a:solidFill>
                <a:schemeClr val="tx1"/>
              </a:solidFill>
            </a:endParaRPr>
          </a:p>
          <a:p>
            <a:pPr marL="287338" indent="-287338" algn="r" rtl="1" eaLnBrk="1" hangingPunct="1">
              <a:buFont typeface="Wingdings" pitchFamily="2" charset="2"/>
              <a:buChar char="Ø"/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9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20</TotalTime>
  <Words>1076</Words>
  <Application>Microsoft Office PowerPoint</Application>
  <PresentationFormat>A4 Paper (210x297 mm)</PresentationFormat>
  <Paragraphs>190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الثانية</vt:lpstr>
      <vt:lpstr>PowerPoint Presentation</vt:lpstr>
      <vt:lpstr>PowerPoint Presentation</vt:lpstr>
      <vt:lpstr>نركز في تحليلنا على ثلاث اتجاهات رئيسية هي: </vt:lpstr>
      <vt:lpstr>PowerPoint Presentation</vt:lpstr>
      <vt:lpstr>PowerPoint Presentation</vt:lpstr>
      <vt:lpstr>PowerPoint Presentation</vt:lpstr>
      <vt:lpstr>نركز في تحليلنا على ثلاث اتجاهات رئيسية هي: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علم  النفس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Ibrahim Mohammed Khalifa</cp:lastModifiedBy>
  <cp:revision>4</cp:revision>
  <dcterms:created xsi:type="dcterms:W3CDTF">2014-09-11T06:47:01Z</dcterms:created>
  <dcterms:modified xsi:type="dcterms:W3CDTF">2015-09-07T11:15:14Z</dcterms:modified>
</cp:coreProperties>
</file>