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12" r:id="rId2"/>
    <p:sldId id="313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61" autoAdjust="0"/>
    <p:restoredTop sz="94664" autoAdjust="0"/>
  </p:normalViewPr>
  <p:slideViewPr>
    <p:cSldViewPr>
      <p:cViewPr varScale="1">
        <p:scale>
          <a:sx n="73" d="100"/>
          <a:sy n="73" d="100"/>
        </p:scale>
        <p:origin x="78" y="102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altLang="ar-SA" smtClean="0"/>
          </a:p>
        </p:txBody>
      </p:sp>
      <p:sp>
        <p:nvSpPr>
          <p:cNvPr id="27652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9FDFA4-4C4C-4EC0-9C51-93FD3F2182B9}" type="slidenum">
              <a:rPr lang="ar-SA" altLang="ar-SA"/>
              <a:pPr>
                <a:spcBef>
                  <a:spcPct val="0"/>
                </a:spcBef>
              </a:pPr>
              <a:t>21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720815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337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السلوك التنظيمي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/ </a:t>
            </a:r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يِحضيه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سملالي</a:t>
            </a:r>
            <a:endParaRPr lang="ar-SA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22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الثالثة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الشخصية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السلوك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التنظيمي                                                                                  </a:t>
            </a:r>
            <a:r>
              <a:rPr lang="ar-SA" sz="2000" smtClean="0">
                <a:solidFill>
                  <a:schemeClr val="accent1">
                    <a:lumMod val="75000"/>
                  </a:schemeClr>
                </a:solidFill>
              </a:rPr>
              <a:t>المحاضرة </a:t>
            </a:r>
            <a:r>
              <a:rPr lang="ar-SA" sz="2000">
                <a:solidFill>
                  <a:schemeClr val="accent1">
                    <a:lumMod val="75000"/>
                  </a:schemeClr>
                </a:solidFill>
              </a:rPr>
              <a:t>الثالثة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07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4FC2AFA-EC24-42D1-9B18-D49D7C8B0499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6" name="مجسم مشطوف الحواف 5"/>
          <p:cNvSpPr/>
          <p:nvPr/>
        </p:nvSpPr>
        <p:spPr>
          <a:xfrm>
            <a:off x="0" y="1219200"/>
            <a:ext cx="9906000" cy="4572000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أولا:     مفهوم الشخصية.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ثانيا:     نظريات الشخصية.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ثالثا:     العوامل المؤثرة في الشخصية.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رابعا:   علاقة الشخصية بالسلوك التنظيمي.</a:t>
            </a:r>
          </a:p>
          <a:p>
            <a:pPr marL="514350" indent="-514350" algn="r" rtl="1" eaLnBrk="1" hangingPunct="1">
              <a:defRPr/>
            </a:pPr>
            <a:endParaRPr lang="ar-SA" sz="2800" dirty="0"/>
          </a:p>
        </p:txBody>
      </p:sp>
      <p:sp>
        <p:nvSpPr>
          <p:cNvPr id="7" name="مجسم مشطوف الحواف 6"/>
          <p:cNvSpPr/>
          <p:nvPr/>
        </p:nvSpPr>
        <p:spPr>
          <a:xfrm>
            <a:off x="0" y="0"/>
            <a:ext cx="9906000" cy="1219200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محاور المحاضرة الثالثة</a:t>
            </a:r>
            <a:endParaRPr lang="ar-SA" sz="4400" dirty="0"/>
          </a:p>
        </p:txBody>
      </p:sp>
    </p:spTree>
    <p:extLst>
      <p:ext uri="{BB962C8B-B14F-4D97-AF65-F5344CB8AC3E}">
        <p14:creationId xmlns:p14="http://schemas.microsoft.com/office/powerpoint/2010/main" val="225522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8EE8DE3-2342-4DC7-AB58-3142D91CC3D5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4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04800" y="1828800"/>
            <a:ext cx="9220200" cy="3429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تعتبر الشخصية من المتغيرات الهامة التي تتحكم في سلوك الفرد وتصرفاته.</a:t>
            </a:r>
            <a:endParaRPr lang="en-US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يرى علماء النفس أن سبر أغوار الشخصية أمر ضروري لتفسير سلوك الفرد والتنبؤ به.</a:t>
            </a:r>
            <a:endParaRPr lang="en-US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من الضروري أن يفهم رؤساء العمل والمديرين شخصيات الأفراد </a:t>
            </a:r>
            <a:r>
              <a:rPr lang="ar-SA" sz="2800" dirty="0"/>
              <a:t/>
            </a:r>
            <a:br>
              <a:rPr lang="ar-SA" sz="2800" dirty="0"/>
            </a:br>
            <a:r>
              <a:rPr lang="ar-DZ" sz="2800" dirty="0"/>
              <a:t>حتى يتمكنوا من توجيهم وإدارتهم بشكل فعال.</a:t>
            </a:r>
            <a:endParaRPr lang="en-US" sz="2800" dirty="0"/>
          </a:p>
        </p:txBody>
      </p:sp>
      <p:sp>
        <p:nvSpPr>
          <p:cNvPr id="4" name="Bevel 3"/>
          <p:cNvSpPr/>
          <p:nvPr/>
        </p:nvSpPr>
        <p:spPr>
          <a:xfrm>
            <a:off x="304800" y="0"/>
            <a:ext cx="92202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مقدمة</a:t>
            </a:r>
          </a:p>
        </p:txBody>
      </p:sp>
    </p:spTree>
    <p:extLst>
      <p:ext uri="{BB962C8B-B14F-4D97-AF65-F5344CB8AC3E}">
        <p14:creationId xmlns:p14="http://schemas.microsoft.com/office/powerpoint/2010/main" val="405509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6F39AC43-C4A5-475D-A678-A02D33324053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5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5" name="مستطيل ذو زوايا قطرية مستديرة 4"/>
          <p:cNvSpPr/>
          <p:nvPr/>
        </p:nvSpPr>
        <p:spPr>
          <a:xfrm>
            <a:off x="3429000" y="2133600"/>
            <a:ext cx="6172200" cy="350520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287338" indent="-287338" algn="just" rtl="1" eaLnBrk="1" hangingPunct="1">
              <a:buFont typeface="Wingdings" pitchFamily="2" charset="2"/>
              <a:buChar char="Ø"/>
              <a:defRPr/>
            </a:pPr>
            <a:r>
              <a:rPr lang="ar-DZ" sz="2800" dirty="0">
                <a:solidFill>
                  <a:schemeClr val="tx1"/>
                </a:solidFill>
              </a:rPr>
              <a:t>عادة ما يستخدم الناس لفظ الشخصية عند وصف فرد ما بأنه ذو شخصية قوية أو جذابة.</a:t>
            </a:r>
            <a:endParaRPr lang="ar-SA" sz="2800" dirty="0">
              <a:solidFill>
                <a:schemeClr val="tx1"/>
              </a:solidFill>
            </a:endParaRPr>
          </a:p>
          <a:p>
            <a:pPr marL="287338" indent="-287338" algn="just" rtl="1" eaLnBrk="1" hangingPunct="1">
              <a:defRPr/>
            </a:pPr>
            <a:endParaRPr lang="en-US" sz="2800" dirty="0">
              <a:solidFill>
                <a:schemeClr val="tx1"/>
              </a:solidFill>
            </a:endParaRPr>
          </a:p>
          <a:p>
            <a:pPr marL="287338" indent="-287338" algn="just" rtl="1" eaLnBrk="1" hangingPunct="1">
              <a:buFont typeface="Wingdings" pitchFamily="2" charset="2"/>
              <a:buChar char="Ø"/>
              <a:defRPr/>
            </a:pPr>
            <a:r>
              <a:rPr lang="ar-DZ" sz="2800" dirty="0">
                <a:solidFill>
                  <a:schemeClr val="tx1"/>
                </a:solidFill>
              </a:rPr>
              <a:t>تختلف التعريفات التي قدمها بعض علماء النفس بحسب نظرة كل منهم الى الشخصية</a:t>
            </a:r>
            <a:r>
              <a:rPr lang="ar-SA" sz="2800" dirty="0">
                <a:solidFill>
                  <a:schemeClr val="tx1"/>
                </a:solidFill>
              </a:rPr>
              <a:t>.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Bevel 5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أولا: مفهوم الشخصية</a:t>
            </a:r>
          </a:p>
        </p:txBody>
      </p:sp>
      <p:graphicFrame>
        <p:nvGraphicFramePr>
          <p:cNvPr id="8199" name="Object 7"/>
          <p:cNvGraphicFramePr>
            <a:graphicFrameLocks noChangeAspect="1"/>
          </p:cNvGraphicFramePr>
          <p:nvPr/>
        </p:nvGraphicFramePr>
        <p:xfrm>
          <a:off x="0" y="1300163"/>
          <a:ext cx="3048000" cy="5024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Clip" r:id="rId3" imgW="3848100" imgH="5478463" progId="MS_ClipArt_Gallery.2">
                  <p:embed/>
                </p:oleObj>
              </mc:Choice>
              <mc:Fallback>
                <p:oleObj name="Clip" r:id="rId3" imgW="3848100" imgH="5478463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300163"/>
                        <a:ext cx="3048000" cy="5024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02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E3FAC53D-5FD9-4BED-B9F7-2BD11E3AEFFD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6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3" name="مستطيل ذو زوايا قطرية مستديرة 12"/>
          <p:cNvSpPr/>
          <p:nvPr/>
        </p:nvSpPr>
        <p:spPr>
          <a:xfrm>
            <a:off x="304800" y="533400"/>
            <a:ext cx="9296400" cy="2057400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2800" b="1" u="sng" dirty="0">
                <a:solidFill>
                  <a:schemeClr val="tx1"/>
                </a:solidFill>
              </a:rPr>
              <a:t>1- </a:t>
            </a:r>
            <a:r>
              <a:rPr lang="ar-DZ" sz="2800" b="1" u="sng" dirty="0">
                <a:solidFill>
                  <a:schemeClr val="tx1"/>
                </a:solidFill>
              </a:rPr>
              <a:t>الشخصية كمثير</a:t>
            </a:r>
            <a:r>
              <a:rPr lang="ar-SA" sz="2800" b="1" u="sng" dirty="0">
                <a:solidFill>
                  <a:schemeClr val="tx1"/>
                </a:solidFill>
              </a:rPr>
              <a:t>: </a:t>
            </a:r>
          </a:p>
          <a:p>
            <a:pPr algn="r" rtl="1" eaLnBrk="1" hangingPunct="1">
              <a:defRPr/>
            </a:pPr>
            <a:endParaRPr lang="en-US" sz="2800" dirty="0">
              <a:solidFill>
                <a:schemeClr val="tx1"/>
              </a:solidFill>
            </a:endParaRPr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>
                <a:solidFill>
                  <a:schemeClr val="tx1"/>
                </a:solidFill>
              </a:rPr>
              <a:t>الشخصية هي </a:t>
            </a:r>
            <a:r>
              <a:rPr lang="ar-SA" sz="2800" dirty="0">
                <a:solidFill>
                  <a:schemeClr val="tx1"/>
                </a:solidFill>
              </a:rPr>
              <a:t>مجمل ما</a:t>
            </a:r>
            <a:r>
              <a:rPr lang="ar-DZ" sz="2800" dirty="0">
                <a:solidFill>
                  <a:schemeClr val="tx1"/>
                </a:solidFill>
              </a:rPr>
              <a:t> تتركه صفات الفرد من انطباعات </a:t>
            </a:r>
            <a:r>
              <a:rPr lang="ar-SA" sz="2800" dirty="0">
                <a:solidFill>
                  <a:schemeClr val="tx1"/>
                </a:solidFill>
              </a:rPr>
              <a:t>على الاخرين ، </a:t>
            </a:r>
            <a:br>
              <a:rPr lang="ar-SA" sz="2800" dirty="0">
                <a:solidFill>
                  <a:schemeClr val="tx1"/>
                </a:solidFill>
              </a:rPr>
            </a:br>
            <a:r>
              <a:rPr lang="ar-SA" sz="2800" dirty="0">
                <a:solidFill>
                  <a:schemeClr val="tx1"/>
                </a:solidFill>
              </a:rPr>
              <a:t>أي ال</a:t>
            </a:r>
            <a:r>
              <a:rPr lang="ar-DZ" sz="2800" dirty="0">
                <a:solidFill>
                  <a:schemeClr val="tx1"/>
                </a:solidFill>
              </a:rPr>
              <a:t>تأثير الخارجي</a:t>
            </a:r>
            <a:r>
              <a:rPr lang="ar-SA" sz="2800" dirty="0">
                <a:solidFill>
                  <a:schemeClr val="tx1"/>
                </a:solidFill>
              </a:rPr>
              <a:t> للشخصية</a:t>
            </a:r>
            <a:r>
              <a:rPr lang="ar-DZ" sz="2800" dirty="0">
                <a:solidFill>
                  <a:schemeClr val="tx1"/>
                </a:solidFill>
              </a:rPr>
              <a:t>.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مستطيل ذو زوايا قطرية مستديرة 12"/>
          <p:cNvSpPr/>
          <p:nvPr/>
        </p:nvSpPr>
        <p:spPr>
          <a:xfrm>
            <a:off x="304800" y="3276600"/>
            <a:ext cx="9296400" cy="2057400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2800" b="1" u="sng" dirty="0">
                <a:solidFill>
                  <a:schemeClr val="tx1"/>
                </a:solidFill>
              </a:rPr>
              <a:t>من الانتقادات الموجهة الى هذا الاتجاه</a:t>
            </a:r>
          </a:p>
          <a:p>
            <a:pPr marL="287338" indent="-287338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تركيزه على جانب واحد من الشخصية وهو تاثيرها على الاخرين.</a:t>
            </a:r>
          </a:p>
          <a:p>
            <a:pPr marL="287338" indent="-287338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اغفال التنظيم الداخلي للشخصية، وبالتالي يعد هذا التعريف ذو نظرة سطحية.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30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EF1978C0-0799-42A4-8655-43C4F5666AA3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7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304800"/>
            <a:ext cx="9448800" cy="3200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b="1" u="sng" dirty="0"/>
          </a:p>
          <a:p>
            <a:pPr algn="r" rtl="1" eaLnBrk="1" hangingPunct="1">
              <a:defRPr/>
            </a:pPr>
            <a:r>
              <a:rPr lang="ar-SA" sz="2800" b="1" u="sng" dirty="0"/>
              <a:t>2- </a:t>
            </a:r>
            <a:r>
              <a:rPr lang="ar-DZ" sz="2800" b="1" u="sng" dirty="0"/>
              <a:t>الشخصية كاستجابة</a:t>
            </a:r>
            <a:endParaRPr lang="en-US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هي استجاب</a:t>
            </a:r>
            <a:r>
              <a:rPr lang="ar-SA" sz="2800" dirty="0"/>
              <a:t>ات</a:t>
            </a:r>
            <a:r>
              <a:rPr lang="ar-DZ" sz="2800" dirty="0"/>
              <a:t> الشخص للمثيرات المختلفة، وبالتالي هي الأنماط السلوكية المختلفة التي يستجيب بها الفرد للمثيرات التي تقع عليه.</a:t>
            </a:r>
            <a:endParaRPr lang="en-US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يرى أصحاب هذا الاتجاه أن الكائن الإنساني لا يولد شخصا بل فردا</a:t>
            </a:r>
            <a:r>
              <a:rPr lang="ar-SA" sz="2800" dirty="0"/>
              <a:t>، فهو </a:t>
            </a:r>
            <a:r>
              <a:rPr lang="ar-DZ" sz="2800" dirty="0"/>
              <a:t>يكتسب اللغة والأفكار والقيم التي تكسبه طابعه الشخصي.</a:t>
            </a:r>
            <a:endParaRPr lang="en-US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وبالتالي الشخصية هي أسلوب عام يمثل محصلة خبرات الشخص في بيئة ثقافية معينة.</a:t>
            </a:r>
            <a:endParaRPr lang="en-US" sz="2800" dirty="0"/>
          </a:p>
          <a:p>
            <a:pPr algn="r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</p:txBody>
      </p:sp>
      <p:sp>
        <p:nvSpPr>
          <p:cNvPr id="4" name="Rounded Rectangle 3"/>
          <p:cNvSpPr/>
          <p:nvPr/>
        </p:nvSpPr>
        <p:spPr>
          <a:xfrm>
            <a:off x="228600" y="3886200"/>
            <a:ext cx="9448800" cy="1828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b="1" u="sng" dirty="0"/>
          </a:p>
          <a:p>
            <a:pPr algn="r" rtl="1" eaLnBrk="1" hangingPunct="1">
              <a:buFont typeface="Wingdings" pitchFamily="2" charset="2"/>
              <a:buChar char="v"/>
              <a:defRPr/>
            </a:pPr>
            <a:r>
              <a:rPr lang="ar-SA" sz="2800" b="1" u="sng" dirty="0"/>
              <a:t>من اهم الانتقادات الموجه الى هذا التعريف:</a:t>
            </a:r>
          </a:p>
          <a:p>
            <a:pPr marL="287338" indent="-287338" algn="r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يصعب حصر ودراسة الاستجابات والعادات بسبب كثرتها.</a:t>
            </a:r>
          </a:p>
          <a:p>
            <a:pPr marL="287338" indent="-287338" algn="r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عدم ثبات استجابة الفرد للمثيرات بسبب اختلاف المواقف التي تصدر فيها.</a:t>
            </a:r>
          </a:p>
        </p:txBody>
      </p:sp>
    </p:spTree>
    <p:extLst>
      <p:ext uri="{BB962C8B-B14F-4D97-AF65-F5344CB8AC3E}">
        <p14:creationId xmlns:p14="http://schemas.microsoft.com/office/powerpoint/2010/main" val="3098262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1A1657AF-CD52-4297-A3BF-37D33D79BF49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8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228600"/>
            <a:ext cx="9372600" cy="3048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41313" indent="-341313" algn="just" rtl="1" eaLnBrk="1" hangingPunct="1">
              <a:defRPr/>
            </a:pPr>
            <a:endParaRPr lang="ar-SA" sz="2800" b="1" u="sng" dirty="0"/>
          </a:p>
          <a:p>
            <a:pPr marL="341313" indent="-341313" algn="just" rtl="1" eaLnBrk="1" hangingPunct="1">
              <a:defRPr/>
            </a:pPr>
            <a:r>
              <a:rPr lang="ar-SA" sz="2800" b="1" u="sng" dirty="0"/>
              <a:t>3- الشخصية كمكون داخلي:</a:t>
            </a:r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حسب هذا الاتجاه الشخصية هي الميكانيزمات الداخلية التي تتحكم </a:t>
            </a:r>
            <a:r>
              <a:rPr lang="ar-SA" sz="2800" dirty="0"/>
              <a:t/>
            </a:r>
            <a:br>
              <a:rPr lang="ar-SA" sz="2800" dirty="0"/>
            </a:br>
            <a:r>
              <a:rPr lang="ar-DZ" sz="2800" dirty="0"/>
              <a:t>في السلوك.</a:t>
            </a:r>
            <a:r>
              <a:rPr lang="ar-SA" sz="2800" dirty="0"/>
              <a:t> فلكل شخص سمات معينة تحدد طريقة سلوكه في موقف ما.</a:t>
            </a:r>
            <a:endParaRPr lang="en-US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يؤكد هذا التعريف على العلاقة المتبادلة بين العقل والجسم في التأثير </a:t>
            </a:r>
            <a:r>
              <a:rPr lang="ar-SA" sz="2800" dirty="0"/>
              <a:t/>
            </a:r>
            <a:br>
              <a:rPr lang="ar-SA" sz="2800" dirty="0"/>
            </a:br>
            <a:r>
              <a:rPr lang="ar-DZ" sz="2800" dirty="0"/>
              <a:t>على الشخصية.</a:t>
            </a:r>
            <a:endParaRPr lang="en-US" sz="2800" dirty="0"/>
          </a:p>
          <a:p>
            <a:pPr marL="341313" indent="-341313" algn="just" rtl="1" eaLnBrk="1" hangingPunct="1">
              <a:defRPr/>
            </a:pPr>
            <a:endParaRPr lang="ar-SA" sz="2800" b="1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endParaRPr lang="ar-SA" sz="2400" dirty="0"/>
          </a:p>
          <a:p>
            <a:pPr marL="341313" indent="-341313" algn="just" rtl="1" eaLnBrk="1" hangingPunct="1">
              <a:defRPr/>
            </a:pPr>
            <a:endParaRPr lang="ar-SA" sz="2800" dirty="0"/>
          </a:p>
        </p:txBody>
      </p:sp>
      <p:sp>
        <p:nvSpPr>
          <p:cNvPr id="4" name="مستطيل ذو زوايا قطرية مستديرة 12"/>
          <p:cNvSpPr/>
          <p:nvPr/>
        </p:nvSpPr>
        <p:spPr>
          <a:xfrm>
            <a:off x="304800" y="3581400"/>
            <a:ext cx="9296400" cy="1447800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2800" b="1" u="sng" dirty="0">
                <a:solidFill>
                  <a:schemeClr val="tx1"/>
                </a:solidFill>
              </a:rPr>
              <a:t>من الانتقادات الموجهة الى هذا الاتجاه</a:t>
            </a:r>
          </a:p>
          <a:p>
            <a:pPr algn="r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صعوبة الدراسة العلمية للشخصية</a:t>
            </a:r>
            <a:r>
              <a:rPr lang="ar-SA" sz="2800" dirty="0"/>
              <a:t> كمكون داخلي</a:t>
            </a:r>
            <a:r>
              <a:rPr lang="ar-DZ" sz="2800" dirty="0"/>
              <a:t>.</a:t>
            </a:r>
            <a:endParaRPr lang="ar-SA" sz="2800" dirty="0"/>
          </a:p>
          <a:p>
            <a:pPr algn="r" rtl="1" eaLnBrk="1" hangingPunct="1">
              <a:defRPr/>
            </a:pPr>
            <a:endParaRPr lang="ar-SA" sz="2800" b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047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11EEE736-94FE-4B0F-BEEA-72255C3D35D2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9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10" name="Oval Callout 9"/>
          <p:cNvSpPr/>
          <p:nvPr/>
        </p:nvSpPr>
        <p:spPr>
          <a:xfrm>
            <a:off x="0" y="1981200"/>
            <a:ext cx="7924800" cy="4267200"/>
          </a:xfrm>
          <a:prstGeom prst="wedgeEllipseCallout">
            <a:avLst>
              <a:gd name="adj1" fmla="val 13437"/>
              <a:gd name="adj2" fmla="val -58715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just" rtl="1" eaLnBrk="1" hangingPunct="1">
              <a:defRPr/>
            </a:pPr>
            <a:r>
              <a:rPr lang="ar-DZ" sz="3600" b="1" dirty="0"/>
              <a:t>الشخصية هي ذلك التنظيم الديناميكي الذي يكمن بداخل الفرد</a:t>
            </a:r>
            <a:r>
              <a:rPr lang="ar-SA" sz="3600" b="1" dirty="0"/>
              <a:t>،</a:t>
            </a:r>
            <a:r>
              <a:rPr lang="ar-DZ" sz="3600" b="1" dirty="0"/>
              <a:t> والذي ينظم كل الأجهزة النفسية والجسمية، وهو الذي يحدد الأساليب التي </a:t>
            </a:r>
            <a:r>
              <a:rPr lang="ar-SA" sz="3600" b="1" dirty="0"/>
              <a:t>ي</a:t>
            </a:r>
            <a:r>
              <a:rPr lang="ar-DZ" sz="3600" b="1" dirty="0"/>
              <a:t>توافق بها الفرد مع بيئته.</a:t>
            </a:r>
            <a:endParaRPr lang="en-US" sz="3600" dirty="0"/>
          </a:p>
          <a:p>
            <a:pPr algn="ctr" rtl="1" eaLnBrk="1" hangingPunct="1">
              <a:defRPr/>
            </a:pPr>
            <a:endParaRPr lang="ar-SA" dirty="0"/>
          </a:p>
        </p:txBody>
      </p:sp>
      <p:sp>
        <p:nvSpPr>
          <p:cNvPr id="5" name="وسيلة شرح مع سهم إلى الأسفل 4"/>
          <p:cNvSpPr/>
          <p:nvPr/>
        </p:nvSpPr>
        <p:spPr>
          <a:xfrm>
            <a:off x="381000" y="304800"/>
            <a:ext cx="9296400" cy="1295400"/>
          </a:xfrm>
          <a:prstGeom prst="downArrow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2800" b="1" dirty="0">
                <a:solidFill>
                  <a:schemeClr val="tx1"/>
                </a:solidFill>
              </a:rPr>
              <a:t>تعريف آلبورت للشخصية : والذي يعتبر من أكثر التعريفات قبولا</a:t>
            </a:r>
          </a:p>
          <a:p>
            <a:pPr algn="ctr" rtl="1" eaLnBrk="1" hangingPunct="1">
              <a:defRPr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31075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C8FD427F-5938-405E-A6DD-65D2802E170D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10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3" name="مخطط انسيابي: بيانات مخزّنة 2"/>
          <p:cNvSpPr/>
          <p:nvPr/>
        </p:nvSpPr>
        <p:spPr>
          <a:xfrm>
            <a:off x="0" y="304800"/>
            <a:ext cx="9906000" cy="5486400"/>
          </a:xfrm>
          <a:prstGeom prst="flowChartOnlineStorag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DZ" sz="2800" b="1" u="sng" dirty="0">
                <a:solidFill>
                  <a:schemeClr val="tx1"/>
                </a:solidFill>
              </a:rPr>
              <a:t>صفات الشخصية</a:t>
            </a:r>
            <a:endParaRPr lang="en-US" sz="2800" dirty="0">
              <a:solidFill>
                <a:schemeClr val="tx1"/>
              </a:solidFill>
            </a:endParaRPr>
          </a:p>
          <a:p>
            <a:pPr marL="514350" indent="-514350" algn="just" rtl="1" eaLnBrk="1" hangingPunct="1">
              <a:buFont typeface="+mj-lt"/>
              <a:buAutoNum type="arabicPeriod"/>
              <a:tabLst>
                <a:tab pos="6113463" algn="l"/>
              </a:tabLst>
              <a:defRPr/>
            </a:pPr>
            <a:r>
              <a:rPr lang="ar-DZ" sz="2800" b="1" dirty="0">
                <a:solidFill>
                  <a:schemeClr val="tx1"/>
                </a:solidFill>
              </a:rPr>
              <a:t>الشخصية وحدة متكاملة </a:t>
            </a:r>
            <a:r>
              <a:rPr lang="ar-DZ" sz="2800" dirty="0">
                <a:solidFill>
                  <a:schemeClr val="tx1"/>
                </a:solidFill>
              </a:rPr>
              <a:t>متفاعلة تؤثر مكوناتها </a:t>
            </a:r>
            <a:r>
              <a:rPr lang="ar-SA" sz="2800" dirty="0">
                <a:solidFill>
                  <a:schemeClr val="tx1"/>
                </a:solidFill>
              </a:rPr>
              <a:t/>
            </a:r>
            <a:br>
              <a:rPr lang="ar-SA" sz="2800" dirty="0">
                <a:solidFill>
                  <a:schemeClr val="tx1"/>
                </a:solidFill>
              </a:rPr>
            </a:br>
            <a:r>
              <a:rPr lang="ar-DZ" sz="2800" dirty="0">
                <a:solidFill>
                  <a:schemeClr val="tx1"/>
                </a:solidFill>
              </a:rPr>
              <a:t>في بعضها البعض، ذلك أن التكامل في الشخصية </a:t>
            </a:r>
            <a:r>
              <a:rPr lang="ar-SA" sz="2800" dirty="0">
                <a:solidFill>
                  <a:schemeClr val="tx1"/>
                </a:solidFill>
              </a:rPr>
              <a:t/>
            </a:r>
            <a:br>
              <a:rPr lang="ar-SA" sz="2800" dirty="0">
                <a:solidFill>
                  <a:schemeClr val="tx1"/>
                </a:solidFill>
              </a:rPr>
            </a:br>
            <a:r>
              <a:rPr lang="ar-DZ" sz="2800" dirty="0">
                <a:solidFill>
                  <a:schemeClr val="tx1"/>
                </a:solidFill>
              </a:rPr>
              <a:t>هو هدف يسعى الفرد لتحقيقه</a:t>
            </a:r>
            <a:r>
              <a:rPr lang="ar-SA" sz="2800" dirty="0">
                <a:solidFill>
                  <a:schemeClr val="tx1"/>
                </a:solidFill>
              </a:rPr>
              <a:t>؛</a:t>
            </a:r>
            <a:endParaRPr lang="en-US" sz="2800" dirty="0">
              <a:solidFill>
                <a:schemeClr val="tx1"/>
              </a:solidFill>
            </a:endParaRPr>
          </a:p>
          <a:p>
            <a:pPr marL="514350" indent="-514350" algn="just" rtl="1" eaLnBrk="1" hangingPunct="1">
              <a:buFont typeface="+mj-lt"/>
              <a:buAutoNum type="arabicPeriod"/>
              <a:tabLst>
                <a:tab pos="6113463" algn="l"/>
              </a:tabLst>
              <a:defRPr/>
            </a:pPr>
            <a:r>
              <a:rPr lang="ar-DZ" sz="2800" b="1" dirty="0">
                <a:solidFill>
                  <a:schemeClr val="tx1"/>
                </a:solidFill>
              </a:rPr>
              <a:t>الشخصية وحدة تميز الفرد عن غيره </a:t>
            </a:r>
            <a:r>
              <a:rPr lang="ar-DZ" sz="2800" dirty="0">
                <a:solidFill>
                  <a:schemeClr val="tx1"/>
                </a:solidFill>
              </a:rPr>
              <a:t>ولو كانت هناك سمات مشتركة بينهم</a:t>
            </a:r>
            <a:r>
              <a:rPr lang="ar-SA" sz="2800" dirty="0">
                <a:solidFill>
                  <a:schemeClr val="tx1"/>
                </a:solidFill>
              </a:rPr>
              <a:t>؛</a:t>
            </a:r>
            <a:endParaRPr lang="en-US" sz="2800" dirty="0">
              <a:solidFill>
                <a:schemeClr val="tx1"/>
              </a:solidFill>
            </a:endParaRPr>
          </a:p>
          <a:p>
            <a:pPr marL="514350" indent="-514350" algn="just" rtl="1" eaLnBrk="1" hangingPunct="1">
              <a:buFont typeface="+mj-lt"/>
              <a:buAutoNum type="arabicPeriod"/>
              <a:tabLst>
                <a:tab pos="6113463" algn="l"/>
              </a:tabLst>
              <a:defRPr/>
            </a:pPr>
            <a:r>
              <a:rPr lang="ar-DZ" sz="2800" b="1" dirty="0">
                <a:solidFill>
                  <a:schemeClr val="tx1"/>
                </a:solidFill>
              </a:rPr>
              <a:t>تضم الشخصية مكونات نفسية وجسمية </a:t>
            </a:r>
            <a:r>
              <a:rPr lang="ar-DZ" sz="2800" dirty="0">
                <a:solidFill>
                  <a:schemeClr val="tx1"/>
                </a:solidFill>
              </a:rPr>
              <a:t>تتأثر بما </a:t>
            </a:r>
            <a:r>
              <a:rPr lang="ar-SA" sz="2800" dirty="0">
                <a:solidFill>
                  <a:schemeClr val="tx1"/>
                </a:solidFill>
              </a:rPr>
              <a:t/>
            </a:r>
            <a:br>
              <a:rPr lang="ar-SA" sz="2800" dirty="0">
                <a:solidFill>
                  <a:schemeClr val="tx1"/>
                </a:solidFill>
              </a:rPr>
            </a:br>
            <a:r>
              <a:rPr lang="ar-DZ" sz="2800" dirty="0">
                <a:solidFill>
                  <a:schemeClr val="tx1"/>
                </a:solidFill>
              </a:rPr>
              <a:t>في داخل الفرد</a:t>
            </a:r>
            <a:r>
              <a:rPr lang="ar-SA" sz="2800" dirty="0">
                <a:solidFill>
                  <a:schemeClr val="tx1"/>
                </a:solidFill>
              </a:rPr>
              <a:t>؛</a:t>
            </a:r>
            <a:endParaRPr lang="en-US" sz="2800" dirty="0">
              <a:solidFill>
                <a:schemeClr val="tx1"/>
              </a:solidFill>
            </a:endParaRPr>
          </a:p>
          <a:p>
            <a:pPr marL="514350" indent="-514350" algn="just" rtl="1" eaLnBrk="1" hangingPunct="1">
              <a:buFont typeface="+mj-lt"/>
              <a:buAutoNum type="arabicPeriod"/>
              <a:tabLst>
                <a:tab pos="6113463" algn="l"/>
              </a:tabLst>
              <a:defRPr/>
            </a:pPr>
            <a:r>
              <a:rPr lang="ar-DZ" sz="2800" b="1" dirty="0">
                <a:solidFill>
                  <a:schemeClr val="tx1"/>
                </a:solidFill>
              </a:rPr>
              <a:t>يجب أن تتوافق الشخصية مع بيئة الفرد</a:t>
            </a:r>
            <a:r>
              <a:rPr lang="ar-SA" sz="2800" dirty="0">
                <a:solidFill>
                  <a:schemeClr val="tx1"/>
                </a:solidFill>
              </a:rPr>
              <a:t>؛</a:t>
            </a:r>
            <a:endParaRPr lang="en-US" sz="2800" dirty="0">
              <a:solidFill>
                <a:schemeClr val="tx1"/>
              </a:solidFill>
            </a:endParaRPr>
          </a:p>
          <a:p>
            <a:pPr marL="514350" indent="-514350" algn="just" rtl="1" eaLnBrk="1" hangingPunct="1">
              <a:buFont typeface="+mj-lt"/>
              <a:buAutoNum type="arabicPeriod"/>
              <a:tabLst>
                <a:tab pos="6113463" algn="l"/>
              </a:tabLst>
              <a:defRPr/>
            </a:pPr>
            <a:r>
              <a:rPr lang="ar-DZ" sz="2800" b="1" dirty="0">
                <a:solidFill>
                  <a:schemeClr val="tx1"/>
                </a:solidFill>
              </a:rPr>
              <a:t>الشخصية مرتبطة بالزمن</a:t>
            </a:r>
            <a:r>
              <a:rPr lang="ar-DZ" sz="2800" dirty="0">
                <a:solidFill>
                  <a:schemeClr val="tx1"/>
                </a:solidFill>
              </a:rPr>
              <a:t>، لها تاريخ</a:t>
            </a:r>
            <a:r>
              <a:rPr lang="ar-SA" sz="2800" dirty="0">
                <a:solidFill>
                  <a:schemeClr val="tx1"/>
                </a:solidFill>
              </a:rPr>
              <a:t>،</a:t>
            </a:r>
            <a:r>
              <a:rPr lang="ar-DZ" sz="2800" dirty="0">
                <a:solidFill>
                  <a:schemeClr val="tx1"/>
                </a:solidFill>
              </a:rPr>
              <a:t> ماضي وحاضر</a:t>
            </a:r>
            <a:r>
              <a:rPr lang="ar-SA" sz="2800" dirty="0">
                <a:solidFill>
                  <a:schemeClr val="tx1"/>
                </a:solidFill>
              </a:rPr>
              <a:t>،</a:t>
            </a:r>
            <a:r>
              <a:rPr lang="ar-DZ" sz="2800" dirty="0">
                <a:solidFill>
                  <a:schemeClr val="tx1"/>
                </a:solidFill>
              </a:rPr>
              <a:t> بحيث تتغير حسب مراحل نمو الفرد</a:t>
            </a:r>
            <a:r>
              <a:rPr lang="ar-SA" sz="2800" dirty="0">
                <a:solidFill>
                  <a:schemeClr val="tx1"/>
                </a:solidFill>
              </a:rPr>
              <a:t>.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326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عنصر نائب لرقم الشريحة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57AA099E-4C3F-4479-B998-568005A97120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11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5" name="مجسم مشطوف الحواف 4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ثانيا: نظريات الشخصية</a:t>
            </a:r>
          </a:p>
        </p:txBody>
      </p:sp>
      <p:sp>
        <p:nvSpPr>
          <p:cNvPr id="6" name="Flowchart: Stored Data 5"/>
          <p:cNvSpPr/>
          <p:nvPr/>
        </p:nvSpPr>
        <p:spPr>
          <a:xfrm>
            <a:off x="5029200" y="1219200"/>
            <a:ext cx="4876800" cy="762000"/>
          </a:xfrm>
          <a:prstGeom prst="flowChartOnlineStorag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endParaRPr lang="ar-SA" sz="2800" b="1" u="sng" dirty="0">
              <a:solidFill>
                <a:schemeClr val="tx1"/>
              </a:solidFill>
            </a:endParaRPr>
          </a:p>
          <a:p>
            <a:pPr algn="ctr" rtl="1" eaLnBrk="1" hangingPunct="1">
              <a:defRPr/>
            </a:pPr>
            <a:r>
              <a:rPr lang="ar-DZ" sz="2800" b="1" u="sng" dirty="0">
                <a:solidFill>
                  <a:schemeClr val="tx1"/>
                </a:solidFill>
              </a:rPr>
              <a:t>ا- نظريات الأنماط الجسمية</a:t>
            </a:r>
            <a:endParaRPr lang="en-US" sz="2800" b="1" dirty="0">
              <a:solidFill>
                <a:schemeClr val="tx1"/>
              </a:solidFill>
            </a:endParaRPr>
          </a:p>
          <a:p>
            <a:pPr algn="ctr" rtl="1" eaLnBrk="1" hangingPunct="1">
              <a:defRPr/>
            </a:pP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8" name="Flowchart: Stored Data 7"/>
          <p:cNvSpPr/>
          <p:nvPr/>
        </p:nvSpPr>
        <p:spPr>
          <a:xfrm>
            <a:off x="304800" y="228600"/>
            <a:ext cx="4724400" cy="685800"/>
          </a:xfrm>
          <a:prstGeom prst="flowChartOnlineStorag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endParaRPr lang="ar-SA" sz="2800" b="1" u="sng" dirty="0">
              <a:solidFill>
                <a:schemeClr val="tx1"/>
              </a:solidFill>
            </a:endParaRPr>
          </a:p>
          <a:p>
            <a:pPr algn="ctr" rtl="1" eaLnBrk="1" hangingPunct="1">
              <a:defRPr/>
            </a:pPr>
            <a:r>
              <a:rPr lang="ar-SA" sz="3600" b="1" dirty="0">
                <a:solidFill>
                  <a:schemeClr val="tx1"/>
                </a:solidFill>
              </a:rPr>
              <a:t>1</a:t>
            </a:r>
            <a:r>
              <a:rPr lang="ar-DZ" sz="3600" b="1" dirty="0">
                <a:solidFill>
                  <a:schemeClr val="tx1"/>
                </a:solidFill>
              </a:rPr>
              <a:t>- نظريات الأنماط </a:t>
            </a:r>
            <a:endParaRPr lang="en-US" sz="3600" b="1" dirty="0">
              <a:solidFill>
                <a:schemeClr val="tx1"/>
              </a:solidFill>
            </a:endParaRPr>
          </a:p>
          <a:p>
            <a:pPr algn="ctr" rtl="1" eaLnBrk="1" hangingPunct="1">
              <a:defRPr/>
            </a:pP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10" name="Round Diagonal Corner Rectangle 9"/>
          <p:cNvSpPr/>
          <p:nvPr/>
        </p:nvSpPr>
        <p:spPr>
          <a:xfrm>
            <a:off x="304800" y="2590800"/>
            <a:ext cx="9601200" cy="2971800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b="1" u="sng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r>
              <a:rPr lang="ar-DZ" sz="2800" b="1" u="sng" dirty="0">
                <a:solidFill>
                  <a:schemeClr val="tx1"/>
                </a:solidFill>
              </a:rPr>
              <a:t>نظرية كرتشمر </a:t>
            </a:r>
            <a:r>
              <a:rPr lang="en-US" sz="2800" b="1" u="sng" dirty="0">
                <a:solidFill>
                  <a:schemeClr val="tx1"/>
                </a:solidFill>
              </a:rPr>
              <a:t>Kretchmer</a:t>
            </a:r>
            <a:endParaRPr lang="en-US" sz="2800" dirty="0">
              <a:solidFill>
                <a:schemeClr val="tx1"/>
              </a:solidFill>
            </a:endParaRPr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>
                <a:solidFill>
                  <a:schemeClr val="tx1"/>
                </a:solidFill>
              </a:rPr>
              <a:t>هو طبيب ألماني قام بدراسة العديد من الدراسات حول علاقة التكوين الجسمي والشخصية</a:t>
            </a:r>
            <a:r>
              <a:rPr lang="ar-SA" sz="2800" dirty="0">
                <a:solidFill>
                  <a:schemeClr val="tx1"/>
                </a:solidFill>
              </a:rPr>
              <a:t>،</a:t>
            </a:r>
            <a:r>
              <a:rPr lang="ar-DZ" sz="2800" dirty="0">
                <a:solidFill>
                  <a:schemeClr val="tx1"/>
                </a:solidFill>
              </a:rPr>
              <a:t> حيث أشار إلى ثلاثة أنماط  جسمية هي:</a:t>
            </a:r>
            <a:endParaRPr lang="en-US" sz="2800" dirty="0">
              <a:solidFill>
                <a:schemeClr val="tx1"/>
              </a:solidFill>
            </a:endParaRP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DZ" sz="2800" b="1" dirty="0">
                <a:solidFill>
                  <a:schemeClr val="tx1"/>
                </a:solidFill>
              </a:rPr>
              <a:t>النمط المكتنز: </a:t>
            </a:r>
            <a:r>
              <a:rPr lang="ar-DZ" sz="2800" dirty="0">
                <a:solidFill>
                  <a:schemeClr val="tx1"/>
                </a:solidFill>
              </a:rPr>
              <a:t>الشخص القصير ممتلى الأطراف، متقلب العواطف/ مزاجي</a:t>
            </a:r>
            <a:r>
              <a:rPr lang="ar-SA" sz="2800" dirty="0">
                <a:solidFill>
                  <a:schemeClr val="tx1"/>
                </a:solidFill>
              </a:rPr>
              <a:t>.</a:t>
            </a:r>
            <a:endParaRPr lang="en-US" sz="2800" dirty="0">
              <a:solidFill>
                <a:schemeClr val="tx1"/>
              </a:solidFill>
            </a:endParaRP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DZ" sz="2800" b="1" dirty="0">
                <a:solidFill>
                  <a:schemeClr val="tx1"/>
                </a:solidFill>
              </a:rPr>
              <a:t>النمط الواهن </a:t>
            </a:r>
            <a:r>
              <a:rPr lang="ar-DZ" sz="2800" dirty="0">
                <a:solidFill>
                  <a:schemeClr val="tx1"/>
                </a:solidFill>
              </a:rPr>
              <a:t>: الشخص الطويل النحيف، </a:t>
            </a:r>
            <a:r>
              <a:rPr lang="ar-SA" sz="2800" dirty="0">
                <a:solidFill>
                  <a:schemeClr val="tx1"/>
                </a:solidFill>
              </a:rPr>
              <a:t>يتميز ب</a:t>
            </a:r>
            <a:r>
              <a:rPr lang="ar-DZ" sz="2800" dirty="0">
                <a:solidFill>
                  <a:schemeClr val="tx1"/>
                </a:solidFill>
              </a:rPr>
              <a:t>الخجل والانطواء</a:t>
            </a:r>
            <a:r>
              <a:rPr lang="ar-SA" sz="2800" dirty="0">
                <a:solidFill>
                  <a:schemeClr val="tx1"/>
                </a:solidFill>
              </a:rPr>
              <a:t>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b="1" dirty="0">
                <a:solidFill>
                  <a:schemeClr val="tx1"/>
                </a:solidFill>
              </a:rPr>
              <a:t>النمط الرياضي: </a:t>
            </a:r>
            <a:r>
              <a:rPr lang="ar-SA" sz="2800" dirty="0">
                <a:solidFill>
                  <a:schemeClr val="tx1"/>
                </a:solidFill>
              </a:rPr>
              <a:t>هو الشخص المفتول العضلات، يتميز </a:t>
            </a:r>
            <a:r>
              <a:rPr lang="ar-SA" sz="2800" dirty="0" err="1">
                <a:solidFill>
                  <a:schemeClr val="tx1"/>
                </a:solidFill>
              </a:rPr>
              <a:t>با</a:t>
            </a:r>
            <a:r>
              <a:rPr lang="ar-DZ" sz="2800" dirty="0">
                <a:solidFill>
                  <a:schemeClr val="tx1"/>
                </a:solidFill>
              </a:rPr>
              <a:t>ل</a:t>
            </a:r>
            <a:r>
              <a:rPr lang="ar-SA" sz="2800" dirty="0">
                <a:solidFill>
                  <a:schemeClr val="tx1"/>
                </a:solidFill>
              </a:rPr>
              <a:t>تحفظ.</a:t>
            </a:r>
          </a:p>
          <a:p>
            <a:pPr marL="341313" indent="-341313" algn="just" rtl="1" eaLnBrk="1" hangingPunct="1">
              <a:defRPr/>
            </a:pPr>
            <a:endParaRPr lang="en-US" sz="2800" dirty="0">
              <a:solidFill>
                <a:schemeClr val="tx1"/>
              </a:solidFill>
            </a:endParaRPr>
          </a:p>
          <a:p>
            <a:pPr algn="ctr" rtl="1" eaLnBrk="1" hangingPunct="1"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80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F18717C2-615D-4149-B0D1-09DC1B33B4F0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12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228600" y="1066800"/>
            <a:ext cx="9296400" cy="4648200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b="1" u="sng" dirty="0"/>
          </a:p>
          <a:p>
            <a:pPr algn="r" rtl="1" eaLnBrk="1" hangingPunct="1">
              <a:defRPr/>
            </a:pPr>
            <a:r>
              <a:rPr lang="ar-DZ" sz="2800" b="1" u="sng" dirty="0"/>
              <a:t>نظرية شيلدون</a:t>
            </a:r>
            <a:r>
              <a:rPr lang="en-US" sz="2800" b="1" u="sng" dirty="0"/>
              <a:t>Sheldon </a:t>
            </a:r>
            <a:endParaRPr lang="ar-SA" sz="2800" b="1" u="sng" dirty="0"/>
          </a:p>
          <a:p>
            <a:pPr algn="r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توصل </a:t>
            </a:r>
            <a:r>
              <a:rPr lang="ar-SA" sz="2800" b="1" dirty="0"/>
              <a:t>شيلدون </a:t>
            </a:r>
            <a:r>
              <a:rPr lang="ar-SA" sz="2800" dirty="0"/>
              <a:t>من خلال ابحاثه الى وجود ثلاثة انماط جسمية اساسية هي:</a:t>
            </a:r>
            <a:endParaRPr lang="en-US" sz="2800" dirty="0"/>
          </a:p>
          <a:p>
            <a:pPr marL="747712" indent="-514350" algn="just" rtl="1" eaLnBrk="1" hangingPunct="1">
              <a:buFont typeface="+mj-lt"/>
              <a:buAutoNum type="arabicPeriod"/>
              <a:defRPr/>
            </a:pPr>
            <a:r>
              <a:rPr lang="ar-DZ" sz="2800" b="1" dirty="0"/>
              <a:t>النمط البطني: </a:t>
            </a:r>
            <a:r>
              <a:rPr lang="ar-DZ" sz="2800" dirty="0"/>
              <a:t>يتميز بالسمنة، معتدل المزاج، </a:t>
            </a:r>
            <a:r>
              <a:rPr lang="ar-SA" sz="2800" dirty="0"/>
              <a:t>الميل الى </a:t>
            </a:r>
            <a:r>
              <a:rPr lang="ar-DZ" sz="2800" dirty="0"/>
              <a:t>الاسترخاء، وحب المتعة والأكل، وبطء الاستجابة والاعتماد على الغير.</a:t>
            </a:r>
            <a:endParaRPr lang="en-US" sz="2800" dirty="0"/>
          </a:p>
          <a:p>
            <a:pPr marL="747712" indent="-514350" algn="just" rtl="1" eaLnBrk="1" hangingPunct="1">
              <a:buFont typeface="+mj-lt"/>
              <a:buAutoNum type="arabicPeriod"/>
              <a:defRPr/>
            </a:pPr>
            <a:r>
              <a:rPr lang="ar-DZ" sz="2800" b="1" dirty="0"/>
              <a:t>النمط العضلي: </a:t>
            </a:r>
            <a:r>
              <a:rPr lang="ar-SA" sz="2800" dirty="0"/>
              <a:t>صفاته </a:t>
            </a:r>
            <a:r>
              <a:rPr lang="ar-DZ" sz="2800" dirty="0"/>
              <a:t>ذو قوة عقلية، يميل إلى إثبات الذات وحب السيطرة والمغامرة وبذل النشاط</a:t>
            </a:r>
            <a:r>
              <a:rPr lang="ar-SA" sz="2800" dirty="0"/>
              <a:t>.</a:t>
            </a:r>
            <a:endParaRPr lang="en-US" sz="2800" dirty="0"/>
          </a:p>
          <a:p>
            <a:pPr marL="747712" indent="-514350" algn="just" rtl="1" eaLnBrk="1" hangingPunct="1">
              <a:buFont typeface="+mj-lt"/>
              <a:buAutoNum type="arabicPeriod"/>
              <a:defRPr/>
            </a:pPr>
            <a:r>
              <a:rPr lang="ar-DZ" sz="2800" b="1" dirty="0"/>
              <a:t>النمط الرقيق: </a:t>
            </a:r>
            <a:r>
              <a:rPr lang="ar-SA" sz="2800" dirty="0"/>
              <a:t>صفاته </a:t>
            </a:r>
            <a:r>
              <a:rPr lang="ar-DZ" sz="2800" dirty="0"/>
              <a:t>ضعيف العضلات، عدم القدرة على التحمل، حب العزلة والاستغراق في التفكير.</a:t>
            </a:r>
            <a:endParaRPr lang="en-US" sz="2800" dirty="0"/>
          </a:p>
          <a:p>
            <a:pPr algn="ctr" rtl="1" eaLnBrk="1" hangingPunct="1"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029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D022EF79-08B2-482A-ABA1-97279801F058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13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4" name="Flowchart: Stored Data 3"/>
          <p:cNvSpPr/>
          <p:nvPr/>
        </p:nvSpPr>
        <p:spPr>
          <a:xfrm>
            <a:off x="3352800" y="228600"/>
            <a:ext cx="6553200" cy="762000"/>
          </a:xfrm>
          <a:prstGeom prst="flowChartOnlineStorag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endParaRPr lang="ar-SA" sz="2800" b="1" u="sng" dirty="0">
              <a:solidFill>
                <a:schemeClr val="tx1"/>
              </a:solidFill>
            </a:endParaRPr>
          </a:p>
          <a:p>
            <a:pPr algn="ctr" rtl="1" eaLnBrk="1" hangingPunct="1">
              <a:defRPr/>
            </a:pPr>
            <a:r>
              <a:rPr lang="ar-SA" sz="2800" b="1" u="sng" dirty="0">
                <a:solidFill>
                  <a:schemeClr val="tx1"/>
                </a:solidFill>
              </a:rPr>
              <a:t>ب</a:t>
            </a:r>
            <a:r>
              <a:rPr lang="ar-DZ" sz="2800" b="1" u="sng" dirty="0">
                <a:solidFill>
                  <a:schemeClr val="tx1"/>
                </a:solidFill>
              </a:rPr>
              <a:t>- نظريات الأنماط ا</a:t>
            </a:r>
            <a:r>
              <a:rPr lang="ar-SA" sz="2800" b="1" u="sng" dirty="0">
                <a:solidFill>
                  <a:schemeClr val="tx1"/>
                </a:solidFill>
              </a:rPr>
              <a:t>لسيكولوجية</a:t>
            </a:r>
            <a:endParaRPr lang="en-US" sz="2800" b="1" dirty="0">
              <a:solidFill>
                <a:schemeClr val="tx1"/>
              </a:solidFill>
            </a:endParaRPr>
          </a:p>
          <a:p>
            <a:pPr algn="ctr" rtl="1" eaLnBrk="1" hangingPunct="1">
              <a:defRPr/>
            </a:pP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6" name="Flowchart: Alternate Process 5"/>
          <p:cNvSpPr/>
          <p:nvPr/>
        </p:nvSpPr>
        <p:spPr>
          <a:xfrm>
            <a:off x="152400" y="1219200"/>
            <a:ext cx="9448800" cy="449580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b="1" u="sng" dirty="0">
              <a:solidFill>
                <a:schemeClr val="tx1"/>
              </a:solidFill>
            </a:endParaRPr>
          </a:p>
          <a:p>
            <a:pPr algn="just" rtl="1" eaLnBrk="1" hangingPunct="1">
              <a:buFont typeface="Wingdings" pitchFamily="2" charset="2"/>
              <a:buChar char="v"/>
              <a:defRPr/>
            </a:pPr>
            <a:r>
              <a:rPr lang="ar-SA" sz="2800" dirty="0">
                <a:solidFill>
                  <a:schemeClr val="tx1"/>
                </a:solidFill>
              </a:rPr>
              <a:t>اهمها </a:t>
            </a:r>
            <a:r>
              <a:rPr lang="ar-DZ" sz="2800" dirty="0">
                <a:solidFill>
                  <a:schemeClr val="tx1"/>
                </a:solidFill>
              </a:rPr>
              <a:t>نظرية </a:t>
            </a:r>
            <a:r>
              <a:rPr lang="ar-DZ" sz="2800" b="1" dirty="0">
                <a:solidFill>
                  <a:schemeClr val="tx1"/>
                </a:solidFill>
              </a:rPr>
              <a:t>ك</a:t>
            </a:r>
            <a:r>
              <a:rPr lang="ar-SA" sz="2800" b="1" dirty="0">
                <a:solidFill>
                  <a:schemeClr val="tx1"/>
                </a:solidFill>
              </a:rPr>
              <a:t>ا</a:t>
            </a:r>
            <a:r>
              <a:rPr lang="ar-DZ" sz="2800" b="1" dirty="0">
                <a:solidFill>
                  <a:schemeClr val="tx1"/>
                </a:solidFill>
              </a:rPr>
              <a:t>رل يونج</a:t>
            </a:r>
            <a:r>
              <a:rPr lang="ar-SA" sz="2800" b="1" dirty="0">
                <a:solidFill>
                  <a:schemeClr val="tx1"/>
                </a:solidFill>
              </a:rPr>
              <a:t> </a:t>
            </a:r>
            <a:r>
              <a:rPr lang="ar-SA" sz="2800" dirty="0">
                <a:solidFill>
                  <a:schemeClr val="tx1"/>
                </a:solidFill>
              </a:rPr>
              <a:t>للشخصية، حيث </a:t>
            </a:r>
            <a:r>
              <a:rPr lang="ar-DZ" sz="2800" dirty="0">
                <a:solidFill>
                  <a:schemeClr val="tx1"/>
                </a:solidFill>
              </a:rPr>
              <a:t>يفرق بين نمطين للشخصية هما:</a:t>
            </a:r>
            <a:endParaRPr lang="en-US" sz="2800" dirty="0">
              <a:solidFill>
                <a:schemeClr val="tx1"/>
              </a:solidFill>
            </a:endParaRP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DZ" sz="2800" b="1" dirty="0">
                <a:solidFill>
                  <a:schemeClr val="tx1"/>
                </a:solidFill>
              </a:rPr>
              <a:t>النمط المنبسط </a:t>
            </a:r>
            <a:r>
              <a:rPr lang="ar-DZ" sz="2800" dirty="0">
                <a:solidFill>
                  <a:schemeClr val="tx1"/>
                </a:solidFill>
              </a:rPr>
              <a:t>:شخصيته موجهة نحو الخارج، طاقته النفسية تتجه لإقامة العلاقات.</a:t>
            </a:r>
            <a:endParaRPr lang="en-US" sz="2800" dirty="0">
              <a:solidFill>
                <a:schemeClr val="tx1"/>
              </a:solidFill>
            </a:endParaRP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DZ" sz="2800" b="1" dirty="0">
                <a:solidFill>
                  <a:schemeClr val="tx1"/>
                </a:solidFill>
              </a:rPr>
              <a:t>النمط المنطوي </a:t>
            </a:r>
            <a:r>
              <a:rPr lang="ar-DZ" sz="2800" dirty="0">
                <a:solidFill>
                  <a:schemeClr val="tx1"/>
                </a:solidFill>
              </a:rPr>
              <a:t>:</a:t>
            </a:r>
            <a:r>
              <a:rPr lang="ar-SA" sz="2800" dirty="0">
                <a:solidFill>
                  <a:schemeClr val="tx1"/>
                </a:solidFill>
              </a:rPr>
              <a:t> </a:t>
            </a:r>
            <a:r>
              <a:rPr lang="ar-SA" sz="2800" dirty="0" err="1">
                <a:solidFill>
                  <a:schemeClr val="tx1"/>
                </a:solidFill>
              </a:rPr>
              <a:t>يه</a:t>
            </a:r>
            <a:r>
              <a:rPr lang="ar-DZ" sz="2800" dirty="0">
                <a:solidFill>
                  <a:schemeClr val="tx1"/>
                </a:solidFill>
              </a:rPr>
              <a:t>ت</a:t>
            </a:r>
            <a:r>
              <a:rPr lang="ar-SA" sz="2800" dirty="0">
                <a:solidFill>
                  <a:schemeClr val="tx1"/>
                </a:solidFill>
              </a:rPr>
              <a:t>م</a:t>
            </a:r>
            <a:r>
              <a:rPr lang="ar-DZ" sz="2800" dirty="0">
                <a:solidFill>
                  <a:schemeClr val="tx1"/>
                </a:solidFill>
              </a:rPr>
              <a:t> بالذات والبعد عن الناس، طاقته النفسية تجعله يتجنب الاختلاط، يفتقر إلى الثقة بالناس، يفضل العمل بعيدا عن الجماعة.</a:t>
            </a:r>
            <a:endParaRPr lang="en-US" sz="2800" dirty="0">
              <a:solidFill>
                <a:schemeClr val="tx1"/>
              </a:solidFill>
            </a:endParaRPr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>
                <a:solidFill>
                  <a:schemeClr val="tx1"/>
                </a:solidFill>
              </a:rPr>
              <a:t>يرى كارل يونج أن هناك أربعة وظائف سيكولوجية للشخصية يستخدمها الفرد في توجيه نفسه وهي التفكير والوجدان والإحساس والحدس،</a:t>
            </a:r>
            <a:endParaRPr lang="ar-SA" sz="2800" dirty="0">
              <a:solidFill>
                <a:schemeClr val="tx1"/>
              </a:solidFill>
            </a:endParaRPr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>
                <a:solidFill>
                  <a:schemeClr val="tx1"/>
                </a:solidFill>
              </a:rPr>
              <a:t> قد تكون </a:t>
            </a:r>
            <a:r>
              <a:rPr lang="ar-SA" sz="2800" dirty="0">
                <a:solidFill>
                  <a:schemeClr val="tx1"/>
                </a:solidFill>
              </a:rPr>
              <a:t>احدى تلك الوظائف اكثر ظهورا مقارنة بغيرها.</a:t>
            </a:r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>
                <a:solidFill>
                  <a:schemeClr val="tx1"/>
                </a:solidFill>
              </a:rPr>
              <a:t>فإذا كان الفرد منبسطا أو منطويا يصبح لدينا </a:t>
            </a:r>
            <a:r>
              <a:rPr lang="ar-SA" sz="2800" dirty="0">
                <a:solidFill>
                  <a:schemeClr val="tx1"/>
                </a:solidFill>
              </a:rPr>
              <a:t>الحالات التالية</a:t>
            </a:r>
            <a:r>
              <a:rPr lang="ar-DZ" sz="2800" dirty="0">
                <a:solidFill>
                  <a:schemeClr val="tx1"/>
                </a:solidFill>
              </a:rPr>
              <a:t>:</a:t>
            </a:r>
            <a:endParaRPr lang="en-US" sz="2800" dirty="0">
              <a:solidFill>
                <a:schemeClr val="tx1"/>
              </a:solidFill>
            </a:endParaRPr>
          </a:p>
          <a:p>
            <a:pPr algn="ctr" rtl="1" eaLnBrk="1" hangingPunct="1"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367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2B05D09F-6EF0-4EDE-BFF2-F579B9C5B453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14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228600" y="762000"/>
          <a:ext cx="9448800" cy="41148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08662"/>
                <a:gridCol w="724013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>
                          <a:solidFill>
                            <a:schemeClr val="tx1"/>
                          </a:solidFill>
                        </a:rPr>
                        <a:t>النمط</a:t>
                      </a:r>
                      <a:endParaRPr lang="ar-SA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>
                          <a:solidFill>
                            <a:schemeClr val="tx1"/>
                          </a:solidFill>
                        </a:rPr>
                        <a:t>خصائص الشخصية</a:t>
                      </a:r>
                      <a:endParaRPr lang="ar-SA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الانبساطي المفكر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عملي، واقعي، يعتمد على</a:t>
                      </a:r>
                      <a:r>
                        <a:rPr lang="ar-SA" sz="2400" b="0" baseline="0" dirty="0" smtClean="0">
                          <a:solidFill>
                            <a:schemeClr val="tx1"/>
                          </a:solidFill>
                        </a:rPr>
                        <a:t> الحقائق والتجارب العملية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الانطوائي المفكر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نظري، مفكر، غير مبالي بالناس، لا يهتم بالواقع، يميل الى العزلة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الانبساطي  الوجداني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منسجم مع العالم الخارجي</a:t>
                      </a:r>
                      <a:r>
                        <a:rPr lang="ar-SA" sz="2400" b="0" baseline="0" dirty="0" smtClean="0">
                          <a:solidFill>
                            <a:schemeClr val="tx1"/>
                          </a:solidFill>
                        </a:rPr>
                        <a:t> وتنمية العلاقات الودية، ذو تعبير انفعالي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الانطوائي الوجداني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منسجم مع عالمه الداخلي، غارق</a:t>
                      </a:r>
                      <a:r>
                        <a:rPr lang="ar-SA" sz="2400" b="0" baseline="0" dirty="0" smtClean="0">
                          <a:solidFill>
                            <a:schemeClr val="tx1"/>
                          </a:solidFill>
                        </a:rPr>
                        <a:t> في الأحلام، وجداني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الانبساطي  الحسي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تتأثر حياته بالمؤثرات الحسية، سطحي التفكير، لا يقيم علاقات عميقة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الانطوائي الحسي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يتأمل المحسوسات والفنون والمناظر الطبيعية،</a:t>
                      </a:r>
                      <a:r>
                        <a:rPr lang="ar-SA" sz="2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الانبساطي  الحدسي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سريع إنتاج</a:t>
                      </a:r>
                      <a:r>
                        <a:rPr lang="ar-SA" sz="2400" b="0" baseline="0" dirty="0" smtClean="0">
                          <a:solidFill>
                            <a:schemeClr val="tx1"/>
                          </a:solidFill>
                        </a:rPr>
                        <a:t> الأفكار وتنفيذها، مغامر، مقتحم، مخاطر، مؤمن بالنجاح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الانطوائي الحدسي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غير مهتم بالمؤثرات الحسية الخارجية، سريع الحكم </a:t>
                      </a:r>
                      <a:r>
                        <a:rPr lang="ar-SA" sz="2400" b="0" baseline="0" dirty="0" smtClean="0">
                          <a:solidFill>
                            <a:schemeClr val="tx1"/>
                          </a:solidFill>
                        </a:rPr>
                        <a:t>بدون أدلة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82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560B1E78-C056-439E-9886-22DCAF2E2D5A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15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4" name="مجسم مشطوف الحواف 3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2800" b="1" dirty="0">
                <a:solidFill>
                  <a:schemeClr val="tx1"/>
                </a:solidFill>
              </a:rPr>
              <a:t>                                                                   تابع:  نظريات الشخصية</a:t>
            </a:r>
          </a:p>
        </p:txBody>
      </p:sp>
      <p:sp>
        <p:nvSpPr>
          <p:cNvPr id="5" name="Flowchart: Stored Data 7"/>
          <p:cNvSpPr/>
          <p:nvPr/>
        </p:nvSpPr>
        <p:spPr>
          <a:xfrm>
            <a:off x="4267200" y="228600"/>
            <a:ext cx="5410200" cy="685800"/>
          </a:xfrm>
          <a:prstGeom prst="flowChartOnlineStorag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endParaRPr lang="ar-SA" sz="2800" b="1" u="sng" dirty="0">
              <a:solidFill>
                <a:schemeClr val="tx1"/>
              </a:solidFill>
            </a:endParaRPr>
          </a:p>
          <a:p>
            <a:pPr algn="ctr" rtl="1" eaLnBrk="1" hangingPunct="1">
              <a:defRPr/>
            </a:pPr>
            <a:r>
              <a:rPr lang="ar-SA" sz="4000" b="1" dirty="0">
                <a:solidFill>
                  <a:schemeClr val="tx1"/>
                </a:solidFill>
              </a:rPr>
              <a:t>2</a:t>
            </a:r>
            <a:r>
              <a:rPr lang="ar-DZ" sz="4000" b="1" dirty="0">
                <a:solidFill>
                  <a:schemeClr val="tx1"/>
                </a:solidFill>
              </a:rPr>
              <a:t>- </a:t>
            </a:r>
            <a:r>
              <a:rPr lang="ar-SA" sz="4000" b="1" dirty="0">
                <a:solidFill>
                  <a:schemeClr val="tx1"/>
                </a:solidFill>
              </a:rPr>
              <a:t>نظريات السمات</a:t>
            </a:r>
            <a:endParaRPr lang="en-US" sz="4000" b="1" dirty="0">
              <a:solidFill>
                <a:schemeClr val="tx1"/>
              </a:solidFill>
            </a:endParaRPr>
          </a:p>
          <a:p>
            <a:pPr algn="ctr" rtl="1" eaLnBrk="1" hangingPunct="1">
              <a:defRPr/>
            </a:pP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6" name="Round Diagonal Corner Rectangle 3"/>
          <p:cNvSpPr/>
          <p:nvPr/>
        </p:nvSpPr>
        <p:spPr>
          <a:xfrm>
            <a:off x="228600" y="2057400"/>
            <a:ext cx="9372600" cy="2667000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b="1" u="sng" dirty="0"/>
          </a:p>
          <a:p>
            <a:pPr algn="r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تعتمد </a:t>
            </a:r>
            <a:r>
              <a:rPr lang="ar-SA" sz="2800" dirty="0"/>
              <a:t>هذه النظريات </a:t>
            </a:r>
            <a:r>
              <a:rPr lang="ar-DZ" sz="2800" dirty="0"/>
              <a:t>في تفسير الشخصية على سمات وخصائص الافراد</a:t>
            </a:r>
            <a:r>
              <a:rPr lang="ar-SA" sz="2800" dirty="0"/>
              <a:t>.</a:t>
            </a:r>
            <a:endParaRPr lang="en-US" sz="2800" dirty="0"/>
          </a:p>
          <a:p>
            <a:pPr algn="r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يرى أصحاب هذا الاتجاه أن لكل فرد سمات وخصائص تحدد سلوكه</a:t>
            </a:r>
            <a:r>
              <a:rPr lang="ar-SA" sz="2800" dirty="0"/>
              <a:t>.</a:t>
            </a:r>
            <a:endParaRPr lang="en-US" sz="2800" dirty="0"/>
          </a:p>
          <a:p>
            <a:pPr algn="r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ترى هذه النظرية أن </a:t>
            </a:r>
            <a:r>
              <a:rPr lang="ar-DZ" sz="2800" dirty="0"/>
              <a:t>الشخصية هي مجموع السمات المميزة للفرد عن غيره.</a:t>
            </a:r>
            <a:endParaRPr lang="ar-SA" sz="2800" dirty="0"/>
          </a:p>
          <a:p>
            <a:pPr algn="r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السمة هي أي صفة يمكن أن نفرق على أساسها بين فرد وأخر.</a:t>
            </a:r>
            <a:endParaRPr lang="en-US" sz="2800" dirty="0"/>
          </a:p>
          <a:p>
            <a:pPr algn="ctr" rtl="1" eaLnBrk="1" hangingPunct="1">
              <a:buFont typeface="Wingdings" pitchFamily="2" charset="2"/>
              <a:buChar char="v"/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897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9497F4ED-3773-4A8C-ADD2-F358D4FBE562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16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"/>
          <p:cNvSpPr/>
          <p:nvPr/>
        </p:nvSpPr>
        <p:spPr>
          <a:xfrm>
            <a:off x="152400" y="381000"/>
            <a:ext cx="9448800" cy="533400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b="1" u="sng" dirty="0">
              <a:solidFill>
                <a:schemeClr val="tx1"/>
              </a:solidFill>
            </a:endParaRPr>
          </a:p>
          <a:p>
            <a:pPr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من أهم نظريات السمات </a:t>
            </a:r>
            <a:r>
              <a:rPr lang="ar-DZ" sz="2800" dirty="0"/>
              <a:t>نظرية </a:t>
            </a:r>
            <a:r>
              <a:rPr lang="ar-DZ" sz="2800" b="1" dirty="0"/>
              <a:t>جوردن البورت </a:t>
            </a:r>
            <a:r>
              <a:rPr lang="en-US" sz="2800" dirty="0"/>
              <a:t>Gorden Allport</a:t>
            </a:r>
            <a:r>
              <a:rPr lang="ar-SA" sz="2800" dirty="0"/>
              <a:t>.</a:t>
            </a:r>
            <a:endParaRPr lang="en-US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يميز بين </a:t>
            </a:r>
            <a:r>
              <a:rPr lang="ar-DZ" sz="2800" b="1" dirty="0"/>
              <a:t>السمات المشتركة  </a:t>
            </a:r>
            <a:r>
              <a:rPr lang="ar-DZ" sz="2800" dirty="0"/>
              <a:t>بين الافراد التي يمكن أن يقارن فيها الافراد من بيئة واحدة</a:t>
            </a:r>
            <a:r>
              <a:rPr lang="ar-SA" sz="2800" dirty="0"/>
              <a:t>،</a:t>
            </a:r>
            <a:r>
              <a:rPr lang="ar-DZ" sz="2800" dirty="0"/>
              <a:t> وبين </a:t>
            </a:r>
            <a:r>
              <a:rPr lang="ar-DZ" sz="2800" b="1" dirty="0"/>
              <a:t>السمات الفردية </a:t>
            </a:r>
            <a:r>
              <a:rPr lang="ar-DZ" sz="2800" dirty="0"/>
              <a:t>كالاستعدادات والخصائص السلوكية الخاصة بفرد معين</a:t>
            </a:r>
            <a:r>
              <a:rPr lang="ar-SA" sz="2800" dirty="0"/>
              <a:t>.</a:t>
            </a:r>
            <a:endParaRPr lang="en-US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يركز البورت على الطابع الفرد في دراسة الشخصية.</a:t>
            </a:r>
            <a:endParaRPr lang="en-US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يفرق البورت بين </a:t>
            </a:r>
            <a:r>
              <a:rPr lang="ar-DZ" sz="2800" b="1" dirty="0"/>
              <a:t>السمات الرئيسية </a:t>
            </a:r>
            <a:r>
              <a:rPr lang="ar-DZ" sz="2800" dirty="0"/>
              <a:t>ذات الأهمية في سلوك الفرد والمسيطرة على الشخصية كالكرم. و</a:t>
            </a:r>
            <a:r>
              <a:rPr lang="ar-DZ" sz="2800" b="1" dirty="0"/>
              <a:t>السمات الثانوية </a:t>
            </a:r>
            <a:r>
              <a:rPr lang="ar-DZ" sz="2800" dirty="0"/>
              <a:t>الأقل وضوحا والتي يظهرها الفرد في مواقع معينة</a:t>
            </a:r>
            <a:r>
              <a:rPr lang="ar-SA" sz="2800" dirty="0"/>
              <a:t>،</a:t>
            </a:r>
            <a:r>
              <a:rPr lang="ar-DZ" sz="2800" dirty="0"/>
              <a:t> مثلا الكريم نادرا ما يتصرف تصرف البخيل.</a:t>
            </a:r>
            <a:endParaRPr lang="en-US" sz="2800" dirty="0"/>
          </a:p>
          <a:p>
            <a:pPr marL="860425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س: </a:t>
            </a:r>
            <a:r>
              <a:rPr lang="ar-DZ" sz="2800" dirty="0"/>
              <a:t>كيف نحدد سمة الفرد؟</a:t>
            </a:r>
            <a:endParaRPr lang="en-US" sz="2800" dirty="0"/>
          </a:p>
          <a:p>
            <a:pPr marL="860425" algn="just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ج: السمة لا تلاحظ بل نستنتجها من السلوك.</a:t>
            </a:r>
            <a:endParaRPr lang="en-US" sz="2800" dirty="0"/>
          </a:p>
          <a:p>
            <a:pPr algn="ctr" rtl="1" eaLnBrk="1" hangingPunct="1"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30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296D1CB6-C426-4558-A710-050252707F5C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17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3" name="مجسم مشطوف الحواف 2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2800" b="1" dirty="0">
                <a:solidFill>
                  <a:schemeClr val="tx1"/>
                </a:solidFill>
              </a:rPr>
              <a:t>                                                                    تابع: نظريات الشخصية</a:t>
            </a:r>
          </a:p>
        </p:txBody>
      </p:sp>
      <p:sp>
        <p:nvSpPr>
          <p:cNvPr id="4" name="Flowchart: Stored Data 7"/>
          <p:cNvSpPr/>
          <p:nvPr/>
        </p:nvSpPr>
        <p:spPr>
          <a:xfrm>
            <a:off x="3200400" y="228600"/>
            <a:ext cx="6477000" cy="685800"/>
          </a:xfrm>
          <a:prstGeom prst="flowChartOnlineStorag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endParaRPr lang="ar-SA" sz="2800" b="1" u="sng" dirty="0">
              <a:solidFill>
                <a:schemeClr val="tx1"/>
              </a:solidFill>
            </a:endParaRPr>
          </a:p>
          <a:p>
            <a:pPr algn="ctr" rtl="1" eaLnBrk="1" hangingPunct="1">
              <a:defRPr/>
            </a:pPr>
            <a:r>
              <a:rPr lang="ar-SA" sz="4000" b="1" dirty="0">
                <a:solidFill>
                  <a:schemeClr val="tx1"/>
                </a:solidFill>
              </a:rPr>
              <a:t>3</a:t>
            </a:r>
            <a:r>
              <a:rPr lang="ar-DZ" sz="4000" b="1" dirty="0">
                <a:solidFill>
                  <a:schemeClr val="tx1"/>
                </a:solidFill>
              </a:rPr>
              <a:t>- </a:t>
            </a:r>
            <a:r>
              <a:rPr lang="ar-SA" sz="4000" b="1" dirty="0">
                <a:solidFill>
                  <a:schemeClr val="tx1"/>
                </a:solidFill>
              </a:rPr>
              <a:t>نظرية التحليل النفسي</a:t>
            </a:r>
            <a:endParaRPr lang="en-US" sz="4000" b="1" dirty="0">
              <a:solidFill>
                <a:schemeClr val="tx1"/>
              </a:solidFill>
            </a:endParaRPr>
          </a:p>
          <a:p>
            <a:pPr algn="ctr" rtl="1" eaLnBrk="1" hangingPunct="1">
              <a:defRPr/>
            </a:pPr>
            <a:r>
              <a:rPr lang="ar-SA" sz="28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Flowchart: Alternate Process 5"/>
          <p:cNvSpPr/>
          <p:nvPr/>
        </p:nvSpPr>
        <p:spPr>
          <a:xfrm>
            <a:off x="0" y="1295400"/>
            <a:ext cx="9906000" cy="480060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287338" indent="-287338" algn="just" rtl="1" eaLnBrk="1" hangingPunct="1">
              <a:defRPr/>
            </a:pPr>
            <a:endParaRPr lang="ar-SA" sz="2800" u="sng" dirty="0"/>
          </a:p>
          <a:p>
            <a:pPr marL="287338" indent="-287338" algn="just" rtl="1" eaLnBrk="1" hangingPunct="1">
              <a:buFont typeface="Wingdings" pitchFamily="2" charset="2"/>
              <a:buChar char="v"/>
              <a:defRPr/>
            </a:pPr>
            <a:r>
              <a:rPr lang="ar-SA" sz="2800" u="sng" dirty="0"/>
              <a:t>رائد </a:t>
            </a:r>
            <a:r>
              <a:rPr lang="ar-DZ" sz="2800" u="sng" dirty="0"/>
              <a:t>النظرية العالم </a:t>
            </a:r>
            <a:r>
              <a:rPr lang="ar-DZ" sz="2800" b="1" u="sng" dirty="0"/>
              <a:t>فرويد</a:t>
            </a:r>
            <a:r>
              <a:rPr lang="ar-SA" sz="2800" u="sng" dirty="0"/>
              <a:t>(</a:t>
            </a:r>
            <a:r>
              <a:rPr lang="en-US" sz="2800" u="sng" dirty="0"/>
              <a:t>Freud</a:t>
            </a:r>
            <a:r>
              <a:rPr lang="ar-SA" sz="2800" u="sng" dirty="0"/>
              <a:t>)، حيث ترى </a:t>
            </a:r>
            <a:r>
              <a:rPr lang="ar-DZ" sz="2800" u="sng" dirty="0"/>
              <a:t>النظرية </a:t>
            </a:r>
            <a:r>
              <a:rPr lang="ar-SA" sz="2800" u="sng" dirty="0"/>
              <a:t>أن الشخصية تتكون </a:t>
            </a:r>
            <a:r>
              <a:rPr lang="ar-DZ" sz="2800" u="sng" dirty="0"/>
              <a:t>من:</a:t>
            </a:r>
            <a:endParaRPr lang="ar-SA" sz="2800" u="sng" dirty="0"/>
          </a:p>
          <a:p>
            <a:pPr marL="287338" indent="-287338" algn="just" rtl="1" eaLnBrk="1" hangingPunct="1">
              <a:defRPr/>
            </a:pPr>
            <a:endParaRPr lang="en-US" sz="2800" dirty="0"/>
          </a:p>
          <a:p>
            <a:pPr marL="341313" indent="-341313" algn="just" rtl="1" eaLnBrk="1" hangingPunct="1">
              <a:buFont typeface="+mj-lt"/>
              <a:buAutoNum type="arabicPeriod"/>
              <a:defRPr/>
            </a:pPr>
            <a:r>
              <a:rPr lang="ar-DZ" sz="2800" b="1" dirty="0"/>
              <a:t>الذات الدنيا</a:t>
            </a:r>
            <a:r>
              <a:rPr lang="ar-SA" sz="2800" b="1" dirty="0"/>
              <a:t>: </a:t>
            </a:r>
            <a:r>
              <a:rPr lang="ar-DZ" sz="2800" dirty="0"/>
              <a:t>ترمز الى الجانب اللاشعوري – اللاواعي من الشخصية و</a:t>
            </a:r>
            <a:r>
              <a:rPr lang="ar-SA" sz="2800" dirty="0"/>
              <a:t>هي</a:t>
            </a:r>
            <a:r>
              <a:rPr lang="ar-DZ" sz="2800" dirty="0"/>
              <a:t> مصدر الغرائز</a:t>
            </a:r>
            <a:r>
              <a:rPr lang="ar-SA" sz="2800" dirty="0"/>
              <a:t>(</a:t>
            </a:r>
            <a:r>
              <a:rPr lang="ar-DZ" sz="2800" dirty="0"/>
              <a:t>البقاء الشهوة</a:t>
            </a:r>
            <a:r>
              <a:rPr lang="ar-SA" sz="2800" dirty="0"/>
              <a:t>)</a:t>
            </a:r>
            <a:r>
              <a:rPr lang="ar-DZ" sz="2800" dirty="0"/>
              <a:t>، </a:t>
            </a:r>
            <a:r>
              <a:rPr lang="ar-SA" sz="2800" dirty="0"/>
              <a:t>و</a:t>
            </a:r>
            <a:r>
              <a:rPr lang="ar-DZ" sz="2800" dirty="0"/>
              <a:t> تعمل بشكل غير عقلاني (مقبول</a:t>
            </a:r>
            <a:r>
              <a:rPr lang="ar-SA" sz="2800" dirty="0"/>
              <a:t>،</a:t>
            </a:r>
            <a:r>
              <a:rPr lang="ar-DZ" sz="2800" dirty="0"/>
              <a:t>غير مقبول</a:t>
            </a:r>
            <a:r>
              <a:rPr lang="ar-SA" sz="2800" dirty="0"/>
              <a:t>).</a:t>
            </a:r>
            <a:endParaRPr lang="en-US" sz="2800" dirty="0"/>
          </a:p>
          <a:p>
            <a:pPr marL="341313" indent="-341313" algn="just" rtl="1" eaLnBrk="1" hangingPunct="1">
              <a:buFont typeface="+mj-lt"/>
              <a:buAutoNum type="arabicPeriod"/>
              <a:defRPr/>
            </a:pPr>
            <a:r>
              <a:rPr lang="ar-DZ" sz="2800" b="1" dirty="0"/>
              <a:t>الأنا العليا</a:t>
            </a:r>
            <a:r>
              <a:rPr lang="ar-SA" sz="2800" b="1" dirty="0"/>
              <a:t>: </a:t>
            </a:r>
            <a:r>
              <a:rPr lang="ar-SA" sz="2800" dirty="0"/>
              <a:t>ترمز الى الجانب المثالي في الشخصية الذي يمثل القيم والمثل والاتجاهات الأخلاقية، فهي مستودع القيم.</a:t>
            </a:r>
            <a:endParaRPr lang="en-US" sz="2800" dirty="0"/>
          </a:p>
          <a:p>
            <a:pPr marL="341313" indent="-341313" algn="just" rtl="1" eaLnBrk="1" hangingPunct="1">
              <a:buFont typeface="+mj-lt"/>
              <a:buAutoNum type="arabicPeriod"/>
              <a:defRPr/>
            </a:pPr>
            <a:r>
              <a:rPr lang="ar-SA" sz="2800" b="1" dirty="0"/>
              <a:t>الأنا: </a:t>
            </a:r>
            <a:r>
              <a:rPr lang="ar-SA" sz="2800" dirty="0"/>
              <a:t>تمثل نظرة الشخص الى الواقع المادي والاجتماعي وترمز الى الجانب الواعي – الشعوري وتمثل مختلف العمليات العقلية والمنطقية.</a:t>
            </a:r>
            <a:endParaRPr lang="en-US" sz="2800" dirty="0"/>
          </a:p>
          <a:p>
            <a:pPr marL="287338" indent="-28733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الفكرة الأساسية في النظرية أن هناك صراع دائم بين الجانب اللاشعوري والجانب ألقيمي (بين الغرائز والعواطف وبين الحق والقيم والمثل). </a:t>
            </a:r>
            <a:endParaRPr lang="en-US" sz="2800" dirty="0"/>
          </a:p>
          <a:p>
            <a:pPr marL="287338" indent="-287338" algn="ctr" rtl="1" eaLnBrk="1" hangingPunct="1">
              <a:buFont typeface="Wingdings" pitchFamily="2" charset="2"/>
              <a:buChar char="v"/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440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C091EB2-5ADC-49F0-AC41-C889447AD4D5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18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3" name="مجسم مشطوف الحواف 2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2800" b="1" dirty="0">
                <a:solidFill>
                  <a:schemeClr val="tx1"/>
                </a:solidFill>
              </a:rPr>
              <a:t>                                                              تابع: نظريات الشخصية</a:t>
            </a:r>
          </a:p>
        </p:txBody>
      </p:sp>
      <p:sp>
        <p:nvSpPr>
          <p:cNvPr id="4" name="Flowchart: Stored Data 7"/>
          <p:cNvSpPr/>
          <p:nvPr/>
        </p:nvSpPr>
        <p:spPr>
          <a:xfrm>
            <a:off x="4495800" y="228600"/>
            <a:ext cx="5410200" cy="685800"/>
          </a:xfrm>
          <a:prstGeom prst="flowChartOnlineStorag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endParaRPr lang="ar-SA" sz="2800" b="1" u="sng" dirty="0">
              <a:solidFill>
                <a:schemeClr val="tx1"/>
              </a:solidFill>
            </a:endParaRPr>
          </a:p>
          <a:p>
            <a:pPr algn="ctr" rtl="1" eaLnBrk="1" hangingPunct="1">
              <a:defRPr/>
            </a:pPr>
            <a:r>
              <a:rPr lang="ar-SA" sz="4000" b="1" dirty="0">
                <a:solidFill>
                  <a:schemeClr val="tx1"/>
                </a:solidFill>
              </a:rPr>
              <a:t>4</a:t>
            </a:r>
            <a:r>
              <a:rPr lang="ar-DZ" sz="4000" b="1" dirty="0">
                <a:solidFill>
                  <a:schemeClr val="tx1"/>
                </a:solidFill>
              </a:rPr>
              <a:t>- </a:t>
            </a:r>
            <a:r>
              <a:rPr lang="ar-SA" sz="4000" b="1" dirty="0">
                <a:solidFill>
                  <a:schemeClr val="tx1"/>
                </a:solidFill>
              </a:rPr>
              <a:t>نظريات التعلم</a:t>
            </a:r>
            <a:endParaRPr lang="en-US" sz="4000" b="1" dirty="0">
              <a:solidFill>
                <a:schemeClr val="tx1"/>
              </a:solidFill>
            </a:endParaRPr>
          </a:p>
          <a:p>
            <a:pPr algn="ctr" rtl="1" eaLnBrk="1" hangingPunct="1">
              <a:defRPr/>
            </a:pP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5" name="Flowchart: Alternate Process 5"/>
          <p:cNvSpPr/>
          <p:nvPr/>
        </p:nvSpPr>
        <p:spPr>
          <a:xfrm>
            <a:off x="152400" y="1447800"/>
            <a:ext cx="9448800" cy="426720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b="1" u="sng" dirty="0">
              <a:solidFill>
                <a:schemeClr val="tx1"/>
              </a:solidFill>
            </a:endParaRPr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اهتم </a:t>
            </a:r>
            <a:r>
              <a:rPr lang="ar-SA" sz="2800" dirty="0"/>
              <a:t>بعض علماء النفس في دراستهم للشخصية ونموها بالخبرات  التي يتعلمها الفرد، وقاموا بتفسيرها في وضؤ مبادئ التعلم المتوصل إليها من الدراسات التجريبية.</a:t>
            </a:r>
            <a:endParaRPr lang="en-US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ترجع نظريات التعلم الى دراسات </a:t>
            </a:r>
            <a:r>
              <a:rPr lang="ar-SA" sz="2800" b="1" dirty="0"/>
              <a:t>فافلوف</a:t>
            </a:r>
            <a:r>
              <a:rPr lang="ar-SA" sz="2800" dirty="0"/>
              <a:t>، ونظرية </a:t>
            </a:r>
            <a:r>
              <a:rPr lang="ar-SA" sz="2800" b="1" dirty="0"/>
              <a:t>جون دولارد </a:t>
            </a:r>
            <a:r>
              <a:rPr lang="ar-SA" sz="2800" dirty="0"/>
              <a:t>و</a:t>
            </a:r>
            <a:r>
              <a:rPr lang="ar-SA" sz="2800" b="1" dirty="0"/>
              <a:t>نيل ميللر  </a:t>
            </a:r>
            <a:r>
              <a:rPr lang="ar-SA" sz="2800" dirty="0"/>
              <a:t>اللذان وضع نظريتهم في الشخصية بناءا على نتائج البحوث التجريبية لعملية التعلم.</a:t>
            </a:r>
            <a:endParaRPr lang="en-US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أهم انتقاد وجه لنظريات التعلم اهتمامها بإجراء التجارب على سلوك الحيوانات، وافتراضها تطبيق تلك</a:t>
            </a:r>
            <a:r>
              <a:rPr lang="ar-DZ" sz="2800" dirty="0"/>
              <a:t> المبادئ على السلوك الإنساني.</a:t>
            </a:r>
            <a:endParaRPr lang="en-US" sz="2800" dirty="0"/>
          </a:p>
          <a:p>
            <a:pPr algn="ctr" rtl="1" eaLnBrk="1" hangingPunct="1"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7390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F0DECAB3-A7E8-485C-A2CF-3448EE5A86E0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19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3" name="مجسم مشطوف الحواف 2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2800" b="1" dirty="0">
                <a:solidFill>
                  <a:schemeClr val="tx1"/>
                </a:solidFill>
              </a:rPr>
              <a:t>                                                                   تابع: نظريات الشخصية</a:t>
            </a:r>
          </a:p>
        </p:txBody>
      </p:sp>
      <p:sp>
        <p:nvSpPr>
          <p:cNvPr id="4" name="Flowchart: Stored Data 7"/>
          <p:cNvSpPr/>
          <p:nvPr/>
        </p:nvSpPr>
        <p:spPr>
          <a:xfrm>
            <a:off x="4495800" y="228600"/>
            <a:ext cx="5410200" cy="685800"/>
          </a:xfrm>
          <a:prstGeom prst="flowChartOnlineStorag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endParaRPr lang="ar-SA" sz="2800" b="1" u="sng" dirty="0">
              <a:solidFill>
                <a:schemeClr val="tx1"/>
              </a:solidFill>
            </a:endParaRPr>
          </a:p>
          <a:p>
            <a:pPr algn="ctr" rtl="1" eaLnBrk="1" hangingPunct="1">
              <a:defRPr/>
            </a:pPr>
            <a:r>
              <a:rPr lang="ar-SA" sz="4000" b="1" dirty="0">
                <a:solidFill>
                  <a:schemeClr val="tx1"/>
                </a:solidFill>
              </a:rPr>
              <a:t>4</a:t>
            </a:r>
            <a:r>
              <a:rPr lang="ar-DZ" sz="4000" b="1" dirty="0">
                <a:solidFill>
                  <a:schemeClr val="tx1"/>
                </a:solidFill>
              </a:rPr>
              <a:t>- </a:t>
            </a:r>
            <a:r>
              <a:rPr lang="ar-SA" sz="4000" b="1" dirty="0">
                <a:solidFill>
                  <a:schemeClr val="tx1"/>
                </a:solidFill>
              </a:rPr>
              <a:t>نظريات الذات</a:t>
            </a:r>
            <a:endParaRPr lang="en-US" sz="4000" b="1" dirty="0">
              <a:solidFill>
                <a:schemeClr val="tx1"/>
              </a:solidFill>
            </a:endParaRPr>
          </a:p>
          <a:p>
            <a:pPr algn="ctr" rtl="1" eaLnBrk="1" hangingPunct="1">
              <a:defRPr/>
            </a:pP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5" name="Flowchart: Alternate Process 5"/>
          <p:cNvSpPr/>
          <p:nvPr/>
        </p:nvSpPr>
        <p:spPr>
          <a:xfrm>
            <a:off x="152400" y="1295400"/>
            <a:ext cx="9448800" cy="464820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341313" indent="-341313" algn="r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تركز هذه النظرية على النمو وتحقيق الذات. </a:t>
            </a:r>
            <a:endParaRPr lang="en-US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ترى أن أهم دافع أساسي  للإنسان هو تحقيق واثبات الذات.</a:t>
            </a:r>
            <a:endParaRPr lang="en-US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تنسب الى العالم </a:t>
            </a:r>
            <a:r>
              <a:rPr lang="ar-SA" sz="2800" b="1" dirty="0"/>
              <a:t>ابرأهم ماسلو </a:t>
            </a:r>
            <a:r>
              <a:rPr lang="ar-SA" sz="2800" dirty="0"/>
              <a:t>صاحب سلم الحاجات، الذي يرى أن مفهوم الذات هو ما يكونه الفرد عن نفسه جسميا وروحيا ومعنويا واجتماعيا، </a:t>
            </a:r>
            <a:br>
              <a:rPr lang="ar-SA" sz="2800" dirty="0"/>
            </a:br>
            <a:r>
              <a:rPr lang="ar-SA" sz="2800" dirty="0"/>
              <a:t>أي كيفية رؤية الإنسان لنفسه.</a:t>
            </a:r>
            <a:endParaRPr lang="en-US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إذا أردنا أن نفهم شخص ما (حسب هذه النظرية) ينبغي علينا أن ندرك كيف يرى هذا الشخص نفسه، وكيف يفكر ويشعر بها.</a:t>
            </a:r>
            <a:endParaRPr lang="en-US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الصورة التي يكونها الشخص عن نفسه ما يعرف </a:t>
            </a:r>
            <a:r>
              <a:rPr lang="ar-SA" sz="2800" b="1" dirty="0"/>
              <a:t>بالذات الشخصية</a:t>
            </a:r>
            <a:r>
              <a:rPr lang="ar-SA" sz="2800" dirty="0"/>
              <a:t>. (</a:t>
            </a:r>
            <a:r>
              <a:rPr lang="en-US" sz="2800" dirty="0"/>
              <a:t>Personal self</a:t>
            </a:r>
            <a:r>
              <a:rPr lang="ar-SA" sz="2800" dirty="0"/>
              <a:t>) والتي قد لا تكون مطابقة للواقع إلا انه يميل الى التوافق معها.</a:t>
            </a:r>
            <a:endParaRPr lang="en-US" sz="2800" dirty="0"/>
          </a:p>
          <a:p>
            <a:pPr algn="just" rtl="1" eaLnBrk="1" hangingPunct="1"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194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120254D4-B38C-43D6-98C1-5F7F67063F17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20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"/>
          <p:cNvSpPr/>
          <p:nvPr/>
        </p:nvSpPr>
        <p:spPr>
          <a:xfrm>
            <a:off x="152400" y="457200"/>
            <a:ext cx="9448800" cy="525780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تعمل هذه النظرة (الذات) على تحقيق الثبات العام في شخصية الفرد وتحقيق التوافق مع نفسه، وتعطي لحياة</a:t>
            </a:r>
            <a:r>
              <a:rPr lang="ar-DZ" sz="2800" dirty="0"/>
              <a:t> الفرد معنى خاصا خاليا من التناقض.</a:t>
            </a:r>
            <a:endParaRPr lang="en-US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هناك أيضا </a:t>
            </a:r>
            <a:r>
              <a:rPr lang="ar-DZ" sz="2800" b="1" dirty="0"/>
              <a:t>الذات الاجتماعية  </a:t>
            </a:r>
            <a:r>
              <a:rPr lang="ar-DZ" sz="2800" dirty="0"/>
              <a:t>(</a:t>
            </a:r>
            <a:r>
              <a:rPr lang="en-US" sz="2800" dirty="0"/>
              <a:t>Social self</a:t>
            </a:r>
            <a:r>
              <a:rPr lang="ar-DZ" sz="2800" dirty="0"/>
              <a:t>) التي تمثل ما يعتقده الفرد انه نظرة الآخرين له.</a:t>
            </a:r>
            <a:endParaRPr lang="en-US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أكدت النظرية أيضا على أهمية قبول الفرد لذاته وان يثق بنفسه وقدراته، لان فعالية الفرد تتوقف على نظرته لذاته.</a:t>
            </a:r>
            <a:endParaRPr lang="en-US" sz="2800" dirty="0"/>
          </a:p>
          <a:p>
            <a:pPr marL="1023938" algn="r" rtl="1" eaLnBrk="1" hangingPunct="1">
              <a:defRPr/>
            </a:pPr>
            <a:r>
              <a:rPr lang="ar-DZ" sz="2800" dirty="0"/>
              <a:t>س: هل ترى نفسك جادا تحب الانجاز؟ </a:t>
            </a:r>
            <a:endParaRPr lang="en-US" sz="2800" dirty="0"/>
          </a:p>
          <a:p>
            <a:pPr marL="1023938" algn="r" rtl="1" eaLnBrk="1" hangingPunct="1">
              <a:defRPr/>
            </a:pPr>
            <a:r>
              <a:rPr lang="ar-DZ" sz="2800" dirty="0"/>
              <a:t>ج: </a:t>
            </a:r>
            <a:r>
              <a:rPr lang="ar-SA" sz="2800" dirty="0"/>
              <a:t>في حالة الإجابة ب</a:t>
            </a:r>
            <a:r>
              <a:rPr lang="ar-DZ" sz="2800" dirty="0"/>
              <a:t>نعم ، سيدفعك ذلك الى العمل المتواصل.</a:t>
            </a:r>
            <a:endParaRPr lang="en-US" sz="2800" dirty="0"/>
          </a:p>
          <a:p>
            <a:pPr marL="1023938" algn="r" rtl="1" eaLnBrk="1" hangingPunct="1">
              <a:defRPr/>
            </a:pPr>
            <a:r>
              <a:rPr lang="ar-DZ" sz="2800" dirty="0"/>
              <a:t>ج: </a:t>
            </a:r>
            <a:r>
              <a:rPr lang="ar-SA" sz="2800" dirty="0"/>
              <a:t>في حالة الإجابة </a:t>
            </a:r>
            <a:r>
              <a:rPr lang="ar-SA" sz="2800" dirty="0" err="1"/>
              <a:t>ب</a:t>
            </a:r>
            <a:r>
              <a:rPr lang="ar-DZ" sz="2800" dirty="0"/>
              <a:t>لا، سيدفعك ذلك الى التكاسل  عن العمل.</a:t>
            </a:r>
            <a:endParaRPr lang="en-US" sz="2800" dirty="0"/>
          </a:p>
          <a:p>
            <a:pPr marL="341313" indent="-341313" algn="r" rtl="1" eaLnBrk="1" hangingPunct="1">
              <a:buFont typeface="Wingdings" pitchFamily="2" charset="2"/>
              <a:buChar char="v"/>
              <a:defRPr/>
            </a:pPr>
            <a:r>
              <a:rPr lang="ar-DZ" sz="2800" b="1" dirty="0"/>
              <a:t>نتيجة مهمة</a:t>
            </a:r>
            <a:r>
              <a:rPr lang="ar-DZ" sz="2800" dirty="0"/>
              <a:t>:</a:t>
            </a:r>
            <a:r>
              <a:rPr lang="ar-SA" sz="2800" dirty="0"/>
              <a:t> </a:t>
            </a:r>
            <a:r>
              <a:rPr lang="ar-DZ" sz="2800" dirty="0"/>
              <a:t>صورة الذات السليمة صحيا البعيدة عن المبالغة أو التقليل تعد مفتاح سعادة الإنسان</a:t>
            </a:r>
            <a:r>
              <a:rPr lang="ar-SA" sz="2800" dirty="0"/>
              <a:t>.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974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65E9D03B-836B-4327-BECA-D8ABE249AA2F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21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3" name="مجسم مشطوف الحواف 2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رابعا: </a:t>
            </a:r>
            <a:r>
              <a:rPr lang="ar-DZ" sz="4400" b="1" dirty="0">
                <a:solidFill>
                  <a:schemeClr val="tx1"/>
                </a:solidFill>
              </a:rPr>
              <a:t>العوامل المؤثرة في الشخصية</a:t>
            </a:r>
            <a:endParaRPr lang="ar-SA" sz="4400" b="1" dirty="0">
              <a:solidFill>
                <a:schemeClr val="tx1"/>
              </a:solidFill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0" y="1295400"/>
            <a:ext cx="9906000" cy="4419600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000" b="1" u="sng" dirty="0"/>
          </a:p>
          <a:p>
            <a:pPr algn="just" rtl="1" eaLnBrk="1" hangingPunct="1">
              <a:defRPr/>
            </a:pPr>
            <a:endParaRPr lang="ar-SA" sz="2800" b="1" u="sng" dirty="0"/>
          </a:p>
          <a:p>
            <a:pPr algn="just" rtl="1" eaLnBrk="1" hangingPunct="1">
              <a:defRPr/>
            </a:pPr>
            <a:r>
              <a:rPr lang="ar-SA" sz="2800" b="1" dirty="0"/>
              <a:t>1- </a:t>
            </a:r>
            <a:r>
              <a:rPr lang="ar-DZ" sz="2800" b="1" dirty="0"/>
              <a:t>المحددات الوراثية </a:t>
            </a:r>
            <a:r>
              <a:rPr lang="en-US" sz="2800" b="1" dirty="0"/>
              <a:t>Heredity Factors</a:t>
            </a:r>
            <a:endParaRPr lang="en-US" sz="2800" dirty="0"/>
          </a:p>
          <a:p>
            <a:pPr marL="395288" indent="-287338" algn="just" rtl="1" eaLnBrk="1" hangingPunct="1">
              <a:buFont typeface="Wingdings" pitchFamily="2" charset="2"/>
              <a:buChar char="ü"/>
              <a:defRPr/>
            </a:pPr>
            <a:r>
              <a:rPr lang="ar-DZ" sz="2400" dirty="0"/>
              <a:t>هي </a:t>
            </a:r>
            <a:r>
              <a:rPr lang="ar-DZ" sz="2800" dirty="0"/>
              <a:t>مختلف السمات والخصائص والقدرات المتنقلة للفرد من أبويه وراثيا.</a:t>
            </a:r>
            <a:endParaRPr lang="en-US" sz="2800" dirty="0"/>
          </a:p>
          <a:p>
            <a:pPr marL="395288" indent="-287338" algn="just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حسب بعض الدراسات تفسر العوامل الوراثية 50% من سمات الشخصية.</a:t>
            </a:r>
            <a:endParaRPr lang="en-US" sz="2800" dirty="0"/>
          </a:p>
          <a:p>
            <a:pPr algn="just" rtl="1" eaLnBrk="1" hangingPunct="1">
              <a:defRPr/>
            </a:pPr>
            <a:r>
              <a:rPr lang="ar-SA" sz="2800" b="1" dirty="0"/>
              <a:t>2- </a:t>
            </a:r>
            <a:r>
              <a:rPr lang="ar-DZ" sz="2800" b="1" dirty="0"/>
              <a:t>المحددات البيئية </a:t>
            </a:r>
            <a:endParaRPr lang="en-US" sz="2800" b="1" dirty="0"/>
          </a:p>
          <a:p>
            <a:pPr marL="287338" indent="-287338" algn="just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يكتسب الفرد سمات أخرى نتيجة احتكاكه</a:t>
            </a:r>
            <a:r>
              <a:rPr lang="ar-SA" sz="2800" dirty="0"/>
              <a:t>، </a:t>
            </a:r>
            <a:r>
              <a:rPr lang="ar-DZ" sz="2800" dirty="0"/>
              <a:t> في الأسرة ،المجتمع، والبيئة</a:t>
            </a:r>
            <a:r>
              <a:rPr lang="ar-SA" sz="2800" dirty="0"/>
              <a:t>...</a:t>
            </a:r>
            <a:endParaRPr lang="en-US" sz="2800" dirty="0"/>
          </a:p>
          <a:p>
            <a:pPr marL="287338" indent="-287338" algn="just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يكتسب الفرد القيم والعادات التي تؤثر على سلوكه الإنساني</a:t>
            </a:r>
            <a:r>
              <a:rPr lang="ar-SA" sz="2800" dirty="0"/>
              <a:t> و</a:t>
            </a:r>
            <a:r>
              <a:rPr lang="ar-DZ" sz="2800" dirty="0"/>
              <a:t>شخصيته.</a:t>
            </a:r>
            <a:endParaRPr lang="en-US" sz="2800" dirty="0"/>
          </a:p>
          <a:p>
            <a:pPr algn="just" rtl="1" eaLnBrk="1" hangingPunct="1">
              <a:defRPr/>
            </a:pPr>
            <a:r>
              <a:rPr lang="ar-SA" sz="2800" b="1" dirty="0"/>
              <a:t>3- </a:t>
            </a:r>
            <a:r>
              <a:rPr lang="ar-DZ" sz="2800" b="1" dirty="0"/>
              <a:t>المحددات الموقفية</a:t>
            </a:r>
            <a:endParaRPr lang="en-US" sz="2800" b="1" dirty="0"/>
          </a:p>
          <a:p>
            <a:pPr marL="287338" indent="-287338" algn="just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يؤدي تواجد الفرد في مواقف معينة الى تقييد بعض سلوكياته والتحكم في جوانب شخصيته.</a:t>
            </a:r>
            <a:endParaRPr lang="ar-SA" sz="2800" dirty="0"/>
          </a:p>
          <a:p>
            <a:pPr marL="287338" indent="-287338" algn="just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إذا أردنا أن نفهم سلوك الفرد علينا أن نتعرف على طبيعة الموقف الذي كان فيه.</a:t>
            </a:r>
            <a:endParaRPr lang="ar-SA" sz="2800" dirty="0"/>
          </a:p>
          <a:p>
            <a:pPr marL="287338" indent="-287338" algn="just" rtl="1" eaLnBrk="1" hangingPunct="1">
              <a:buFont typeface="Wingdings" pitchFamily="2" charset="2"/>
              <a:buChar char="ü"/>
              <a:defRPr/>
            </a:pPr>
            <a:endParaRPr lang="en-US" sz="2800" dirty="0"/>
          </a:p>
          <a:p>
            <a:pPr algn="ctr" rtl="1" eaLnBrk="1" hangingPunct="1">
              <a:defRPr/>
            </a:pPr>
            <a:endParaRPr lang="ar-SA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284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BB72F243-0EB3-4D7A-92C6-FCE9E27CE389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22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3" name="مجسم مشطوف الحواف 2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خامسا: </a:t>
            </a:r>
            <a:r>
              <a:rPr lang="ar-DZ" sz="4400" b="1" dirty="0">
                <a:solidFill>
                  <a:schemeClr val="tx1"/>
                </a:solidFill>
              </a:rPr>
              <a:t>علاقة الشخصية بالسلوك التنظيمي</a:t>
            </a:r>
            <a:endParaRPr lang="ar-SA" sz="4400" b="1" dirty="0">
              <a:solidFill>
                <a:schemeClr val="tx1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0" y="1143000"/>
            <a:ext cx="9906000" cy="2895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400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endParaRPr lang="ar-SA" sz="2800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r>
              <a:rPr lang="ar-DZ" sz="2800" dirty="0">
                <a:solidFill>
                  <a:schemeClr val="tx1"/>
                </a:solidFill>
              </a:rPr>
              <a:t>نتعرف على خصائص الشخصية التي لها تأثير قوي السلوك داخل منظمات الأعمال.</a:t>
            </a:r>
            <a:endParaRPr lang="en-US" sz="2800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r>
              <a:rPr lang="ar-SA" sz="2800" b="1" dirty="0">
                <a:solidFill>
                  <a:schemeClr val="tx1"/>
                </a:solidFill>
              </a:rPr>
              <a:t>1- </a:t>
            </a:r>
            <a:r>
              <a:rPr lang="ar-DZ" sz="2800" b="1" dirty="0">
                <a:solidFill>
                  <a:schemeClr val="tx1"/>
                </a:solidFill>
              </a:rPr>
              <a:t>مدى التحكم  في  الشخصية:</a:t>
            </a:r>
            <a:r>
              <a:rPr lang="ar-DZ" sz="2800" dirty="0">
                <a:solidFill>
                  <a:schemeClr val="tx1"/>
                </a:solidFill>
              </a:rPr>
              <a:t>  </a:t>
            </a:r>
            <a:endParaRPr lang="en-US" sz="2800" dirty="0">
              <a:solidFill>
                <a:schemeClr val="tx1"/>
              </a:solidFill>
            </a:endParaRPr>
          </a:p>
          <a:p>
            <a:pPr marL="287338" indent="-287338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>
                <a:solidFill>
                  <a:schemeClr val="tx1"/>
                </a:solidFill>
              </a:rPr>
              <a:t>في مجال التحكم وتحديد المصير يوجد نوعان من الافراد:</a:t>
            </a:r>
            <a:endParaRPr lang="en-US" sz="2800" dirty="0">
              <a:solidFill>
                <a:schemeClr val="tx1"/>
              </a:solidFill>
            </a:endParaRPr>
          </a:p>
          <a:p>
            <a:pPr marL="287338" indent="-287338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>
                <a:solidFill>
                  <a:schemeClr val="tx1"/>
                </a:solidFill>
              </a:rPr>
              <a:t>الأول: يرى انه قادر على التحكم في مصيره</a:t>
            </a:r>
            <a:r>
              <a:rPr lang="ar-SA" sz="2800" dirty="0">
                <a:solidFill>
                  <a:schemeClr val="tx1"/>
                </a:solidFill>
              </a:rPr>
              <a:t> (</a:t>
            </a:r>
            <a:r>
              <a:rPr lang="ar-DZ" sz="2800" dirty="0">
                <a:solidFill>
                  <a:schemeClr val="tx1"/>
                </a:solidFill>
              </a:rPr>
              <a:t>صاحب مركز الضبط الداخلي</a:t>
            </a:r>
            <a:r>
              <a:rPr lang="ar-SA" sz="2800" dirty="0">
                <a:solidFill>
                  <a:schemeClr val="tx1"/>
                </a:solidFill>
              </a:rPr>
              <a:t>).</a:t>
            </a:r>
            <a:endParaRPr lang="en-US" sz="2800" dirty="0">
              <a:solidFill>
                <a:schemeClr val="tx1"/>
              </a:solidFill>
            </a:endParaRPr>
          </a:p>
          <a:p>
            <a:pPr marL="287338" indent="-287338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>
                <a:solidFill>
                  <a:schemeClr val="tx1"/>
                </a:solidFill>
              </a:rPr>
              <a:t>الثاني: يرى أن</a:t>
            </a:r>
            <a:r>
              <a:rPr lang="ar-SA" sz="2800" dirty="0">
                <a:solidFill>
                  <a:schemeClr val="tx1"/>
                </a:solidFill>
              </a:rPr>
              <a:t> </a:t>
            </a:r>
            <a:r>
              <a:rPr lang="ar-DZ" sz="2800" dirty="0">
                <a:solidFill>
                  <a:schemeClr val="tx1"/>
                </a:solidFill>
              </a:rPr>
              <a:t>لا قوة </a:t>
            </a:r>
            <a:r>
              <a:rPr lang="ar-SA" sz="2800" dirty="0">
                <a:solidFill>
                  <a:schemeClr val="tx1"/>
                </a:solidFill>
              </a:rPr>
              <a:t>له </a:t>
            </a:r>
            <a:r>
              <a:rPr lang="ar-DZ" sz="2800" dirty="0">
                <a:solidFill>
                  <a:schemeClr val="tx1"/>
                </a:solidFill>
              </a:rPr>
              <a:t>في تحديد مصيره، وان ما يحدث له سبب</a:t>
            </a:r>
            <a:r>
              <a:rPr lang="ar-SA" sz="2800" dirty="0">
                <a:solidFill>
                  <a:schemeClr val="tx1"/>
                </a:solidFill>
              </a:rPr>
              <a:t>ه</a:t>
            </a:r>
            <a:r>
              <a:rPr lang="ar-DZ" sz="2800" dirty="0">
                <a:solidFill>
                  <a:schemeClr val="tx1"/>
                </a:solidFill>
              </a:rPr>
              <a:t> عوامل خارجية</a:t>
            </a:r>
            <a:r>
              <a:rPr lang="ar-SA" sz="2800" dirty="0">
                <a:solidFill>
                  <a:schemeClr val="tx1"/>
                </a:solidFill>
              </a:rPr>
              <a:t>،</a:t>
            </a:r>
            <a:r>
              <a:rPr lang="ar-DZ" sz="2800" dirty="0">
                <a:solidFill>
                  <a:schemeClr val="tx1"/>
                </a:solidFill>
              </a:rPr>
              <a:t> أو الحظ</a:t>
            </a:r>
            <a:r>
              <a:rPr lang="ar-SA" sz="2800" dirty="0">
                <a:solidFill>
                  <a:schemeClr val="tx1"/>
                </a:solidFill>
              </a:rPr>
              <a:t>،</a:t>
            </a:r>
            <a:r>
              <a:rPr lang="ar-DZ" sz="2800" dirty="0">
                <a:solidFill>
                  <a:schemeClr val="tx1"/>
                </a:solidFill>
              </a:rPr>
              <a:t> أو الصدفة</a:t>
            </a:r>
            <a:r>
              <a:rPr lang="ar-DZ" sz="2800" dirty="0"/>
              <a:t> </a:t>
            </a:r>
            <a:r>
              <a:rPr lang="ar-SA" sz="2800" dirty="0">
                <a:solidFill>
                  <a:schemeClr val="tx1"/>
                </a:solidFill>
              </a:rPr>
              <a:t>(</a:t>
            </a:r>
            <a:r>
              <a:rPr lang="ar-DZ" sz="2800" dirty="0">
                <a:solidFill>
                  <a:schemeClr val="tx1"/>
                </a:solidFill>
              </a:rPr>
              <a:t>صاحب مركز الضبط الداخلي</a:t>
            </a:r>
            <a:r>
              <a:rPr lang="ar-SA" sz="2800" dirty="0">
                <a:solidFill>
                  <a:schemeClr val="tx1"/>
                </a:solidFill>
              </a:rPr>
              <a:t>).</a:t>
            </a:r>
          </a:p>
          <a:p>
            <a:pPr marL="287338" indent="-287338" algn="just" rtl="1" eaLnBrk="1" hangingPunct="1">
              <a:buFont typeface="Wingdings" pitchFamily="2" charset="2"/>
              <a:buChar char="v"/>
              <a:defRPr/>
            </a:pPr>
            <a:endParaRPr lang="en-US" sz="2800" dirty="0">
              <a:solidFill>
                <a:schemeClr val="tx1"/>
              </a:solidFill>
            </a:endParaRPr>
          </a:p>
          <a:p>
            <a:pPr algn="ctr" rtl="1" eaLnBrk="1" hangingPunct="1"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228599" y="4191000"/>
          <a:ext cx="9448801" cy="2103438"/>
        </p:xfrm>
        <a:graphic>
          <a:graphicData uri="http://schemas.openxmlformats.org/drawingml/2006/table">
            <a:tbl>
              <a:tblPr rtl="1"/>
              <a:tblGrid>
                <a:gridCol w="1865126"/>
                <a:gridCol w="3400273"/>
                <a:gridCol w="4183402"/>
              </a:tblGrid>
              <a:tr h="35057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000" b="0" dirty="0">
                          <a:latin typeface="Calibri"/>
                          <a:ea typeface="Calibri"/>
                          <a:cs typeface="Arial"/>
                        </a:rPr>
                        <a:t>فرد صاحب مركز الضبط الداخلي</a:t>
                      </a:r>
                      <a:endParaRPr lang="en-US" sz="2000" b="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000" b="0" dirty="0">
                          <a:latin typeface="Calibri"/>
                          <a:ea typeface="Calibri"/>
                          <a:cs typeface="Arial"/>
                        </a:rPr>
                        <a:t>فرد صاحب مركز الضبط الخارجي</a:t>
                      </a:r>
                      <a:endParaRPr lang="en-US" sz="2000" b="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</a:tr>
              <a:tr h="35057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000" b="0" dirty="0">
                          <a:latin typeface="Calibri"/>
                          <a:ea typeface="Calibri"/>
                          <a:cs typeface="Arial"/>
                        </a:rPr>
                        <a:t>تحديد المصير</a:t>
                      </a:r>
                      <a:endParaRPr lang="en-US" sz="2000" b="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000" b="0" dirty="0" smtClean="0">
                          <a:latin typeface="Calibri"/>
                          <a:ea typeface="Calibri"/>
                          <a:cs typeface="Arial"/>
                        </a:rPr>
                        <a:t>يرى </a:t>
                      </a:r>
                      <a:r>
                        <a:rPr lang="ar-DZ" sz="2000" b="0" dirty="0">
                          <a:latin typeface="Calibri"/>
                          <a:ea typeface="Calibri"/>
                          <a:cs typeface="Arial"/>
                        </a:rPr>
                        <a:t>نفسه قادر على تحديد مصيره</a:t>
                      </a:r>
                      <a:endParaRPr lang="en-US" sz="2000" b="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000" b="0">
                          <a:latin typeface="Calibri"/>
                          <a:ea typeface="Calibri"/>
                          <a:cs typeface="Arial"/>
                        </a:rPr>
                        <a:t>غير قادر على تحديد مصيره</a:t>
                      </a:r>
                      <a:endParaRPr lang="en-US" sz="2000" b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57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000" b="0">
                          <a:latin typeface="Calibri"/>
                          <a:ea typeface="Calibri"/>
                          <a:cs typeface="Arial"/>
                        </a:rPr>
                        <a:t>العمل</a:t>
                      </a:r>
                      <a:endParaRPr lang="en-US" sz="2000" b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000" b="0">
                          <a:latin typeface="Calibri"/>
                          <a:ea typeface="Calibri"/>
                          <a:cs typeface="Arial"/>
                        </a:rPr>
                        <a:t>أكثر استغراقا في العمل</a:t>
                      </a:r>
                      <a:endParaRPr lang="en-US" sz="2000" b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000" b="0">
                          <a:latin typeface="Calibri"/>
                          <a:ea typeface="Calibri"/>
                          <a:cs typeface="Arial"/>
                        </a:rPr>
                        <a:t>اقل استغراقا في العمل</a:t>
                      </a:r>
                      <a:endParaRPr lang="en-US" sz="2000" b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57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000" b="0">
                          <a:latin typeface="Calibri"/>
                          <a:ea typeface="Calibri"/>
                          <a:cs typeface="Arial"/>
                        </a:rPr>
                        <a:t>الرضا عن الوظيفة</a:t>
                      </a:r>
                      <a:endParaRPr lang="en-US" sz="2000" b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000" b="0" dirty="0">
                          <a:latin typeface="Calibri"/>
                          <a:ea typeface="Calibri"/>
                          <a:cs typeface="Arial"/>
                        </a:rPr>
                        <a:t>أكثر رضاء عن الوظيفة</a:t>
                      </a:r>
                      <a:endParaRPr lang="en-US" sz="2000" b="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000" b="0">
                          <a:latin typeface="Calibri"/>
                          <a:ea typeface="Calibri"/>
                          <a:cs typeface="Arial"/>
                        </a:rPr>
                        <a:t>اقل رضا عن الوظيفة</a:t>
                      </a:r>
                      <a:endParaRPr lang="en-US" sz="2000" b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57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000" b="0">
                          <a:latin typeface="Calibri"/>
                          <a:ea typeface="Calibri"/>
                          <a:cs typeface="Arial"/>
                        </a:rPr>
                        <a:t>الميل</a:t>
                      </a:r>
                      <a:endParaRPr lang="en-US" sz="2000" b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000" b="0">
                          <a:latin typeface="Calibri"/>
                          <a:ea typeface="Calibri"/>
                          <a:cs typeface="Arial"/>
                        </a:rPr>
                        <a:t>يميل الى المشاركة</a:t>
                      </a:r>
                      <a:endParaRPr lang="en-US" sz="2000" b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000" b="0" dirty="0">
                          <a:latin typeface="Calibri"/>
                          <a:ea typeface="Calibri"/>
                          <a:cs typeface="Arial"/>
                        </a:rPr>
                        <a:t>يميل للعزلة </a:t>
                      </a:r>
                      <a:r>
                        <a:rPr lang="ar-DZ" sz="2000" b="0" dirty="0" smtClean="0">
                          <a:latin typeface="Calibri"/>
                          <a:ea typeface="Calibri"/>
                          <a:cs typeface="Arial"/>
                        </a:rPr>
                        <a:t>ويشعر </a:t>
                      </a:r>
                      <a:r>
                        <a:rPr lang="ar-DZ" sz="2000" b="0" dirty="0">
                          <a:latin typeface="Calibri"/>
                          <a:ea typeface="Calibri"/>
                          <a:cs typeface="Arial"/>
                        </a:rPr>
                        <a:t>بالاغتراب الوظيفي</a:t>
                      </a:r>
                      <a:endParaRPr lang="en-US" sz="2000" b="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57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000" b="0">
                          <a:latin typeface="Calibri"/>
                          <a:ea typeface="Calibri"/>
                          <a:cs typeface="Arial"/>
                        </a:rPr>
                        <a:t>التغيب</a:t>
                      </a:r>
                      <a:endParaRPr lang="en-US" sz="2000" b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000" b="0" dirty="0">
                          <a:latin typeface="Calibri"/>
                          <a:ea typeface="Calibri"/>
                          <a:cs typeface="Arial"/>
                        </a:rPr>
                        <a:t>قليل التغيب</a:t>
                      </a:r>
                      <a:endParaRPr lang="en-US" sz="2000" b="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000" b="0" dirty="0">
                          <a:latin typeface="Calibri"/>
                          <a:ea typeface="Calibri"/>
                          <a:cs typeface="Arial"/>
                        </a:rPr>
                        <a:t>كثير التغيب</a:t>
                      </a:r>
                      <a:endParaRPr lang="en-US" sz="2000" b="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24419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DD0FCC8-65A9-4175-AEE1-7F8B75FF38AC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0" y="381000"/>
            <a:ext cx="9906000" cy="1447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400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r>
              <a:rPr lang="ar-SA" sz="2800" b="1" dirty="0"/>
              <a:t>2- </a:t>
            </a:r>
            <a:r>
              <a:rPr lang="ar-DZ" sz="2800" b="1" dirty="0"/>
              <a:t>الميكيافلية </a:t>
            </a:r>
            <a:r>
              <a:rPr lang="en-US" sz="2800" b="1" dirty="0"/>
              <a:t>Machiavellianism</a:t>
            </a:r>
            <a:endParaRPr lang="en-US" sz="2800" dirty="0"/>
          </a:p>
          <a:p>
            <a:pPr marL="287338" indent="-287338" algn="r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هي نمط للشخصية ارتبطت بالايطالي ميكيافيلي صاحب كتاب اكتساب واستخدام القوة (</a:t>
            </a:r>
            <a:r>
              <a:rPr lang="en-US" sz="2800" dirty="0"/>
              <a:t>How to gain and use power</a:t>
            </a:r>
            <a:r>
              <a:rPr lang="ar-DZ" sz="2800" dirty="0"/>
              <a:t>) </a:t>
            </a:r>
            <a:endParaRPr lang="en-US" sz="2800" dirty="0"/>
          </a:p>
          <a:p>
            <a:pPr algn="ctr" rtl="1" eaLnBrk="1" hangingPunct="1"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762000" y="1828800"/>
          <a:ext cx="8382000" cy="2120900"/>
        </p:xfrm>
        <a:graphic>
          <a:graphicData uri="http://schemas.openxmlformats.org/drawingml/2006/table">
            <a:tbl>
              <a:tblPr rtl="1"/>
              <a:tblGrid>
                <a:gridCol w="4294481"/>
                <a:gridCol w="4087519"/>
              </a:tblGrid>
              <a:tr h="424180">
                <a:tc gridSpan="2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400" b="1" dirty="0">
                          <a:latin typeface="Calibri"/>
                          <a:ea typeface="Calibri"/>
                          <a:cs typeface="Arial"/>
                        </a:rPr>
                        <a:t>خصائص الفرد ذو الشخصية الميكيافلية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42418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400">
                          <a:latin typeface="Calibri"/>
                          <a:ea typeface="Calibri"/>
                          <a:cs typeface="Arial"/>
                        </a:rPr>
                        <a:t>  شعاره: الغاية تبرر الوسيلة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400">
                          <a:latin typeface="Calibri"/>
                          <a:ea typeface="Calibri"/>
                          <a:cs typeface="Arial"/>
                        </a:rPr>
                        <a:t>لا يهتم بالعواطف 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18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400" dirty="0">
                          <a:latin typeface="Calibri"/>
                          <a:ea typeface="Calibri"/>
                          <a:cs typeface="Arial"/>
                        </a:rPr>
                        <a:t>عملي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400" dirty="0">
                          <a:latin typeface="Calibri"/>
                          <a:ea typeface="Calibri"/>
                          <a:cs typeface="Arial"/>
                        </a:rPr>
                        <a:t>نفعي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18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400">
                          <a:latin typeface="Calibri"/>
                          <a:ea typeface="Calibri"/>
                          <a:cs typeface="Arial"/>
                        </a:rPr>
                        <a:t>الميل الى المناورة والمضاربات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400">
                          <a:latin typeface="Calibri"/>
                          <a:ea typeface="Calibri"/>
                          <a:cs typeface="Arial"/>
                        </a:rPr>
                        <a:t>يحقق المكاسب الكبيرة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18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400">
                          <a:latin typeface="Calibri"/>
                          <a:ea typeface="Calibri"/>
                          <a:cs typeface="Arial"/>
                        </a:rPr>
                        <a:t>من الصعوبة إقناعه بوجهة نظر الآخرين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400" dirty="0">
                          <a:latin typeface="Calibri"/>
                          <a:ea typeface="Calibri"/>
                          <a:cs typeface="Arial"/>
                        </a:rPr>
                        <a:t>يحاول إقناع الآخرين بوجهة نظره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مستطيل مستدير الزوايا 4"/>
          <p:cNvSpPr/>
          <p:nvPr/>
        </p:nvSpPr>
        <p:spPr>
          <a:xfrm>
            <a:off x="0" y="3962400"/>
            <a:ext cx="9906000" cy="2286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400" dirty="0"/>
          </a:p>
          <a:p>
            <a:pPr algn="r" rtl="1" eaLnBrk="1" hangingPunct="1">
              <a:defRPr/>
            </a:pPr>
            <a:endParaRPr lang="ar-SA" sz="2400" dirty="0"/>
          </a:p>
          <a:p>
            <a:pPr algn="r" rtl="1" eaLnBrk="1" hangingPunct="1">
              <a:defRPr/>
            </a:pPr>
            <a:endParaRPr lang="ar-SA" sz="2400" dirty="0"/>
          </a:p>
          <a:p>
            <a:pPr algn="r" rtl="1" eaLnBrk="1" hangingPunct="1">
              <a:defRPr/>
            </a:pPr>
            <a:r>
              <a:rPr lang="ar-DZ" sz="2400" dirty="0"/>
              <a:t>س: </a:t>
            </a:r>
            <a:r>
              <a:rPr lang="ar-DZ" sz="2800" dirty="0"/>
              <a:t>كيف نقلل من الآثار السلبية لأصحاب الشخصية الميكيافيلية في العمل؟  </a:t>
            </a:r>
            <a:r>
              <a:rPr lang="ar-SA" sz="2800" dirty="0"/>
              <a:t>الإجابة:</a:t>
            </a:r>
            <a:endParaRPr lang="en-US" sz="2800" dirty="0"/>
          </a:p>
          <a:p>
            <a:pPr marL="573088" indent="463550" algn="r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إحاطة الآخرين بأساليبهم غير المقبولة بدل الصمت عليهم .</a:t>
            </a:r>
            <a:endParaRPr lang="en-US" sz="2800" dirty="0"/>
          </a:p>
          <a:p>
            <a:pPr marL="573088" indent="463550" algn="r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ضرورة توجيههم الى الأعمال التي تحتاج الى مهارة التفاوض والمساومة.</a:t>
            </a:r>
            <a:endParaRPr lang="en-US" sz="2800" dirty="0"/>
          </a:p>
          <a:p>
            <a:pPr marL="573088" indent="463550" algn="r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ضرورة توجيههم الى الأعمال المطلوب تحقيق المكاسب فيها.</a:t>
            </a:r>
            <a:endParaRPr lang="en-US" sz="2800" dirty="0"/>
          </a:p>
          <a:p>
            <a:pPr marL="573088" indent="463550" algn="r" rtl="1" eaLnBrk="1" hangingPunct="1">
              <a:buFont typeface="Wingdings" pitchFamily="2" charset="2"/>
              <a:buChar char="ü"/>
              <a:defRPr/>
            </a:pPr>
            <a:r>
              <a:rPr lang="ar-DZ" sz="2800" dirty="0"/>
              <a:t>التأكيد على الجانب الأخلاقي في الحكم على كفاءة الاداء والانجاز.</a:t>
            </a:r>
            <a:endParaRPr lang="en-US" sz="2800" dirty="0"/>
          </a:p>
          <a:p>
            <a:pPr marL="573088" indent="463550" algn="ctr" rtl="1" eaLnBrk="1" hangingPunct="1">
              <a:defRPr/>
            </a:pPr>
            <a:r>
              <a:rPr lang="ar-DZ" sz="2800" dirty="0"/>
              <a:t> </a:t>
            </a:r>
            <a:endParaRPr lang="en-US" sz="2800" dirty="0"/>
          </a:p>
          <a:p>
            <a:pPr algn="ctr" rtl="1" eaLnBrk="1" hangingPunct="1">
              <a:defRPr/>
            </a:pPr>
            <a:r>
              <a:rPr lang="ar-DZ" sz="2400" dirty="0"/>
              <a:t> </a:t>
            </a:r>
            <a:endParaRPr lang="en-US" sz="2400" dirty="0"/>
          </a:p>
          <a:p>
            <a:pPr algn="ctr" rtl="1" eaLnBrk="1" hangingPunct="1"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8124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16</TotalTime>
  <Words>1624</Words>
  <Application>Microsoft Office PowerPoint</Application>
  <PresentationFormat>A4 Paper (210x297 mm)</PresentationFormat>
  <Paragraphs>238</Paragraphs>
  <Slides>24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ae_AlMateen</vt:lpstr>
      <vt:lpstr>Arial</vt:lpstr>
      <vt:lpstr>AYM Wadiy S_U normal.</vt:lpstr>
      <vt:lpstr>Calibri</vt:lpstr>
      <vt:lpstr>Times New Roman</vt:lpstr>
      <vt:lpstr>Wingdings</vt:lpstr>
      <vt:lpstr>Office Theme</vt:lpstr>
      <vt:lpstr>Microsoft Clip Gallery</vt:lpstr>
      <vt:lpstr>PowerPoint Presentation</vt:lpstr>
      <vt:lpstr>المحاضرة الثالثة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Ibrahim Mohammed Khalifa</cp:lastModifiedBy>
  <cp:revision>5</cp:revision>
  <dcterms:created xsi:type="dcterms:W3CDTF">2014-09-11T06:47:01Z</dcterms:created>
  <dcterms:modified xsi:type="dcterms:W3CDTF">2015-09-07T11:16:54Z</dcterms:modified>
</cp:coreProperties>
</file>